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47" r:id="rId3"/>
    <p:sldId id="8170" r:id="rId4"/>
    <p:sldId id="8176" r:id="rId5"/>
    <p:sldId id="8177" r:id="rId6"/>
    <p:sldId id="261" r:id="rId7"/>
    <p:sldId id="8173" r:id="rId8"/>
    <p:sldId id="8175" r:id="rId9"/>
    <p:sldId id="8174" r:id="rId10"/>
    <p:sldId id="281" r:id="rId11"/>
    <p:sldId id="280" r:id="rId12"/>
    <p:sldId id="259" r:id="rId13"/>
    <p:sldId id="273" r:id="rId14"/>
    <p:sldId id="8180" r:id="rId15"/>
    <p:sldId id="8178" r:id="rId16"/>
    <p:sldId id="278"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278B5-5C25-A87E-4427-85CFBF136781}" name="ben son" initials="bs" userId="cb2dc9c022b4741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2B743"/>
    <a:srgbClr val="754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0219E-883F-4554-8CCA-4ACEDF6BE299}" v="4" dt="2023-03-27T07:36:23.1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1"/>
    <p:restoredTop sz="94679"/>
  </p:normalViewPr>
  <p:slideViewPr>
    <p:cSldViewPr snapToGrid="0" snapToObjects="1">
      <p:cViewPr varScale="1">
        <p:scale>
          <a:sx n="30" d="100"/>
          <a:sy n="30" d="100"/>
        </p:scale>
        <p:origin x="496" y="60"/>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bg>
      <p:bgPr>
        <a:solidFill>
          <a:srgbClr val="FFFFFF"/>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23626517" y="292197"/>
            <a:ext cx="476403" cy="647701"/>
          </a:xfrm>
          <a:prstGeom prst="rect">
            <a:avLst/>
          </a:prstGeom>
        </p:spPr>
        <p:txBody>
          <a:bodyPr/>
          <a:lstStyle>
            <a:lvl1pPr>
              <a:defRPr sz="3600">
                <a:latin typeface="Bebas Neue"/>
                <a:ea typeface="Bebas Neue"/>
                <a:cs typeface="Bebas Neue"/>
                <a:sym typeface="Bebas Neue"/>
              </a:defRPr>
            </a:lvl1pPr>
          </a:lstStyle>
          <a:p>
            <a:fld id="{86CB4B4D-7CA3-9044-876B-883B54F8677D}" type="slidenum">
              <a:t>‹#›</a:t>
            </a:fld>
            <a:endParaRPr/>
          </a:p>
        </p:txBody>
      </p:sp>
      <p:sp>
        <p:nvSpPr>
          <p:cNvPr id="3" name="Picture Placeholder 2"/>
          <p:cNvSpPr>
            <a:spLocks noGrp="1"/>
          </p:cNvSpPr>
          <p:nvPr>
            <p:ph type="pic" sz="quarter" idx="10"/>
          </p:nvPr>
        </p:nvSpPr>
        <p:spPr>
          <a:xfrm>
            <a:off x="0" y="14231437"/>
            <a:ext cx="2023994" cy="2023994"/>
          </a:xfrm>
          <a:solidFill>
            <a:schemeClr val="bg2">
              <a:lumMod val="75000"/>
            </a:schemeClr>
          </a:solidFill>
        </p:spPr>
        <p:txBody>
          <a:bodyPr>
            <a:normAutofit/>
          </a:bodyPr>
          <a:lstStyle>
            <a:lvl1pPr marL="0" indent="0" algn="ctr">
              <a:buNone/>
              <a:defRPr sz="2100"/>
            </a:lvl1pPr>
          </a:lstStyle>
          <a:p>
            <a:endParaRPr lang="en-US"/>
          </a:p>
        </p:txBody>
      </p:sp>
      <p:sp>
        <p:nvSpPr>
          <p:cNvPr id="5" name="Picture Placeholder 2"/>
          <p:cNvSpPr>
            <a:spLocks noGrp="1"/>
          </p:cNvSpPr>
          <p:nvPr>
            <p:ph type="pic" sz="quarter" idx="11"/>
          </p:nvPr>
        </p:nvSpPr>
        <p:spPr>
          <a:xfrm>
            <a:off x="2195209" y="14231437"/>
            <a:ext cx="2023994" cy="2023994"/>
          </a:xfrm>
          <a:solidFill>
            <a:schemeClr val="bg2">
              <a:lumMod val="75000"/>
            </a:schemeClr>
          </a:solidFill>
        </p:spPr>
        <p:txBody>
          <a:bodyPr>
            <a:normAutofit/>
          </a:bodyPr>
          <a:lstStyle>
            <a:lvl1pPr marL="0" indent="0" algn="ctr">
              <a:buNone/>
              <a:defRPr sz="2100"/>
            </a:lvl1pPr>
          </a:lstStyle>
          <a:p>
            <a:endParaRPr lang="en-US"/>
          </a:p>
        </p:txBody>
      </p:sp>
      <p:sp>
        <p:nvSpPr>
          <p:cNvPr id="6" name="Picture Placeholder 2"/>
          <p:cNvSpPr>
            <a:spLocks noGrp="1"/>
          </p:cNvSpPr>
          <p:nvPr>
            <p:ph type="pic" sz="quarter" idx="12"/>
          </p:nvPr>
        </p:nvSpPr>
        <p:spPr>
          <a:xfrm>
            <a:off x="4390418" y="14231437"/>
            <a:ext cx="2023994" cy="2023994"/>
          </a:xfrm>
          <a:solidFill>
            <a:schemeClr val="bg2">
              <a:lumMod val="75000"/>
            </a:schemeClr>
          </a:solidFill>
        </p:spPr>
        <p:txBody>
          <a:bodyPr>
            <a:normAutofit/>
          </a:bodyPr>
          <a:lstStyle>
            <a:lvl1pPr marL="0" indent="0" algn="ctr">
              <a:buNone/>
              <a:defRPr sz="2100"/>
            </a:lvl1pPr>
          </a:lstStyle>
          <a:p>
            <a:endParaRPr lang="en-US"/>
          </a:p>
        </p:txBody>
      </p:sp>
      <p:sp>
        <p:nvSpPr>
          <p:cNvPr id="7" name="Picture Placeholder 2"/>
          <p:cNvSpPr>
            <a:spLocks noGrp="1"/>
          </p:cNvSpPr>
          <p:nvPr>
            <p:ph type="pic" sz="quarter" idx="13"/>
          </p:nvPr>
        </p:nvSpPr>
        <p:spPr>
          <a:xfrm>
            <a:off x="6585627" y="14231437"/>
            <a:ext cx="2023994" cy="2023994"/>
          </a:xfrm>
          <a:solidFill>
            <a:schemeClr val="bg2">
              <a:lumMod val="75000"/>
            </a:schemeClr>
          </a:solidFill>
        </p:spPr>
        <p:txBody>
          <a:bodyPr>
            <a:normAutofit/>
          </a:bodyPr>
          <a:lstStyle>
            <a:lvl1pPr marL="0" indent="0" algn="ctr">
              <a:buNone/>
              <a:defRPr sz="2100"/>
            </a:lvl1pPr>
          </a:lstStyle>
          <a:p>
            <a:endParaRPr lang="en-US"/>
          </a:p>
        </p:txBody>
      </p:sp>
      <p:sp>
        <p:nvSpPr>
          <p:cNvPr id="8" name="Picture Placeholder 2"/>
          <p:cNvSpPr>
            <a:spLocks noGrp="1"/>
          </p:cNvSpPr>
          <p:nvPr>
            <p:ph type="pic" sz="quarter" idx="14"/>
          </p:nvPr>
        </p:nvSpPr>
        <p:spPr>
          <a:xfrm>
            <a:off x="8780836" y="14231437"/>
            <a:ext cx="2023994" cy="2023994"/>
          </a:xfrm>
          <a:solidFill>
            <a:schemeClr val="bg2">
              <a:lumMod val="75000"/>
            </a:schemeClr>
          </a:solidFill>
        </p:spPr>
        <p:txBody>
          <a:bodyPr>
            <a:normAutofit/>
          </a:bodyPr>
          <a:lstStyle>
            <a:lvl1pPr marL="0" indent="0" algn="ctr">
              <a:buNone/>
              <a:defRPr sz="2100"/>
            </a:lvl1pPr>
          </a:lstStyle>
          <a:p>
            <a:endParaRPr lang="en-US" dirty="0"/>
          </a:p>
        </p:txBody>
      </p:sp>
      <p:sp>
        <p:nvSpPr>
          <p:cNvPr id="9" name="Picture Placeholder 2"/>
          <p:cNvSpPr>
            <a:spLocks noGrp="1"/>
          </p:cNvSpPr>
          <p:nvPr>
            <p:ph type="pic" sz="quarter" idx="15"/>
          </p:nvPr>
        </p:nvSpPr>
        <p:spPr>
          <a:xfrm>
            <a:off x="10976045" y="14231437"/>
            <a:ext cx="2023994" cy="2023994"/>
          </a:xfrm>
          <a:prstGeom prst="ellipse">
            <a:avLst/>
          </a:prstGeom>
          <a:solidFill>
            <a:schemeClr val="bg2">
              <a:lumMod val="75000"/>
            </a:schemeClr>
          </a:solidFill>
        </p:spPr>
        <p:txBody>
          <a:bodyPr>
            <a:normAutofit/>
          </a:bodyPr>
          <a:lstStyle>
            <a:lvl1pPr marL="0" indent="0" algn="ctr">
              <a:buNone/>
              <a:defRPr sz="2100"/>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2E3B"/>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B743"/>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E280358-63C8-1845-BF04-00ED7D61B53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9681802" cy="13716000"/>
          </a:xfrm>
        </p:spPr>
      </p:pic>
      <p:grpSp>
        <p:nvGrpSpPr>
          <p:cNvPr id="4" name="Group 3">
            <a:extLst>
              <a:ext uri="{FF2B5EF4-FFF2-40B4-BE49-F238E27FC236}">
                <a16:creationId xmlns:a16="http://schemas.microsoft.com/office/drawing/2014/main" id="{9E0111B2-4658-D041-A945-1D4383E3D7C4}"/>
              </a:ext>
            </a:extLst>
          </p:cNvPr>
          <p:cNvGrpSpPr/>
          <p:nvPr/>
        </p:nvGrpSpPr>
        <p:grpSpPr>
          <a:xfrm>
            <a:off x="12027202" y="3624778"/>
            <a:ext cx="11378731" cy="8061180"/>
            <a:chOff x="12027202" y="1829982"/>
            <a:chExt cx="11378731" cy="8061180"/>
          </a:xfrm>
        </p:grpSpPr>
        <p:sp>
          <p:nvSpPr>
            <p:cNvPr id="33"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p:cNvSpPr txBox="1"/>
            <p:nvPr/>
          </p:nvSpPr>
          <p:spPr>
            <a:xfrm>
              <a:off x="12192000" y="7135599"/>
              <a:ext cx="9405998" cy="275556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r>
                <a:rPr lang="en-US" sz="4000" dirty="0">
                  <a:solidFill>
                    <a:schemeClr val="bg1"/>
                  </a:solidFill>
                  <a:latin typeface="Century Gothic" panose="020B0502020202020204" pitchFamily="34" charset="0"/>
                </a:rPr>
                <a:t>GLOBAL GAP TOUR STOP, NAIROBI, KENYA</a:t>
              </a:r>
            </a:p>
            <a:p>
              <a:r>
                <a:rPr lang="en-US" sz="4000" dirty="0">
                  <a:solidFill>
                    <a:schemeClr val="bg1"/>
                  </a:solidFill>
                  <a:latin typeface="Century Gothic" panose="020B0502020202020204" pitchFamily="34" charset="0"/>
                </a:rPr>
                <a:t>MARCH 2023</a:t>
              </a:r>
            </a:p>
          </p:txBody>
        </p:sp>
        <p:sp>
          <p:nvSpPr>
            <p:cNvPr id="34" name="Introduction"/>
            <p:cNvSpPr txBox="1"/>
            <p:nvPr/>
          </p:nvSpPr>
          <p:spPr>
            <a:xfrm>
              <a:off x="12027202" y="1829982"/>
              <a:ext cx="11378731"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chemeClr val="bg1"/>
                  </a:solidFill>
                  <a:latin typeface="Century Gothic" panose="020B0502020202020204" pitchFamily="34" charset="0"/>
                </a:rPr>
                <a:t>ADVANCING CROP PROTECTION INDUSTRY ROLE IN INNOVATION AND AGRICULTURAL PRODUCTIVITY</a:t>
              </a:r>
            </a:p>
          </p:txBody>
        </p:sp>
      </p:grpSp>
      <p:pic>
        <p:nvPicPr>
          <p:cNvPr id="5" name="Picture 4">
            <a:extLst>
              <a:ext uri="{FF2B5EF4-FFF2-40B4-BE49-F238E27FC236}">
                <a16:creationId xmlns:a16="http://schemas.microsoft.com/office/drawing/2014/main" id="{D4E54F30-70D9-FDA9-72F9-3BD6F8E3FA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921" r="11921"/>
          <a:stretch/>
        </p:blipFill>
        <p:spPr>
          <a:xfrm>
            <a:off x="12027202" y="0"/>
            <a:ext cx="10705801" cy="3455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drop.png" descr="drop.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4599918" y="-31475"/>
            <a:ext cx="9784080" cy="13778950"/>
          </a:xfrm>
          <a:prstGeom prst="rect">
            <a:avLst/>
          </a:prstGeom>
          <a:ln w="12700">
            <a:miter lim="400000"/>
          </a:ln>
        </p:spPr>
      </p:pic>
      <p:sp>
        <p:nvSpPr>
          <p:cNvPr id="57" name="Slide Number"/>
          <p:cNvSpPr txBox="1">
            <a:spLocks noGrp="1"/>
          </p:cNvSpPr>
          <p:nvPr>
            <p:ph type="sldNum" sz="quarter" idx="2"/>
          </p:nvPr>
        </p:nvSpPr>
        <p:spPr>
          <a:xfrm>
            <a:off x="23717042" y="292197"/>
            <a:ext cx="295353" cy="6477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9"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48F9238D-1EB4-884F-AF7D-30F12281A7E3}"/>
              </a:ext>
            </a:extLst>
          </p:cNvPr>
          <p:cNvSpPr txBox="1"/>
          <p:nvPr/>
        </p:nvSpPr>
        <p:spPr>
          <a:xfrm>
            <a:off x="638394" y="4493787"/>
            <a:ext cx="13109200" cy="92188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Focus on </a:t>
            </a: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GAP and approved label requirements</a:t>
            </a:r>
          </a:p>
          <a:p>
            <a:pPr marL="571500" indent="-571500" algn="l">
              <a:buFont typeface="Arial" panose="020B0604020202020204" pitchFamily="34" charset="0"/>
              <a:buChar char="•"/>
            </a:pP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Training Interventions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to enhance compliance for areas affected by notifications and interceptions ( Machakos, Kirinyaga, Kajiado)</a:t>
            </a:r>
          </a:p>
          <a:p>
            <a:pPr marL="571500" indent="-571500" algn="l">
              <a:buFont typeface="Arial" panose="020B0604020202020204" pitchFamily="34" charset="0"/>
              <a:buChar char="•"/>
            </a:pP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Training for export-oriented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farmers in emerging growers in Western and North Rift Kenya.</a:t>
            </a:r>
          </a:p>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Key partners in outreach such as  Farm Africa, </a:t>
            </a:r>
            <a:r>
              <a:rPr lang="en-US" sz="4000" dirty="0" err="1">
                <a:solidFill>
                  <a:schemeClr val="tx1"/>
                </a:solidFill>
                <a:latin typeface="Ebrima" panose="02000000000000000000" pitchFamily="2" charset="0"/>
                <a:ea typeface="Ebrima" panose="02000000000000000000" pitchFamily="2" charset="0"/>
                <a:cs typeface="Ebrima" panose="02000000000000000000" pitchFamily="2" charset="0"/>
              </a:rPr>
              <a:t>DanChurch</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 Aid, CABI, VegPro, </a:t>
            </a:r>
            <a:r>
              <a:rPr lang="en-US" sz="4000" dirty="0" err="1">
                <a:solidFill>
                  <a:schemeClr val="tx1"/>
                </a:solidFill>
                <a:latin typeface="Ebrima" panose="02000000000000000000" pitchFamily="2" charset="0"/>
                <a:ea typeface="Ebrima" panose="02000000000000000000" pitchFamily="2" charset="0"/>
                <a:cs typeface="Ebrima" panose="02000000000000000000" pitchFamily="2" charset="0"/>
              </a:rPr>
              <a:t>FPEAK,FPC</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 among others</a:t>
            </a:r>
            <a:r>
              <a:rPr lang="en-US" sz="4000" dirty="0">
                <a:solidFill>
                  <a:schemeClr val="tx1"/>
                </a:solidFill>
                <a:latin typeface="Century Gothic" panose="020B0502020202020204" pitchFamily="34" charset="0"/>
              </a:rPr>
              <a:t>. </a:t>
            </a:r>
          </a:p>
          <a:p>
            <a:pPr marL="571500" indent="-571500" algn="l">
              <a:buFont typeface="Arial" panose="020B0604020202020204" pitchFamily="34" charset="0"/>
              <a:buChar char="•"/>
            </a:pPr>
            <a:endParaRPr lang="en-US" sz="4000" dirty="0">
              <a:solidFill>
                <a:schemeClr val="tx1"/>
              </a:solidFill>
              <a:latin typeface="Century Gothic" panose="020B0502020202020204" pitchFamily="34" charset="0"/>
            </a:endParaRPr>
          </a:p>
        </p:txBody>
      </p:sp>
      <p:sp>
        <p:nvSpPr>
          <p:cNvPr id="10" name="Introduction">
            <a:extLst>
              <a:ext uri="{FF2B5EF4-FFF2-40B4-BE49-F238E27FC236}">
                <a16:creationId xmlns:a16="http://schemas.microsoft.com/office/drawing/2014/main" id="{3B722175-17E0-1549-8F8F-5A47DC287B5F}"/>
              </a:ext>
            </a:extLst>
          </p:cNvPr>
          <p:cNvSpPr txBox="1"/>
          <p:nvPr/>
        </p:nvSpPr>
        <p:spPr>
          <a:xfrm>
            <a:off x="765116" y="2518911"/>
            <a:ext cx="9871292" cy="194925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rPr>
              <a:t>Capacity building for </a:t>
            </a:r>
          </a:p>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rPr>
              <a:t>MRL compliance</a:t>
            </a:r>
          </a:p>
        </p:txBody>
      </p:sp>
      <p:pic>
        <p:nvPicPr>
          <p:cNvPr id="6" name="Picture 5">
            <a:extLst>
              <a:ext uri="{FF2B5EF4-FFF2-40B4-BE49-F238E27FC236}">
                <a16:creationId xmlns:a16="http://schemas.microsoft.com/office/drawing/2014/main" id="{3B49A47E-0AC3-2074-2ABC-5DDFF695B6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687" r="11687"/>
          <a:stretch/>
        </p:blipFill>
        <p:spPr>
          <a:xfrm>
            <a:off x="1287266" y="424139"/>
            <a:ext cx="7555165" cy="2426871"/>
          </a:xfrm>
          <a:prstGeom prst="rect">
            <a:avLst/>
          </a:prstGeom>
        </p:spPr>
      </p:pic>
      <p:pic>
        <p:nvPicPr>
          <p:cNvPr id="3" name="Picture Placeholder 2" descr="A group of people around a table&#10;&#10;Description automatically generated with medium confidence">
            <a:extLst>
              <a:ext uri="{FF2B5EF4-FFF2-40B4-BE49-F238E27FC236}">
                <a16:creationId xmlns:a16="http://schemas.microsoft.com/office/drawing/2014/main" id="{344753EE-4DA8-0FAC-B45B-96AEEC24CF1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2500" b="12500"/>
          <a:stretch>
            <a:fillRect/>
          </a:stretch>
        </p:blipFill>
        <p:spPr>
          <a:xfrm>
            <a:off x="14599918" y="-31475"/>
            <a:ext cx="9784080" cy="13637564"/>
          </a:xfrm>
        </p:spPr>
      </p:pic>
    </p:spTree>
    <p:extLst>
      <p:ext uri="{BB962C8B-B14F-4D97-AF65-F5344CB8AC3E}">
        <p14:creationId xmlns:p14="http://schemas.microsoft.com/office/powerpoint/2010/main" val="370770246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ata…"/>
          <p:cNvSpPr txBox="1"/>
          <p:nvPr/>
        </p:nvSpPr>
        <p:spPr>
          <a:xfrm>
            <a:off x="12862092" y="63923"/>
            <a:ext cx="11094720"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6000" b="1" cap="none" spc="600" dirty="0">
                <a:solidFill>
                  <a:srgbClr val="72B743"/>
                </a:solidFill>
                <a:latin typeface="Ebrima" panose="02000000000000000000" pitchFamily="2" charset="0"/>
                <a:ea typeface="Ebrima" panose="02000000000000000000" pitchFamily="2" charset="0"/>
                <a:cs typeface="Ebrima" panose="02000000000000000000" pitchFamily="2" charset="0"/>
              </a:rPr>
              <a:t>MRL MONITORING AND SURVEILLANCE</a:t>
            </a:r>
          </a:p>
        </p:txBody>
      </p:sp>
      <p:pic>
        <p:nvPicPr>
          <p:cNvPr id="3" name="Picture 2">
            <a:extLst>
              <a:ext uri="{FF2B5EF4-FFF2-40B4-BE49-F238E27FC236}">
                <a16:creationId xmlns:a16="http://schemas.microsoft.com/office/drawing/2014/main" id="{AE0E9E87-95ED-767D-578D-65EC3AA561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687" r="11687"/>
          <a:stretch/>
        </p:blipFill>
        <p:spPr>
          <a:xfrm>
            <a:off x="427188" y="-174886"/>
            <a:ext cx="7555165" cy="2426871"/>
          </a:xfrm>
          <a:prstGeom prst="rect">
            <a:avLst/>
          </a:prstGeom>
        </p:spPr>
      </p:pic>
      <p:pic>
        <p:nvPicPr>
          <p:cNvPr id="7" name="Picture 6">
            <a:extLst>
              <a:ext uri="{FF2B5EF4-FFF2-40B4-BE49-F238E27FC236}">
                <a16:creationId xmlns:a16="http://schemas.microsoft.com/office/drawing/2014/main" id="{940FF87E-C36C-AF46-F333-F63DAE34EA63}"/>
              </a:ext>
            </a:extLst>
          </p:cNvPr>
          <p:cNvPicPr>
            <a:picLocks noChangeAspect="1"/>
          </p:cNvPicPr>
          <p:nvPr/>
        </p:nvPicPr>
        <p:blipFill>
          <a:blip r:embed="rId3"/>
          <a:stretch>
            <a:fillRect/>
          </a:stretch>
        </p:blipFill>
        <p:spPr>
          <a:xfrm>
            <a:off x="427188" y="3069999"/>
            <a:ext cx="9451673" cy="8868582"/>
          </a:xfrm>
          <a:prstGeom prst="rect">
            <a:avLst/>
          </a:prstGeom>
        </p:spPr>
      </p:pic>
      <p:pic>
        <p:nvPicPr>
          <p:cNvPr id="11" name="Picture 10">
            <a:extLst>
              <a:ext uri="{FF2B5EF4-FFF2-40B4-BE49-F238E27FC236}">
                <a16:creationId xmlns:a16="http://schemas.microsoft.com/office/drawing/2014/main" id="{0F9FDC15-FB47-2C14-172E-696C3F3FDF94}"/>
              </a:ext>
            </a:extLst>
          </p:cNvPr>
          <p:cNvPicPr>
            <a:picLocks noChangeAspect="1"/>
          </p:cNvPicPr>
          <p:nvPr/>
        </p:nvPicPr>
        <p:blipFill>
          <a:blip r:embed="rId4"/>
          <a:stretch>
            <a:fillRect/>
          </a:stretch>
        </p:blipFill>
        <p:spPr>
          <a:xfrm>
            <a:off x="9451674" y="4847419"/>
            <a:ext cx="14932327" cy="8868582"/>
          </a:xfrm>
          <a:prstGeom prst="rect">
            <a:avLst/>
          </a:prstGeom>
        </p:spPr>
      </p:pic>
      <p:sp>
        <p:nvSpPr>
          <p:cNvPr id="12"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9B092E38-F35B-3445-40C4-DE503539C458}"/>
              </a:ext>
            </a:extLst>
          </p:cNvPr>
          <p:cNvSpPr txBox="1"/>
          <p:nvPr/>
        </p:nvSpPr>
        <p:spPr>
          <a:xfrm>
            <a:off x="10064110" y="1692218"/>
            <a:ext cx="14932327" cy="275556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Survey conducted in 2022 in key horticultural growing areas of Kajiado, Nakuru and Nyandarua. </a:t>
            </a:r>
          </a:p>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Similar findings from other studies by partners.</a:t>
            </a:r>
            <a:r>
              <a:rPr lang="en-US" sz="40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39960124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drop.png" descr="drop.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6688046" y="-31474"/>
            <a:ext cx="7695952" cy="10631217"/>
          </a:xfrm>
          <a:prstGeom prst="rect">
            <a:avLst/>
          </a:prstGeom>
          <a:ln w="12700">
            <a:miter lim="400000"/>
          </a:ln>
        </p:spPr>
      </p:pic>
      <p:sp>
        <p:nvSpPr>
          <p:cNvPr id="57" name="Slide Number"/>
          <p:cNvSpPr txBox="1">
            <a:spLocks noGrp="1"/>
          </p:cNvSpPr>
          <p:nvPr>
            <p:ph type="sldNum" sz="quarter" idx="2"/>
          </p:nvPr>
        </p:nvSpPr>
        <p:spPr>
          <a:xfrm>
            <a:off x="23717042" y="292197"/>
            <a:ext cx="295353" cy="6477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9"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48F9238D-1EB4-884F-AF7D-30F12281A7E3}"/>
              </a:ext>
            </a:extLst>
          </p:cNvPr>
          <p:cNvSpPr txBox="1"/>
          <p:nvPr/>
        </p:nvSpPr>
        <p:spPr>
          <a:xfrm>
            <a:off x="531628" y="3571428"/>
            <a:ext cx="15736186" cy="1014457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SSP’s Mainly targeting small scale farmers including the horticulture Value chains</a:t>
            </a:r>
          </a:p>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Over 1,920 trained in 14 Counties</a:t>
            </a:r>
          </a:p>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SSP’s have enhanced </a:t>
            </a: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compliance to Global GAP pesticide use guidelines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and preferred pesticide lists.</a:t>
            </a:r>
          </a:p>
          <a:p>
            <a:pPr marL="571500" indent="-571500" algn="l">
              <a:buFont typeface="Arial" panose="020B0604020202020204" pitchFamily="34" charset="0"/>
              <a:buChar char="•"/>
            </a:pP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Avoidance of Counterfeit/Illegal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products resulting from a streamlined supply chain</a:t>
            </a:r>
          </a:p>
          <a:p>
            <a:pPr marL="571500" indent="-571500" algn="l">
              <a:buFont typeface="Arial" panose="020B0604020202020204" pitchFamily="34" charset="0"/>
              <a:buChar char="•"/>
            </a:pP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Less exposure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for the farmers.</a:t>
            </a:r>
          </a:p>
          <a:p>
            <a:pPr marL="571500" indent="-5715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Enhanced </a:t>
            </a: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monitoring on PHI for MRL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compliance</a:t>
            </a:r>
          </a:p>
          <a:p>
            <a:pPr marL="571500" indent="-571500" algn="l">
              <a:buFont typeface="Arial" panose="020B0604020202020204" pitchFamily="34" charset="0"/>
              <a:buChar char="•"/>
            </a:pPr>
            <a:r>
              <a:rPr lang="en-US" sz="4000" b="1" dirty="0">
                <a:solidFill>
                  <a:schemeClr val="tx1"/>
                </a:solidFill>
                <a:latin typeface="Ebrima" panose="02000000000000000000" pitchFamily="2" charset="0"/>
                <a:ea typeface="Ebrima" panose="02000000000000000000" pitchFamily="2" charset="0"/>
                <a:cs typeface="Ebrima" panose="02000000000000000000" pitchFamily="2" charset="0"/>
              </a:rPr>
              <a:t>Enhanced container and waste management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for environmental compliance.</a:t>
            </a:r>
          </a:p>
        </p:txBody>
      </p:sp>
      <p:sp>
        <p:nvSpPr>
          <p:cNvPr id="10" name="Introduction">
            <a:extLst>
              <a:ext uri="{FF2B5EF4-FFF2-40B4-BE49-F238E27FC236}">
                <a16:creationId xmlns:a16="http://schemas.microsoft.com/office/drawing/2014/main" id="{3B722175-17E0-1549-8F8F-5A47DC287B5F}"/>
              </a:ext>
            </a:extLst>
          </p:cNvPr>
          <p:cNvSpPr txBox="1"/>
          <p:nvPr/>
        </p:nvSpPr>
        <p:spPr>
          <a:xfrm>
            <a:off x="153021" y="2457459"/>
            <a:ext cx="16948297"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rPr>
              <a:t>Spray Service Providers development</a:t>
            </a:r>
          </a:p>
        </p:txBody>
      </p:sp>
      <p:pic>
        <p:nvPicPr>
          <p:cNvPr id="6" name="Picture 5">
            <a:extLst>
              <a:ext uri="{FF2B5EF4-FFF2-40B4-BE49-F238E27FC236}">
                <a16:creationId xmlns:a16="http://schemas.microsoft.com/office/drawing/2014/main" id="{3B49A47E-0AC3-2074-2ABC-5DDFF695B6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687" r="11687"/>
          <a:stretch/>
        </p:blipFill>
        <p:spPr>
          <a:xfrm>
            <a:off x="1861839" y="130855"/>
            <a:ext cx="7555165" cy="2426871"/>
          </a:xfrm>
          <a:prstGeom prst="rect">
            <a:avLst/>
          </a:prstGeom>
        </p:spPr>
      </p:pic>
      <p:sp>
        <p:nvSpPr>
          <p:cNvPr id="4" name="Picture Placeholder 3">
            <a:extLst>
              <a:ext uri="{FF2B5EF4-FFF2-40B4-BE49-F238E27FC236}">
                <a16:creationId xmlns:a16="http://schemas.microsoft.com/office/drawing/2014/main" id="{EF0598E4-0E60-EFC0-7F54-66AD0CD73005}"/>
              </a:ext>
            </a:extLst>
          </p:cNvPr>
          <p:cNvSpPr>
            <a:spLocks noGrp="1"/>
          </p:cNvSpPr>
          <p:nvPr>
            <p:ph type="pic" sz="quarter" idx="10"/>
          </p:nvPr>
        </p:nvSpPr>
        <p:spPr/>
      </p:sp>
      <p:pic>
        <p:nvPicPr>
          <p:cNvPr id="1026" name="Picture 2">
            <a:extLst>
              <a:ext uri="{FF2B5EF4-FFF2-40B4-BE49-F238E27FC236}">
                <a16:creationId xmlns:a16="http://schemas.microsoft.com/office/drawing/2014/main" id="{FF2C922B-5CA7-FB58-EF1D-1385DEDF3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0122" y="-31476"/>
            <a:ext cx="7695952" cy="137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ata…"/>
          <p:cNvSpPr txBox="1"/>
          <p:nvPr/>
        </p:nvSpPr>
        <p:spPr>
          <a:xfrm>
            <a:off x="318102" y="828390"/>
            <a:ext cx="9974214"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sz="6000" b="1" cap="none" spc="600" dirty="0">
                <a:solidFill>
                  <a:srgbClr val="72B743"/>
                </a:solidFill>
                <a:latin typeface="Ebrima" panose="02000000000000000000" pitchFamily="2" charset="0"/>
                <a:ea typeface="Ebrima" panose="02000000000000000000" pitchFamily="2" charset="0"/>
                <a:cs typeface="Ebrima" panose="02000000000000000000" pitchFamily="2" charset="0"/>
              </a:rPr>
              <a:t>DIGITAL OUTREACH AND PARTNERSHIPS</a:t>
            </a:r>
          </a:p>
        </p:txBody>
      </p:sp>
      <p:pic>
        <p:nvPicPr>
          <p:cNvPr id="3" name="Picture 2">
            <a:extLst>
              <a:ext uri="{FF2B5EF4-FFF2-40B4-BE49-F238E27FC236}">
                <a16:creationId xmlns:a16="http://schemas.microsoft.com/office/drawing/2014/main" id="{AE0E9E87-95ED-767D-578D-65EC3AA561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687" r="11687"/>
          <a:stretch/>
        </p:blipFill>
        <p:spPr>
          <a:xfrm>
            <a:off x="13570706" y="506637"/>
            <a:ext cx="7555165" cy="2426871"/>
          </a:xfrm>
          <a:prstGeom prst="rect">
            <a:avLst/>
          </a:prstGeom>
        </p:spPr>
      </p:pic>
      <p:pic>
        <p:nvPicPr>
          <p:cNvPr id="3074" name="Picture 2" descr="MARKUP Kenya – Market Access Upgrade Programme">
            <a:extLst>
              <a:ext uri="{FF2B5EF4-FFF2-40B4-BE49-F238E27FC236}">
                <a16:creationId xmlns:a16="http://schemas.microsoft.com/office/drawing/2014/main" id="{B37AC211-C12E-595F-B6C1-3D1C69ABE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68" y="10784724"/>
            <a:ext cx="6147490" cy="23860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PEAK - Fresh Produce Exporters Association of Kenya | Nairobi">
            <a:extLst>
              <a:ext uri="{FF2B5EF4-FFF2-40B4-BE49-F238E27FC236}">
                <a16:creationId xmlns:a16="http://schemas.microsoft.com/office/drawing/2014/main" id="{4A821D9A-3FAA-F687-FB1C-6F51CF6C1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02" y="3757354"/>
            <a:ext cx="3059948" cy="3059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PC Kenya – fresh Produce Consortium of Kenya">
            <a:extLst>
              <a:ext uri="{FF2B5EF4-FFF2-40B4-BE49-F238E27FC236}">
                <a16:creationId xmlns:a16="http://schemas.microsoft.com/office/drawing/2014/main" id="{66425112-1445-6821-4DDC-932F34170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88" y="3723355"/>
            <a:ext cx="3059948" cy="3093947"/>
          </a:xfrm>
          <a:prstGeom prst="rect">
            <a:avLst/>
          </a:prstGeom>
          <a:noFill/>
          <a:extLst>
            <a:ext uri="{909E8E84-426E-40DD-AFC4-6F175D3DCCD1}">
              <a14:hiddenFill xmlns:a14="http://schemas.microsoft.com/office/drawing/2010/main">
                <a:solidFill>
                  <a:srgbClr val="FFFFFF"/>
                </a:solidFill>
              </a14:hiddenFill>
            </a:ext>
          </a:extLst>
        </p:spPr>
      </p:pic>
      <p:sp>
        <p:nvSpPr>
          <p:cNvPr id="2"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432C420E-5C32-D34B-5B27-6966FCF7B592}"/>
              </a:ext>
            </a:extLst>
          </p:cNvPr>
          <p:cNvSpPr txBox="1"/>
          <p:nvPr/>
        </p:nvSpPr>
        <p:spPr>
          <a:xfrm>
            <a:off x="9452770" y="3070339"/>
            <a:ext cx="13968362" cy="92212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Partnerships to enhance knowledge on responsible use of pesticides. </a:t>
            </a:r>
          </a:p>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SMS outreach to over 100,000 farmers</a:t>
            </a:r>
          </a:p>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Radio shows </a:t>
            </a:r>
            <a:r>
              <a:rPr lang="en-US" sz="4000">
                <a:solidFill>
                  <a:schemeClr val="tx1"/>
                </a:solidFill>
                <a:latin typeface="Ebrima" panose="02000000000000000000" pitchFamily="2" charset="0"/>
                <a:ea typeface="Ebrima" panose="02000000000000000000" pitchFamily="2" charset="0"/>
                <a:cs typeface="Ebrima" panose="02000000000000000000" pitchFamily="2" charset="0"/>
              </a:rPr>
              <a:t>in vernacular </a:t>
            </a: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stations discussing responsible Pesticide Use</a:t>
            </a:r>
          </a:p>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Social media campaigns on R.U.  With partners  </a:t>
            </a:r>
          </a:p>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Digital content development on key subjects such as PPE use, Disposal of Containers and Use of SSP’s.</a:t>
            </a:r>
          </a:p>
          <a:p>
            <a:pPr marL="457200" indent="-457200" algn="l">
              <a:buFont typeface="Arial" panose="020B0604020202020204" pitchFamily="34" charset="0"/>
              <a:buChar char="•"/>
            </a:pPr>
            <a:r>
              <a:rPr lang="en-US" sz="4000" dirty="0">
                <a:solidFill>
                  <a:schemeClr val="tx1"/>
                </a:solidFill>
                <a:latin typeface="Ebrima" panose="02000000000000000000" pitchFamily="2" charset="0"/>
                <a:ea typeface="Ebrima" panose="02000000000000000000" pitchFamily="2" charset="0"/>
                <a:cs typeface="Ebrima" panose="02000000000000000000" pitchFamily="2" charset="0"/>
              </a:rPr>
              <a:t>Collaborations and partnerships with certification bodies to better market access</a:t>
            </a:r>
          </a:p>
        </p:txBody>
      </p:sp>
      <p:pic>
        <p:nvPicPr>
          <p:cNvPr id="3080" name="Picture 8" descr="PCPB KENYA (@PCPBoard) / Twitter">
            <a:extLst>
              <a:ext uri="{FF2B5EF4-FFF2-40B4-BE49-F238E27FC236}">
                <a16:creationId xmlns:a16="http://schemas.microsoft.com/office/drawing/2014/main" id="{57FEAE96-044F-C20D-A975-F01DA4ACA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370" y="7083453"/>
            <a:ext cx="3059948" cy="3059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ata…"/>
          <p:cNvSpPr txBox="1"/>
          <p:nvPr/>
        </p:nvSpPr>
        <p:spPr>
          <a:xfrm>
            <a:off x="318102" y="828390"/>
            <a:ext cx="9974214"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sz="6000" b="1" cap="none" spc="600" dirty="0">
                <a:solidFill>
                  <a:srgbClr val="72B743"/>
                </a:solidFill>
                <a:latin typeface="Ebrima" panose="02000000000000000000" pitchFamily="2" charset="0"/>
                <a:ea typeface="Ebrima" panose="02000000000000000000" pitchFamily="2" charset="0"/>
                <a:cs typeface="Ebrima" panose="02000000000000000000" pitchFamily="2" charset="0"/>
              </a:rPr>
              <a:t>DIGITAL OUTREACH AND PARTNERSHIPS</a:t>
            </a:r>
          </a:p>
        </p:txBody>
      </p:sp>
      <p:pic>
        <p:nvPicPr>
          <p:cNvPr id="3" name="Picture 2">
            <a:extLst>
              <a:ext uri="{FF2B5EF4-FFF2-40B4-BE49-F238E27FC236}">
                <a16:creationId xmlns:a16="http://schemas.microsoft.com/office/drawing/2014/main" id="{AE0E9E87-95ED-767D-578D-65EC3AA561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687" r="11687"/>
          <a:stretch/>
        </p:blipFill>
        <p:spPr>
          <a:xfrm>
            <a:off x="13570706" y="506637"/>
            <a:ext cx="7555165" cy="2426871"/>
          </a:xfrm>
          <a:prstGeom prst="rect">
            <a:avLst/>
          </a:prstGeom>
        </p:spPr>
      </p:pic>
      <p:pic>
        <p:nvPicPr>
          <p:cNvPr id="3074" name="Picture 2" descr="MARKUP Kenya – Market Access Upgrade Programme">
            <a:extLst>
              <a:ext uri="{FF2B5EF4-FFF2-40B4-BE49-F238E27FC236}">
                <a16:creationId xmlns:a16="http://schemas.microsoft.com/office/drawing/2014/main" id="{B37AC211-C12E-595F-B6C1-3D1C69ABE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68" y="10784724"/>
            <a:ext cx="6147490" cy="23860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PEAK - Fresh Produce Exporters Association of Kenya | Nairobi">
            <a:extLst>
              <a:ext uri="{FF2B5EF4-FFF2-40B4-BE49-F238E27FC236}">
                <a16:creationId xmlns:a16="http://schemas.microsoft.com/office/drawing/2014/main" id="{4A821D9A-3FAA-F687-FB1C-6F51CF6C1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02" y="3757354"/>
            <a:ext cx="3059948" cy="3059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PC Kenya – fresh Produce Consortium of Kenya">
            <a:extLst>
              <a:ext uri="{FF2B5EF4-FFF2-40B4-BE49-F238E27FC236}">
                <a16:creationId xmlns:a16="http://schemas.microsoft.com/office/drawing/2014/main" id="{66425112-1445-6821-4DDC-932F34170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88" y="3723355"/>
            <a:ext cx="3059948" cy="3093947"/>
          </a:xfrm>
          <a:prstGeom prst="rect">
            <a:avLst/>
          </a:prstGeom>
          <a:noFill/>
          <a:extLst>
            <a:ext uri="{909E8E84-426E-40DD-AFC4-6F175D3DCCD1}">
              <a14:hiddenFill xmlns:a14="http://schemas.microsoft.com/office/drawing/2010/main">
                <a:solidFill>
                  <a:srgbClr val="FFFFFF"/>
                </a:solidFill>
              </a14:hiddenFill>
            </a:ext>
          </a:extLst>
        </p:spPr>
      </p:pic>
      <p:sp>
        <p:nvSpPr>
          <p:cNvPr id="2"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432C420E-5C32-D34B-5B27-6966FCF7B592}"/>
              </a:ext>
            </a:extLst>
          </p:cNvPr>
          <p:cNvSpPr txBox="1"/>
          <p:nvPr/>
        </p:nvSpPr>
        <p:spPr>
          <a:xfrm>
            <a:off x="9452770" y="7225322"/>
            <a:ext cx="13968362" cy="91127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endParaRPr lang="en-US" sz="400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pic>
        <p:nvPicPr>
          <p:cNvPr id="3080" name="Picture 8" descr="PCPB KENYA (@PCPBoard) / Twitter">
            <a:extLst>
              <a:ext uri="{FF2B5EF4-FFF2-40B4-BE49-F238E27FC236}">
                <a16:creationId xmlns:a16="http://schemas.microsoft.com/office/drawing/2014/main" id="{57FEAE96-044F-C20D-A975-F01DA4ACA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370" y="7083453"/>
            <a:ext cx="3059948" cy="30599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378885-C926-A647-A15E-4D339BDD5483}"/>
              </a:ext>
            </a:extLst>
          </p:cNvPr>
          <p:cNvSpPr txBox="1"/>
          <p:nvPr/>
        </p:nvSpPr>
        <p:spPr>
          <a:xfrm>
            <a:off x="9098075" y="2720041"/>
            <a:ext cx="14967823" cy="10995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lnSpc>
                <a:spcPct val="200000"/>
              </a:lnSpc>
              <a:buFont typeface="Arial" panose="020B0604020202020204" pitchFamily="34" charset="0"/>
              <a:buChar char="•"/>
            </a:pPr>
            <a:r>
              <a:rPr lang="en-GB" sz="4000" b="0" dirty="0">
                <a:effectLst/>
                <a:latin typeface="Ebrima" panose="02000000000000000000" pitchFamily="2" charset="0"/>
                <a:ea typeface="Ebrima" panose="02000000000000000000" pitchFamily="2" charset="0"/>
                <a:cs typeface="Ebrima" panose="02000000000000000000" pitchFamily="2" charset="0"/>
              </a:rPr>
              <a:t>For  producers, IFA helps to improve farm management, raise the efficiency of farm operations, protect environmental resources, and enable access to international markets through compliance with a globally recognized standard.</a:t>
            </a:r>
            <a:endParaRPr lang="en-KE" sz="4000" b="0" dirty="0">
              <a:effectLst/>
              <a:latin typeface="Ebrima" panose="02000000000000000000" pitchFamily="2" charset="0"/>
              <a:ea typeface="Ebrima" panose="02000000000000000000" pitchFamily="2" charset="0"/>
              <a:cs typeface="Ebrima" panose="02000000000000000000" pitchFamily="2" charset="0"/>
            </a:endParaRPr>
          </a:p>
          <a:p>
            <a:pPr marL="457200" indent="-457200" algn="l">
              <a:lnSpc>
                <a:spcPct val="200000"/>
              </a:lnSpc>
              <a:buFont typeface="Arial" panose="020B0604020202020204" pitchFamily="34" charset="0"/>
              <a:buChar char="•"/>
            </a:pPr>
            <a:r>
              <a:rPr lang="en-GB" sz="4000" b="0" dirty="0">
                <a:effectLst/>
                <a:latin typeface="Ebrima" panose="02000000000000000000" pitchFamily="2" charset="0"/>
                <a:ea typeface="Ebrima" panose="02000000000000000000" pitchFamily="2" charset="0"/>
                <a:cs typeface="Ebrima" panose="02000000000000000000" pitchFamily="2" charset="0"/>
              </a:rPr>
              <a:t>For  supply chain stakeholders, sourcing from IFA certified production helps to ensure food safety, mitigate reputational risks, protect product integrity, demonstrate commitment to responsible farming practices, and enable reliable and trusted supply that addresses all major consumer demands</a:t>
            </a:r>
            <a:endParaRPr lang="en-KE" sz="3600" b="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009991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8911858" y="409216"/>
            <a:ext cx="15420754" cy="1330678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Our sector through the revamped SPM strategy is part of the solution through offering technology and innovation that should be viewed as enablers to achieve a green transition towards sustainable food systems while maintaining food security and therefore achieving the SDGs. </a:t>
            </a:r>
          </a:p>
          <a:p>
            <a:pPr algn="l"/>
            <a:endParaRPr lang="en-US" sz="3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algn="l"/>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There is need to fully unleash the potential of plant science, such as: -</a:t>
            </a:r>
          </a:p>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Promotion of sound agricultural policies and on-the-ground investment in research and innovation</a:t>
            </a: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 - Collaboration with leading technology providers to create powerful solutions for customers, increase high quality food production, and poverty reduction –</a:t>
            </a:r>
          </a:p>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Creating a conducive regulatory environment that enables the deployment and adoption of innovations</a:t>
            </a: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 - Improve linkages along the food and agriculture value chain and outside of the agriculture industry for new kinds of collaborations and innovation – </a:t>
            </a:r>
          </a:p>
          <a:p>
            <a:pPr marL="457200" indent="-457200" algn="l">
              <a:buFont typeface="Arial" panose="020B0604020202020204" pitchFamily="34" charset="0"/>
              <a:buChar char="•"/>
            </a:pPr>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Increase regional integration and invest substantially in infrastructures, agricultural research, new technologies (both biotechnology and mechanical) and extension services</a:t>
            </a: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 - Improve policies to enhance access to necessary seed and plant science technologies. </a:t>
            </a:r>
            <a:endParaRPr lang="en-KE" sz="320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
        <p:nvSpPr>
          <p:cNvPr id="11" name="Introduction">
            <a:extLst>
              <a:ext uri="{FF2B5EF4-FFF2-40B4-BE49-F238E27FC236}">
                <a16:creationId xmlns:a16="http://schemas.microsoft.com/office/drawing/2014/main" id="{CD83109A-7B5B-1A49-B53B-6E5A6A32E11F}"/>
              </a:ext>
            </a:extLst>
          </p:cNvPr>
          <p:cNvSpPr txBox="1"/>
          <p:nvPr/>
        </p:nvSpPr>
        <p:spPr>
          <a:xfrm>
            <a:off x="63069" y="3251640"/>
            <a:ext cx="5359536"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sym typeface="Helvetica Neue"/>
              </a:rPr>
              <a:t>Conclusion</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687" r="11687"/>
          <a:stretch/>
        </p:blipFill>
        <p:spPr>
          <a:xfrm>
            <a:off x="1287266" y="424140"/>
            <a:ext cx="6474501" cy="2079740"/>
          </a:xfrm>
          <a:prstGeom prst="rect">
            <a:avLst/>
          </a:prstGeom>
        </p:spPr>
      </p:pic>
      <p:pic>
        <p:nvPicPr>
          <p:cNvPr id="12" name="Picture Placeholder 2">
            <a:extLst>
              <a:ext uri="{FF2B5EF4-FFF2-40B4-BE49-F238E27FC236}">
                <a16:creationId xmlns:a16="http://schemas.microsoft.com/office/drawing/2014/main" id="{F097F963-85BC-3820-08F8-00E3A7E26E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69" y="4543714"/>
            <a:ext cx="7698698" cy="9172286"/>
          </a:xfrm>
          <a:prstGeom prst="rect">
            <a:avLst/>
          </a:prstGeom>
          <a:solidFill>
            <a:schemeClr val="bg2">
              <a:lumMod val="75000"/>
            </a:schemeClr>
          </a:solidFill>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2775235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2B74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EB3D5C-ECDA-07DB-43E3-68347C776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2887"/>
          </a:xfrm>
          <a:prstGeom prst="rect">
            <a:avLst/>
          </a:prstGeom>
        </p:spPr>
      </p:pic>
      <p:pic>
        <p:nvPicPr>
          <p:cNvPr id="3" name="Picture Placeholder 2">
            <a:extLst>
              <a:ext uri="{FF2B5EF4-FFF2-40B4-BE49-F238E27FC236}">
                <a16:creationId xmlns:a16="http://schemas.microsoft.com/office/drawing/2014/main" id="{F8115F3D-6241-B250-B027-6C96597FBA4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625" r="14625"/>
          <a:stretch>
            <a:fillRect/>
          </a:stretch>
        </p:blipFill>
        <p:spPr/>
      </p:pic>
      <p:grpSp>
        <p:nvGrpSpPr>
          <p:cNvPr id="14" name="Group 13">
            <a:extLst>
              <a:ext uri="{FF2B5EF4-FFF2-40B4-BE49-F238E27FC236}">
                <a16:creationId xmlns:a16="http://schemas.microsoft.com/office/drawing/2014/main" id="{097E9A54-DE37-D300-1022-1F10E41CED37}"/>
              </a:ext>
            </a:extLst>
          </p:cNvPr>
          <p:cNvGrpSpPr/>
          <p:nvPr/>
        </p:nvGrpSpPr>
        <p:grpSpPr>
          <a:xfrm>
            <a:off x="4040696" y="4675987"/>
            <a:ext cx="7092742" cy="3819938"/>
            <a:chOff x="4040696" y="4317641"/>
            <a:chExt cx="7092742" cy="3819938"/>
          </a:xfrm>
        </p:grpSpPr>
        <p:sp>
          <p:nvSpPr>
            <p:cNvPr id="28" name="Simpler"/>
            <p:cNvSpPr txBox="1"/>
            <p:nvPr/>
          </p:nvSpPr>
          <p:spPr>
            <a:xfrm>
              <a:off x="4226051" y="7203990"/>
              <a:ext cx="4308872" cy="9335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0" b="0" cap="all">
                  <a:solidFill>
                    <a:srgbClr val="FFFFFF"/>
                  </a:solidFill>
                  <a:latin typeface="Bebas Neue"/>
                  <a:ea typeface="Bebas Neue"/>
                  <a:cs typeface="Bebas Neue"/>
                  <a:sym typeface="Bebas Neue"/>
                </a:defRPr>
              </a:lvl1pPr>
            </a:lstStyle>
            <a:p>
              <a:r>
                <a:rPr lang="en-US" sz="5400" spc="300" dirty="0">
                  <a:latin typeface="Century Gothic" panose="020B0502020202020204" pitchFamily="34" charset="0"/>
                </a:rPr>
                <a:t>THANK YOU</a:t>
              </a:r>
              <a:endParaRPr sz="5400" spc="300" dirty="0">
                <a:latin typeface="Century Gothic" panose="020B0502020202020204" pitchFamily="34" charset="0"/>
              </a:endParaRPr>
            </a:p>
          </p:txBody>
        </p:sp>
        <p:pic>
          <p:nvPicPr>
            <p:cNvPr id="4" name="Picture 3">
              <a:extLst>
                <a:ext uri="{FF2B5EF4-FFF2-40B4-BE49-F238E27FC236}">
                  <a16:creationId xmlns:a16="http://schemas.microsoft.com/office/drawing/2014/main" id="{2FA3E74B-7882-ED5C-990A-D3E5F2C5B443}"/>
                </a:ext>
              </a:extLst>
            </p:cNvPr>
            <p:cNvPicPr>
              <a:picLocks noChangeAspect="1"/>
            </p:cNvPicPr>
            <p:nvPr/>
          </p:nvPicPr>
          <p:blipFill rotWithShape="1">
            <a:blip r:embed="rId4">
              <a:extLst>
                <a:ext uri="{28A0092B-C50C-407E-A947-70E740481C1C}">
                  <a14:useLocalDpi xmlns:a14="http://schemas.microsoft.com/office/drawing/2010/main"/>
                </a:ext>
              </a:extLst>
            </a:blip>
            <a:srcRect l="12093" r="12093"/>
            <a:stretch/>
          </p:blipFill>
          <p:spPr>
            <a:xfrm>
              <a:off x="4040696" y="4317641"/>
              <a:ext cx="6767118" cy="2194370"/>
            </a:xfrm>
            <a:prstGeom prst="rect">
              <a:avLst/>
            </a:prstGeom>
          </p:spPr>
        </p:pic>
        <p:cxnSp>
          <p:nvCxnSpPr>
            <p:cNvPr id="12" name="Straight Connector 11">
              <a:extLst>
                <a:ext uri="{FF2B5EF4-FFF2-40B4-BE49-F238E27FC236}">
                  <a16:creationId xmlns:a16="http://schemas.microsoft.com/office/drawing/2014/main" id="{19D352C7-16A6-2807-8316-C348CEA4D92D}"/>
                </a:ext>
              </a:extLst>
            </p:cNvPr>
            <p:cNvCxnSpPr>
              <a:cxnSpLocks/>
            </p:cNvCxnSpPr>
            <p:nvPr/>
          </p:nvCxnSpPr>
          <p:spPr>
            <a:xfrm>
              <a:off x="4176584" y="6834372"/>
              <a:ext cx="695685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5459568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B74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EB3D5C-ECDA-07DB-43E3-68347C776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384000" cy="13742887"/>
          </a:xfrm>
          <a:prstGeom prst="rect">
            <a:avLst/>
          </a:prstGeom>
        </p:spPr>
      </p:pic>
      <p:pic>
        <p:nvPicPr>
          <p:cNvPr id="3" name="Picture Placeholder 2">
            <a:extLst>
              <a:ext uri="{FF2B5EF4-FFF2-40B4-BE49-F238E27FC236}">
                <a16:creationId xmlns:a16="http://schemas.microsoft.com/office/drawing/2014/main" id="{F8115F3D-6241-B250-B027-6C96597FBA4A}"/>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4625" r="14625"/>
          <a:stretch>
            <a:fillRect/>
          </a:stretch>
        </p:blipFill>
        <p:spPr/>
      </p:pic>
      <p:grpSp>
        <p:nvGrpSpPr>
          <p:cNvPr id="14" name="Group 13">
            <a:extLst>
              <a:ext uri="{FF2B5EF4-FFF2-40B4-BE49-F238E27FC236}">
                <a16:creationId xmlns:a16="http://schemas.microsoft.com/office/drawing/2014/main" id="{097E9A54-DE37-D300-1022-1F10E41CED37}"/>
              </a:ext>
            </a:extLst>
          </p:cNvPr>
          <p:cNvGrpSpPr/>
          <p:nvPr/>
        </p:nvGrpSpPr>
        <p:grpSpPr>
          <a:xfrm>
            <a:off x="7321357" y="25466"/>
            <a:ext cx="7092742" cy="2516731"/>
            <a:chOff x="4040696" y="4317641"/>
            <a:chExt cx="7092742" cy="2516731"/>
          </a:xfrm>
        </p:grpSpPr>
        <p:pic>
          <p:nvPicPr>
            <p:cNvPr id="4" name="Picture 3">
              <a:extLst>
                <a:ext uri="{FF2B5EF4-FFF2-40B4-BE49-F238E27FC236}">
                  <a16:creationId xmlns:a16="http://schemas.microsoft.com/office/drawing/2014/main" id="{2FA3E74B-7882-ED5C-990A-D3E5F2C5B443}"/>
                </a:ext>
              </a:extLst>
            </p:cNvPr>
            <p:cNvPicPr>
              <a:picLocks noChangeAspect="1"/>
            </p:cNvPicPr>
            <p:nvPr/>
          </p:nvPicPr>
          <p:blipFill rotWithShape="1">
            <a:blip r:embed="rId6">
              <a:extLst>
                <a:ext uri="{28A0092B-C50C-407E-A947-70E740481C1C}">
                  <a14:useLocalDpi xmlns:a14="http://schemas.microsoft.com/office/drawing/2010/main"/>
                </a:ext>
              </a:extLst>
            </a:blip>
            <a:srcRect l="12093" r="12093"/>
            <a:stretch/>
          </p:blipFill>
          <p:spPr>
            <a:xfrm>
              <a:off x="4040696" y="4317641"/>
              <a:ext cx="6767118" cy="2194370"/>
            </a:xfrm>
            <a:prstGeom prst="rect">
              <a:avLst/>
            </a:prstGeom>
          </p:spPr>
        </p:pic>
        <p:cxnSp>
          <p:nvCxnSpPr>
            <p:cNvPr id="12" name="Straight Connector 11">
              <a:extLst>
                <a:ext uri="{FF2B5EF4-FFF2-40B4-BE49-F238E27FC236}">
                  <a16:creationId xmlns:a16="http://schemas.microsoft.com/office/drawing/2014/main" id="{19D352C7-16A6-2807-8316-C348CEA4D92D}"/>
                </a:ext>
              </a:extLst>
            </p:cNvPr>
            <p:cNvCxnSpPr>
              <a:cxnSpLocks/>
            </p:cNvCxnSpPr>
            <p:nvPr/>
          </p:nvCxnSpPr>
          <p:spPr>
            <a:xfrm>
              <a:off x="4176584" y="6834372"/>
              <a:ext cx="6956854"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pic>
        <p:nvPicPr>
          <p:cNvPr id="2" name="VID-20230307-WA0001">
            <a:hlinkClick r:id="" action="ppaction://media"/>
            <a:extLst>
              <a:ext uri="{FF2B5EF4-FFF2-40B4-BE49-F238E27FC236}">
                <a16:creationId xmlns:a16="http://schemas.microsoft.com/office/drawing/2014/main" id="{1946E670-370A-1028-54DB-79F8FFCBC71D}"/>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9600" y="2958860"/>
            <a:ext cx="23774400" cy="108002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A3BC7F2-8D7E-CC46-8165-3ACADF6E0B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96731" y="6126480"/>
            <a:ext cx="9440719" cy="7522859"/>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7166344" y="4443956"/>
            <a:ext cx="16760456" cy="90890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algn="l"/>
            <a:endParaRPr lang="en-US" sz="4000" dirty="0">
              <a:solidFill>
                <a:schemeClr val="tx1"/>
              </a:solidFill>
              <a:latin typeface="Century Gothic" panose="020B0502020202020204" pitchFamily="34" charset="0"/>
            </a:endParaRPr>
          </a:p>
        </p:txBody>
      </p:sp>
      <p:sp>
        <p:nvSpPr>
          <p:cNvPr id="11" name="Introduction">
            <a:extLst>
              <a:ext uri="{FF2B5EF4-FFF2-40B4-BE49-F238E27FC236}">
                <a16:creationId xmlns:a16="http://schemas.microsoft.com/office/drawing/2014/main" id="{CD83109A-7B5B-1A49-B53B-6E5A6A32E11F}"/>
              </a:ext>
            </a:extLst>
          </p:cNvPr>
          <p:cNvSpPr txBox="1"/>
          <p:nvPr/>
        </p:nvSpPr>
        <p:spPr>
          <a:xfrm>
            <a:off x="1009550" y="4082238"/>
            <a:ext cx="8442960" cy="111825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600" b="1" spc="600" dirty="0">
                <a:solidFill>
                  <a:srgbClr val="72B743"/>
                </a:solidFill>
                <a:latin typeface="Ebrima" panose="02000000000000000000" pitchFamily="2" charset="0"/>
                <a:ea typeface="Ebrima" panose="02000000000000000000" pitchFamily="2" charset="0"/>
                <a:cs typeface="Ebrima" panose="02000000000000000000" pitchFamily="2" charset="0"/>
              </a:rPr>
              <a:t>INTRODUCTION</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687" r="11687"/>
          <a:stretch/>
        </p:blipFill>
        <p:spPr>
          <a:xfrm>
            <a:off x="1282284" y="622791"/>
            <a:ext cx="7069612" cy="2426871"/>
          </a:xfrm>
          <a:prstGeom prst="rect">
            <a:avLst/>
          </a:prstGeom>
        </p:spPr>
      </p:pic>
      <p:sp>
        <p:nvSpPr>
          <p:cNvPr id="6" name="TextBox 5">
            <a:extLst>
              <a:ext uri="{FF2B5EF4-FFF2-40B4-BE49-F238E27FC236}">
                <a16:creationId xmlns:a16="http://schemas.microsoft.com/office/drawing/2014/main" id="{483C8139-E75E-B790-17FA-25C692F499FA}"/>
              </a:ext>
            </a:extLst>
          </p:cNvPr>
          <p:cNvSpPr txBox="1"/>
          <p:nvPr/>
        </p:nvSpPr>
        <p:spPr>
          <a:xfrm>
            <a:off x="9980513" y="1893348"/>
            <a:ext cx="14474290" cy="109876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Climate change, land fragmentation, poverty and poor policies have complicated the production of food.</a:t>
            </a:r>
          </a:p>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The average African farm currently performs at 40% of its optimum potential, </a:t>
            </a:r>
          </a:p>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Africa is home to more than half of the world’s population facing food insecurity</a:t>
            </a:r>
          </a:p>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Science and technology have continued to record tremendous advances in the field of agriculture. </a:t>
            </a:r>
          </a:p>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From the use of ash, oils and sulfur in 1930’s to modern discoveries with precision use of pest control Products using drone technologies </a:t>
            </a:r>
          </a:p>
          <a:p>
            <a:pPr marL="571500" indent="-571500" algn="l">
              <a:buFont typeface="Arial" panose="020B0604020202020204" pitchFamily="34" charset="0"/>
              <a:buChar char="•"/>
            </a:pPr>
            <a:r>
              <a:rPr lang="en-US" sz="4800" b="0" dirty="0">
                <a:latin typeface="Ebrima" panose="02000000000000000000" pitchFamily="2" charset="0"/>
                <a:ea typeface="Ebrima" panose="02000000000000000000" pitchFamily="2" charset="0"/>
                <a:cs typeface="Ebrima" panose="02000000000000000000" pitchFamily="2" charset="0"/>
              </a:rPr>
              <a:t>Pests and diseases persists and have evolved with the changing global climate- </a:t>
            </a:r>
            <a:r>
              <a:rPr lang="en-US" sz="4800" dirty="0">
                <a:latin typeface="Ebrima" panose="02000000000000000000" pitchFamily="2" charset="0"/>
                <a:ea typeface="Ebrima" panose="02000000000000000000" pitchFamily="2" charset="0"/>
                <a:cs typeface="Ebrima" panose="02000000000000000000" pitchFamily="2" charset="0"/>
              </a:rPr>
              <a:t>Emerging pests</a:t>
            </a:r>
            <a:r>
              <a:rPr lang="en-US" sz="4800" b="0" dirty="0">
                <a:latin typeface="Ebrima" panose="02000000000000000000" pitchFamily="2" charset="0"/>
                <a:ea typeface="Ebrima" panose="02000000000000000000" pitchFamily="2" charset="0"/>
                <a:cs typeface="Ebrima" panose="02000000000000000000" pitchFamily="2" charset="0"/>
              </a:rPr>
              <a:t>.  </a:t>
            </a:r>
          </a:p>
          <a:p>
            <a:pPr marL="457200" indent="-457200" algn="l">
              <a:buFont typeface="Arial" panose="020B0604020202020204" pitchFamily="34" charset="0"/>
              <a:buChar char="•"/>
            </a:pPr>
            <a:endParaRPr lang="en-US" sz="3600" dirty="0">
              <a:latin typeface="Ebrima" panose="02000000000000000000" pitchFamily="2" charset="0"/>
              <a:ea typeface="Ebrima" panose="02000000000000000000" pitchFamily="2" charset="0"/>
              <a:cs typeface="Ebrima" panose="02000000000000000000" pitchFamily="2" charset="0"/>
            </a:endParaRPr>
          </a:p>
        </p:txBody>
      </p:sp>
      <p:sp>
        <p:nvSpPr>
          <p:cNvPr id="8" name="Picture Placeholder 7">
            <a:extLst>
              <a:ext uri="{FF2B5EF4-FFF2-40B4-BE49-F238E27FC236}">
                <a16:creationId xmlns:a16="http://schemas.microsoft.com/office/drawing/2014/main" id="{9225A181-D560-7688-4C0F-88A8DBD60E0D}"/>
              </a:ext>
            </a:extLst>
          </p:cNvPr>
          <p:cNvSpPr>
            <a:spLocks noGrp="1"/>
          </p:cNvSpPr>
          <p:nvPr>
            <p:ph type="pic" sz="quarter" idx="10"/>
          </p:nvPr>
        </p:nvSpPr>
        <p:spPr/>
      </p:sp>
      <p:sp>
        <p:nvSpPr>
          <p:cNvPr id="12" name="Picture Placeholder 11">
            <a:extLst>
              <a:ext uri="{FF2B5EF4-FFF2-40B4-BE49-F238E27FC236}">
                <a16:creationId xmlns:a16="http://schemas.microsoft.com/office/drawing/2014/main" id="{AB17B93D-E915-F712-7A4D-758EDBEB7ADE}"/>
              </a:ext>
            </a:extLst>
          </p:cNvPr>
          <p:cNvSpPr>
            <a:spLocks noGrp="1"/>
          </p:cNvSpPr>
          <p:nvPr>
            <p:ph type="pic" sz="quarter" idx="10"/>
          </p:nvPr>
        </p:nvSpPr>
        <p:spPr/>
      </p:sp>
    </p:spTree>
    <p:extLst>
      <p:ext uri="{BB962C8B-B14F-4D97-AF65-F5344CB8AC3E}">
        <p14:creationId xmlns:p14="http://schemas.microsoft.com/office/powerpoint/2010/main" val="13816943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FEBCDBA-D1E6-F14D-9D6E-382D1F03EE5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0" y="7101841"/>
            <a:ext cx="9207957" cy="6663488"/>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9820942" y="162279"/>
            <a:ext cx="14563058" cy="1329530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SPMF strategy Combines best practices in regulatory and stewardship, creates an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enabling environment for innovation</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 and builds an infrastructure that supports sustainable pesticide management through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improved incident reporting, container management programs, Obstocks management and anti-counterfeit activities</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 </a:t>
            </a:r>
          </a:p>
          <a:p>
            <a:pPr marL="457200" indent="-457200" algn="l">
              <a:buFont typeface="Arial" panose="020B0604020202020204" pitchFamily="34" charset="0"/>
              <a:buChar char="•"/>
            </a:pP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Provides farmers information and training on responsible crop protection practices and access to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innovative technologies </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that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protect human health </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and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the environment </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and optimize crop production.</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The SPMF goes beyond standard farming training to introduce new ways to empower farmers to adapt to and mitigate the effects of climate change through new application technologies.</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This </a:t>
            </a:r>
            <a:r>
              <a:rPr lang="en-US" sz="3600" b="0" dirty="0">
                <a:solidFill>
                  <a:schemeClr val="tx1"/>
                </a:solidFill>
                <a:latin typeface="Ebrima" panose="02000000000000000000" pitchFamily="2" charset="0"/>
                <a:ea typeface="Ebrima" panose="02000000000000000000" pitchFamily="2" charset="0"/>
                <a:cs typeface="Ebrima" panose="02000000000000000000" pitchFamily="2" charset="0"/>
              </a:rPr>
              <a:t>is a collaborative approach with local and global partners including government bodies, farmer groups, and civil society to change farmer behavior towards sustainable pesticide management.</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687" r="11687"/>
          <a:stretch/>
        </p:blipFill>
        <p:spPr>
          <a:xfrm>
            <a:off x="1287266" y="424140"/>
            <a:ext cx="6474501" cy="2079740"/>
          </a:xfrm>
          <a:prstGeom prst="rect">
            <a:avLst/>
          </a:prstGeom>
        </p:spPr>
      </p:pic>
      <p:sp>
        <p:nvSpPr>
          <p:cNvPr id="6" name="Picture Placeholder 5">
            <a:extLst>
              <a:ext uri="{FF2B5EF4-FFF2-40B4-BE49-F238E27FC236}">
                <a16:creationId xmlns:a16="http://schemas.microsoft.com/office/drawing/2014/main" id="{7B4738CF-D10A-9E02-698A-7C4F8A6870D8}"/>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DAC9E303-2C58-3519-2A4F-82FD9D2CD870}"/>
              </a:ext>
            </a:extLst>
          </p:cNvPr>
          <p:cNvSpPr>
            <a:spLocks noGrp="1"/>
          </p:cNvSpPr>
          <p:nvPr>
            <p:ph type="pic" sz="quarter" idx="10"/>
          </p:nvPr>
        </p:nvSpPr>
        <p:spPr/>
      </p:sp>
      <p:sp>
        <p:nvSpPr>
          <p:cNvPr id="8" name="data…">
            <a:extLst>
              <a:ext uri="{FF2B5EF4-FFF2-40B4-BE49-F238E27FC236}">
                <a16:creationId xmlns:a16="http://schemas.microsoft.com/office/drawing/2014/main" id="{117D088F-AC2D-1CCB-DE64-A616CD1CE01B}"/>
              </a:ext>
            </a:extLst>
          </p:cNvPr>
          <p:cNvSpPr txBox="1"/>
          <p:nvPr/>
        </p:nvSpPr>
        <p:spPr>
          <a:xfrm>
            <a:off x="0" y="3014021"/>
            <a:ext cx="9974214" cy="37959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sz="6000" b="1" cap="none" spc="600" dirty="0">
                <a:solidFill>
                  <a:srgbClr val="72B743"/>
                </a:solidFill>
                <a:latin typeface="Ebrima" panose="02000000000000000000" pitchFamily="2" charset="0"/>
                <a:ea typeface="Ebrima" panose="02000000000000000000" pitchFamily="2" charset="0"/>
                <a:cs typeface="Ebrima" panose="02000000000000000000" pitchFamily="2" charset="0"/>
              </a:rPr>
              <a:t>Industry initiative and focus on sustainable pesticide management framework (SPMF)</a:t>
            </a:r>
          </a:p>
        </p:txBody>
      </p:sp>
    </p:spTree>
    <p:extLst>
      <p:ext uri="{BB962C8B-B14F-4D97-AF65-F5344CB8AC3E}">
        <p14:creationId xmlns:p14="http://schemas.microsoft.com/office/powerpoint/2010/main" val="354222874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90DD14-2291-3646-92FD-B7B62E176F9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7333419"/>
            <a:ext cx="8710548" cy="6382581"/>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9974214" y="-164724"/>
            <a:ext cx="14317446" cy="1404544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SPMF activities are focused on three key pillars to achieve sustainable pesticide management: </a:t>
            </a:r>
          </a:p>
          <a:p>
            <a:pPr marL="514350" indent="-514350" algn="l">
              <a:buAutoNum type="arabicPeriod"/>
            </a:pPr>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Reducing the reliance on Highly Hazardous Pesticides (HPPs), </a:t>
            </a:r>
          </a:p>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Through better risk assessment approaches at regulatory level. </a:t>
            </a:r>
          </a:p>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Through an enhanced regulatory framework that facilitates strategic decisions and by building the capacity of local regulators in science-based risk assessment.</a:t>
            </a:r>
          </a:p>
          <a:p>
            <a:pPr algn="l"/>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2. Increased innovation </a:t>
            </a: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 </a:t>
            </a:r>
          </a:p>
          <a:p>
            <a:pPr marL="457200" indent="-457200" algn="l">
              <a:buFont typeface="Arial" panose="020B0604020202020204" pitchFamily="34" charset="0"/>
              <a:buChar char="•"/>
            </a:pP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Making innovation available to farmers, extending access to new and existing solutions including low risk products, label extension</a:t>
            </a:r>
          </a:p>
          <a:p>
            <a:pPr algn="l"/>
            <a:r>
              <a:rPr lang="en-US" sz="3200" b="1" dirty="0">
                <a:solidFill>
                  <a:schemeClr val="tx1"/>
                </a:solidFill>
                <a:latin typeface="Ebrima" panose="02000000000000000000" pitchFamily="2" charset="0"/>
                <a:ea typeface="Ebrima" panose="02000000000000000000" pitchFamily="2" charset="0"/>
                <a:cs typeface="Ebrima" panose="02000000000000000000" pitchFamily="2" charset="0"/>
              </a:rPr>
              <a:t>3. Effective &amp; responsible use of pest control products- </a:t>
            </a:r>
          </a:p>
          <a:p>
            <a:pPr marL="457200" indent="-457200" algn="l">
              <a:buFont typeface="Arial" panose="020B0604020202020204" pitchFamily="34" charset="0"/>
              <a:buChar char="•"/>
            </a:pP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Equipping farmers with information and best practices </a:t>
            </a:r>
          </a:p>
          <a:p>
            <a:pPr marL="457200" indent="-457200" algn="l">
              <a:buFont typeface="Arial" panose="020B0604020202020204" pitchFamily="34" charset="0"/>
              <a:buChar char="•"/>
            </a:pP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sustainable pest management integrate all measures available to the farmer (the “pest control tool kit”)-Integrated pest management (IPM)-cultural methods (e.g. ploughing), biological control (e.g. using so called “natural enemies of pests”), physical methods (e.g. traps) and choice of crop varieties that are resistant to pests. </a:t>
            </a:r>
          </a:p>
          <a:p>
            <a:pPr marL="457200" indent="-457200" algn="l">
              <a:buFont typeface="Arial" panose="020B0604020202020204" pitchFamily="34" charset="0"/>
              <a:buChar char="•"/>
            </a:pPr>
            <a:r>
              <a:rPr lang="en-US" sz="3200" dirty="0">
                <a:solidFill>
                  <a:schemeClr val="tx1"/>
                </a:solidFill>
                <a:latin typeface="Ebrima" panose="02000000000000000000" pitchFamily="2" charset="0"/>
                <a:ea typeface="Ebrima" panose="02000000000000000000" pitchFamily="2" charset="0"/>
                <a:cs typeface="Ebrima" panose="02000000000000000000" pitchFamily="2" charset="0"/>
              </a:rPr>
              <a:t>Compliance to </a:t>
            </a:r>
            <a:r>
              <a:rPr lang="en-US" sz="3200" dirty="0" err="1">
                <a:solidFill>
                  <a:schemeClr val="tx1"/>
                </a:solidFill>
                <a:latin typeface="Ebrima" panose="02000000000000000000" pitchFamily="2" charset="0"/>
                <a:ea typeface="Ebrima" panose="02000000000000000000" pitchFamily="2" charset="0"/>
                <a:cs typeface="Ebrima" panose="02000000000000000000" pitchFamily="2" charset="0"/>
              </a:rPr>
              <a:t>GAPs</a:t>
            </a:r>
            <a:endParaRPr lang="en-US" sz="3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457200" indent="-457200" algn="l">
              <a:buFont typeface="Arial" panose="020B0604020202020204" pitchFamily="34" charset="0"/>
              <a:buChar char="•"/>
            </a:pPr>
            <a:r>
              <a:rPr lang="en-US" sz="3200" b="0" dirty="0">
                <a:solidFill>
                  <a:schemeClr val="tx1"/>
                </a:solidFill>
                <a:latin typeface="Ebrima" panose="02000000000000000000" pitchFamily="2" charset="0"/>
                <a:ea typeface="Ebrima" panose="02000000000000000000" pitchFamily="2" charset="0"/>
                <a:cs typeface="Ebrima" panose="02000000000000000000" pitchFamily="2" charset="0"/>
              </a:rPr>
              <a:t>Use of SSP’s</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687" r="11687"/>
          <a:stretch/>
        </p:blipFill>
        <p:spPr>
          <a:xfrm>
            <a:off x="1287266" y="424140"/>
            <a:ext cx="6474501" cy="2079740"/>
          </a:xfrm>
          <a:prstGeom prst="rect">
            <a:avLst/>
          </a:prstGeom>
        </p:spPr>
      </p:pic>
      <p:sp>
        <p:nvSpPr>
          <p:cNvPr id="6" name="Picture Placeholder 5">
            <a:extLst>
              <a:ext uri="{FF2B5EF4-FFF2-40B4-BE49-F238E27FC236}">
                <a16:creationId xmlns:a16="http://schemas.microsoft.com/office/drawing/2014/main" id="{7B4738CF-D10A-9E02-698A-7C4F8A6870D8}"/>
              </a:ext>
            </a:extLst>
          </p:cNvPr>
          <p:cNvSpPr>
            <a:spLocks noGrp="1"/>
          </p:cNvSpPr>
          <p:nvPr>
            <p:ph type="pic" sz="quarter" idx="10"/>
          </p:nvPr>
        </p:nvSpPr>
        <p:spPr/>
      </p:sp>
      <p:sp>
        <p:nvSpPr>
          <p:cNvPr id="3" name="data…">
            <a:extLst>
              <a:ext uri="{FF2B5EF4-FFF2-40B4-BE49-F238E27FC236}">
                <a16:creationId xmlns:a16="http://schemas.microsoft.com/office/drawing/2014/main" id="{664EBB22-F09C-BD51-6254-AD28803DCEF1}"/>
              </a:ext>
            </a:extLst>
          </p:cNvPr>
          <p:cNvSpPr txBox="1"/>
          <p:nvPr/>
        </p:nvSpPr>
        <p:spPr>
          <a:xfrm>
            <a:off x="0" y="3014021"/>
            <a:ext cx="9974214" cy="37959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r>
              <a:rPr lang="en-US" sz="6000" b="1" cap="none" spc="600" dirty="0">
                <a:solidFill>
                  <a:srgbClr val="72B743"/>
                </a:solidFill>
                <a:latin typeface="Ebrima" panose="02000000000000000000" pitchFamily="2" charset="0"/>
                <a:ea typeface="Ebrima" panose="02000000000000000000" pitchFamily="2" charset="0"/>
                <a:cs typeface="Ebrima" panose="02000000000000000000" pitchFamily="2" charset="0"/>
              </a:rPr>
              <a:t>Industry initiative and focus on sustainable pesticide management framework (SPMF</a:t>
            </a:r>
          </a:p>
        </p:txBody>
      </p:sp>
      <p:sp>
        <p:nvSpPr>
          <p:cNvPr id="8" name="Picture Placeholder 7">
            <a:extLst>
              <a:ext uri="{FF2B5EF4-FFF2-40B4-BE49-F238E27FC236}">
                <a16:creationId xmlns:a16="http://schemas.microsoft.com/office/drawing/2014/main" id="{DA112DFF-95FA-B512-7ADC-D7C646FCFBB8}"/>
              </a:ext>
            </a:extLst>
          </p:cNvPr>
          <p:cNvSpPr>
            <a:spLocks noGrp="1"/>
          </p:cNvSpPr>
          <p:nvPr>
            <p:ph type="pic" sz="quarter" idx="10"/>
          </p:nvPr>
        </p:nvSpPr>
        <p:spPr/>
      </p:sp>
    </p:spTree>
    <p:extLst>
      <p:ext uri="{BB962C8B-B14F-4D97-AF65-F5344CB8AC3E}">
        <p14:creationId xmlns:p14="http://schemas.microsoft.com/office/powerpoint/2010/main" val="155332356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A3BC7F2-8D7E-CC46-8165-3ACADF6E0B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0" y="7872413"/>
            <a:ext cx="8123238" cy="5843587"/>
          </a:xfrm>
        </p:spPr>
      </p:pic>
      <p:pic>
        <p:nvPicPr>
          <p:cNvPr id="5" name="Picture Placeholder 4">
            <a:extLst>
              <a:ext uri="{FF2B5EF4-FFF2-40B4-BE49-F238E27FC236}">
                <a16:creationId xmlns:a16="http://schemas.microsoft.com/office/drawing/2014/main" id="{9FEBCDBA-D1E6-F14D-9D6E-382D1F03EE5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8170863" y="7920333"/>
            <a:ext cx="8123237" cy="5878512"/>
          </a:xfrm>
        </p:spPr>
      </p:pic>
      <p:pic>
        <p:nvPicPr>
          <p:cNvPr id="7" name="Picture Placeholder 6">
            <a:extLst>
              <a:ext uri="{FF2B5EF4-FFF2-40B4-BE49-F238E27FC236}">
                <a16:creationId xmlns:a16="http://schemas.microsoft.com/office/drawing/2014/main" id="{0690DD14-2291-3646-92FD-B7B62E176F98}"/>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16335375" y="7837488"/>
            <a:ext cx="8048625" cy="5897562"/>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9492601" y="1464833"/>
            <a:ext cx="13968362" cy="55049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685800" indent="-685800" algn="l">
              <a:buFont typeface="Arial" panose="020B0604020202020204" pitchFamily="34" charset="0"/>
              <a:buChar char="•"/>
            </a:pPr>
            <a:r>
              <a:rPr lang="en-US" sz="4800" b="0" dirty="0">
                <a:solidFill>
                  <a:schemeClr val="tx1"/>
                </a:solidFill>
                <a:latin typeface="Ebrima" panose="02000000000000000000" pitchFamily="2" charset="0"/>
                <a:ea typeface="Ebrima" panose="02000000000000000000" pitchFamily="2" charset="0"/>
                <a:cs typeface="Ebrima" panose="02000000000000000000" pitchFamily="2" charset="0"/>
              </a:rPr>
              <a:t>Through research and innovation companies are striving to </a:t>
            </a:r>
            <a:r>
              <a:rPr lang="en-US" sz="4800" b="1" dirty="0">
                <a:solidFill>
                  <a:schemeClr val="tx1"/>
                </a:solidFill>
                <a:latin typeface="Ebrima" panose="02000000000000000000" pitchFamily="2" charset="0"/>
                <a:ea typeface="Ebrima" panose="02000000000000000000" pitchFamily="2" charset="0"/>
                <a:cs typeface="Ebrima" panose="02000000000000000000" pitchFamily="2" charset="0"/>
              </a:rPr>
              <a:t>bring sustainable technologies to farmers</a:t>
            </a:r>
            <a:r>
              <a:rPr lang="en-US" sz="4800" b="0" dirty="0">
                <a:solidFill>
                  <a:schemeClr val="tx1"/>
                </a:solidFill>
                <a:latin typeface="Ebrima" panose="02000000000000000000" pitchFamily="2" charset="0"/>
                <a:ea typeface="Ebrima" panose="02000000000000000000" pitchFamily="2" charset="0"/>
                <a:cs typeface="Ebrima" panose="02000000000000000000" pitchFamily="2" charset="0"/>
              </a:rPr>
              <a:t>, that </a:t>
            </a:r>
            <a:r>
              <a:rPr lang="en-US" sz="4800" b="1" dirty="0">
                <a:solidFill>
                  <a:schemeClr val="tx1"/>
                </a:solidFill>
                <a:latin typeface="Ebrima" panose="02000000000000000000" pitchFamily="2" charset="0"/>
                <a:ea typeface="Ebrima" panose="02000000000000000000" pitchFamily="2" charset="0"/>
                <a:cs typeface="Ebrima" panose="02000000000000000000" pitchFamily="2" charset="0"/>
              </a:rPr>
              <a:t>increase yields </a:t>
            </a:r>
            <a:r>
              <a:rPr lang="en-US" sz="4800" b="0" dirty="0">
                <a:solidFill>
                  <a:schemeClr val="tx1"/>
                </a:solidFill>
                <a:latin typeface="Ebrima" panose="02000000000000000000" pitchFamily="2" charset="0"/>
                <a:ea typeface="Ebrima" panose="02000000000000000000" pitchFamily="2" charset="0"/>
                <a:cs typeface="Ebrima" panose="02000000000000000000" pitchFamily="2" charset="0"/>
              </a:rPr>
              <a:t>sustainably, and to train farmers on </a:t>
            </a:r>
            <a:r>
              <a:rPr lang="en-US" sz="4800" b="1" dirty="0">
                <a:solidFill>
                  <a:schemeClr val="tx1"/>
                </a:solidFill>
                <a:latin typeface="Ebrima" panose="02000000000000000000" pitchFamily="2" charset="0"/>
                <a:ea typeface="Ebrima" panose="02000000000000000000" pitchFamily="2" charset="0"/>
                <a:cs typeface="Ebrima" panose="02000000000000000000" pitchFamily="2" charset="0"/>
              </a:rPr>
              <a:t>the correct and safe use </a:t>
            </a:r>
            <a:r>
              <a:rPr lang="en-US" sz="4800" b="0" dirty="0">
                <a:solidFill>
                  <a:schemeClr val="tx1"/>
                </a:solidFill>
                <a:latin typeface="Ebrima" panose="02000000000000000000" pitchFamily="2" charset="0"/>
                <a:ea typeface="Ebrima" panose="02000000000000000000" pitchFamily="2" charset="0"/>
                <a:cs typeface="Ebrima" panose="02000000000000000000" pitchFamily="2" charset="0"/>
              </a:rPr>
              <a:t>of technologies: -</a:t>
            </a:r>
            <a:endParaRPr lang="en-US" b="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
        <p:nvSpPr>
          <p:cNvPr id="11" name="Introduction">
            <a:extLst>
              <a:ext uri="{FF2B5EF4-FFF2-40B4-BE49-F238E27FC236}">
                <a16:creationId xmlns:a16="http://schemas.microsoft.com/office/drawing/2014/main" id="{CD83109A-7B5B-1A49-B53B-6E5A6A32E11F}"/>
              </a:ext>
            </a:extLst>
          </p:cNvPr>
          <p:cNvSpPr txBox="1"/>
          <p:nvPr/>
        </p:nvSpPr>
        <p:spPr>
          <a:xfrm>
            <a:off x="457200" y="2683889"/>
            <a:ext cx="8686800" cy="42575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5400" b="1" spc="600" dirty="0">
                <a:solidFill>
                  <a:srgbClr val="72B743"/>
                </a:solidFill>
                <a:latin typeface="Ebrima" panose="02000000000000000000" pitchFamily="2" charset="0"/>
                <a:ea typeface="Ebrima" panose="02000000000000000000" pitchFamily="2" charset="0"/>
                <a:cs typeface="Ebrima" panose="02000000000000000000" pitchFamily="2" charset="0"/>
              </a:rPr>
              <a:t>Industry Innovations to Expand the farmer’s toolbox for Pest Management production</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687" r="11687"/>
          <a:stretch/>
        </p:blipFill>
        <p:spPr>
          <a:xfrm>
            <a:off x="923037" y="-142013"/>
            <a:ext cx="7555165" cy="2426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A3BC7F2-8D7E-CC46-8165-3ACADF6E0B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0" y="7872413"/>
            <a:ext cx="8123238" cy="5843587"/>
          </a:xfrm>
        </p:spPr>
      </p:pic>
      <p:pic>
        <p:nvPicPr>
          <p:cNvPr id="5" name="Picture Placeholder 4">
            <a:extLst>
              <a:ext uri="{FF2B5EF4-FFF2-40B4-BE49-F238E27FC236}">
                <a16:creationId xmlns:a16="http://schemas.microsoft.com/office/drawing/2014/main" id="{9FEBCDBA-D1E6-F14D-9D6E-382D1F03EE5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8170863" y="7856538"/>
            <a:ext cx="8123237" cy="5878512"/>
          </a:xfrm>
        </p:spPr>
      </p:pic>
      <p:pic>
        <p:nvPicPr>
          <p:cNvPr id="7" name="Picture Placeholder 6">
            <a:extLst>
              <a:ext uri="{FF2B5EF4-FFF2-40B4-BE49-F238E27FC236}">
                <a16:creationId xmlns:a16="http://schemas.microsoft.com/office/drawing/2014/main" id="{0690DD14-2291-3646-92FD-B7B62E176F98}"/>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16335375" y="7837488"/>
            <a:ext cx="8048625" cy="5897562"/>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8937681" y="322476"/>
            <a:ext cx="15493944" cy="70109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Provide industry </a:t>
            </a:r>
            <a:r>
              <a:rPr lang="en-US" sz="3800" b="1" dirty="0">
                <a:solidFill>
                  <a:schemeClr val="tx1"/>
                </a:solidFill>
                <a:latin typeface="Ebrima" panose="02000000000000000000" pitchFamily="2" charset="0"/>
                <a:ea typeface="Ebrima" panose="02000000000000000000" pitchFamily="2" charset="0"/>
                <a:cs typeface="Ebrima" panose="02000000000000000000" pitchFamily="2" charset="0"/>
              </a:rPr>
              <a:t>support towards label extension </a:t>
            </a: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for minor crops</a:t>
            </a:r>
          </a:p>
          <a:p>
            <a:pPr marL="457200" indent="-457200" algn="l">
              <a:buFont typeface="Arial" panose="020B0604020202020204" pitchFamily="34" charset="0"/>
              <a:buChar char="•"/>
            </a:pP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Support towards </a:t>
            </a:r>
            <a:r>
              <a:rPr lang="en-US" sz="3800" b="1" dirty="0">
                <a:solidFill>
                  <a:schemeClr val="tx1"/>
                </a:solidFill>
                <a:latin typeface="Ebrima" panose="02000000000000000000" pitchFamily="2" charset="0"/>
                <a:ea typeface="Ebrima" panose="02000000000000000000" pitchFamily="2" charset="0"/>
                <a:cs typeface="Ebrima" panose="02000000000000000000" pitchFamily="2" charset="0"/>
              </a:rPr>
              <a:t>crop grouping extrapolation </a:t>
            </a: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to enhance the farmers toolbox for pest management</a:t>
            </a:r>
          </a:p>
          <a:p>
            <a:pPr marL="457200" indent="-457200" algn="l">
              <a:buFont typeface="Arial" panose="020B0604020202020204" pitchFamily="34" charset="0"/>
              <a:buChar char="•"/>
            </a:pP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New </a:t>
            </a:r>
            <a:r>
              <a:rPr lang="en-US" sz="3800" b="1" dirty="0">
                <a:solidFill>
                  <a:schemeClr val="tx1"/>
                </a:solidFill>
                <a:latin typeface="Ebrima" panose="02000000000000000000" pitchFamily="2" charset="0"/>
                <a:ea typeface="Ebrima" panose="02000000000000000000" pitchFamily="2" charset="0"/>
                <a:cs typeface="Ebrima" panose="02000000000000000000" pitchFamily="2" charset="0"/>
              </a:rPr>
              <a:t>registrations for Low-Risk products </a:t>
            </a: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to protect/preserve forests/biodiversity and other natural habitats</a:t>
            </a:r>
          </a:p>
          <a:p>
            <a:pPr marL="457200" indent="-457200" algn="l">
              <a:buFont typeface="Arial" panose="020B0604020202020204" pitchFamily="34" charset="0"/>
              <a:buChar char="•"/>
            </a:pPr>
            <a:r>
              <a:rPr lang="en-US" sz="3800" b="1" dirty="0">
                <a:solidFill>
                  <a:schemeClr val="tx1"/>
                </a:solidFill>
                <a:latin typeface="Ebrima" panose="02000000000000000000" pitchFamily="2" charset="0"/>
                <a:ea typeface="Ebrima" panose="02000000000000000000" pitchFamily="2" charset="0"/>
                <a:cs typeface="Ebrima" panose="02000000000000000000" pitchFamily="2" charset="0"/>
              </a:rPr>
              <a:t>New crop varieties </a:t>
            </a:r>
            <a:r>
              <a:rPr lang="en-US" sz="3800" dirty="0">
                <a:solidFill>
                  <a:schemeClr val="tx1"/>
                </a:solidFill>
                <a:latin typeface="Ebrima" panose="02000000000000000000" pitchFamily="2" charset="0"/>
                <a:ea typeface="Ebrima" panose="02000000000000000000" pitchFamily="2" charset="0"/>
                <a:cs typeface="Ebrima" panose="02000000000000000000" pitchFamily="2" charset="0"/>
              </a:rPr>
              <a:t>are being designed to use less water and to be more tolerant of droughts, heatwaves, and salinity from ocean flooding</a:t>
            </a:r>
            <a:r>
              <a:rPr lang="en-US" sz="3800" b="0" dirty="0">
                <a:solidFill>
                  <a:srgbClr val="00B050"/>
                </a:solidFill>
                <a:latin typeface="Ebrima" panose="02000000000000000000" pitchFamily="2" charset="0"/>
                <a:ea typeface="Ebrima" panose="02000000000000000000" pitchFamily="2" charset="0"/>
                <a:cs typeface="Ebrima" panose="02000000000000000000" pitchFamily="2" charset="0"/>
              </a:rPr>
              <a:t>.</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687" r="11687"/>
          <a:stretch/>
        </p:blipFill>
        <p:spPr>
          <a:xfrm>
            <a:off x="615698" y="401388"/>
            <a:ext cx="7555165" cy="2426871"/>
          </a:xfrm>
          <a:prstGeom prst="rect">
            <a:avLst/>
          </a:prstGeom>
        </p:spPr>
      </p:pic>
      <p:sp>
        <p:nvSpPr>
          <p:cNvPr id="6" name="Introduction">
            <a:extLst>
              <a:ext uri="{FF2B5EF4-FFF2-40B4-BE49-F238E27FC236}">
                <a16:creationId xmlns:a16="http://schemas.microsoft.com/office/drawing/2014/main" id="{F579BA4A-00D2-6B40-2047-D9D57B664F0F}"/>
              </a:ext>
            </a:extLst>
          </p:cNvPr>
          <p:cNvSpPr txBox="1"/>
          <p:nvPr/>
        </p:nvSpPr>
        <p:spPr>
          <a:xfrm>
            <a:off x="457200" y="3099387"/>
            <a:ext cx="8432856" cy="34265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5400" b="1" spc="600" dirty="0">
                <a:solidFill>
                  <a:srgbClr val="72B743"/>
                </a:solidFill>
                <a:latin typeface="Ebrima" panose="02000000000000000000" pitchFamily="2" charset="0"/>
                <a:ea typeface="Ebrima" panose="02000000000000000000" pitchFamily="2" charset="0"/>
                <a:cs typeface="Ebrima" panose="02000000000000000000" pitchFamily="2" charset="0"/>
              </a:rPr>
              <a:t>Industry Innovations to Expand the farmer’s toolbox for Pest Management</a:t>
            </a:r>
          </a:p>
        </p:txBody>
      </p:sp>
    </p:spTree>
    <p:extLst>
      <p:ext uri="{BB962C8B-B14F-4D97-AF65-F5344CB8AC3E}">
        <p14:creationId xmlns:p14="http://schemas.microsoft.com/office/powerpoint/2010/main" val="363904282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7924800" y="625845"/>
            <a:ext cx="16171110" cy="124643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Increased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monitoring, advocacy, awareness and demand for safe food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by the general public</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Stringent Regulatory approvals and post-registration surveillance for PCP’s</a:t>
            </a:r>
            <a:endParaRPr lang="en-US" sz="3600" b="1"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Regulators requires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risk assessment/mitigation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measures</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Development of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laws requiring professionalized provision of pest control products</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 to farmers</a:t>
            </a:r>
          </a:p>
          <a:p>
            <a:pPr marL="457200" indent="-457200" algn="l">
              <a:buFont typeface="Arial" panose="020B0604020202020204" pitchFamily="34" charset="0"/>
              <a:buChar char="•"/>
            </a:pP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Enhanced traceability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of produce to pinpoint and  avoid residues- Notifications on Quarantine pests and MRL’s</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Demand for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environmental sustainability</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 and industry taking responsibility for management of waste and plastic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packaging-Extended producer responsibility</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 regulations.</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New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bill on food safety coordination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–for all agencies dealing with aspects of food safety</a:t>
            </a:r>
          </a:p>
          <a:p>
            <a:pPr marL="457200" indent="-457200" algn="l">
              <a:buFont typeface="Arial" panose="020B0604020202020204" pitchFamily="34" charset="0"/>
              <a:buChar char="•"/>
            </a:pP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Regional harmonization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of approval guidelines/study protocols- EAC harmonization</a:t>
            </a:r>
          </a:p>
        </p:txBody>
      </p:sp>
      <p:sp>
        <p:nvSpPr>
          <p:cNvPr id="11" name="Introduction">
            <a:extLst>
              <a:ext uri="{FF2B5EF4-FFF2-40B4-BE49-F238E27FC236}">
                <a16:creationId xmlns:a16="http://schemas.microsoft.com/office/drawing/2014/main" id="{CD83109A-7B5B-1A49-B53B-6E5A6A32E11F}"/>
              </a:ext>
            </a:extLst>
          </p:cNvPr>
          <p:cNvSpPr txBox="1"/>
          <p:nvPr/>
        </p:nvSpPr>
        <p:spPr>
          <a:xfrm>
            <a:off x="882503" y="4739161"/>
            <a:ext cx="6570195" cy="37959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rPr>
              <a:t>Increased governance of Pest Control Products </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687" r="11687"/>
          <a:stretch/>
        </p:blipFill>
        <p:spPr>
          <a:xfrm>
            <a:off x="882503" y="270395"/>
            <a:ext cx="5687692" cy="1827001"/>
          </a:xfrm>
          <a:prstGeom prst="rect">
            <a:avLst/>
          </a:prstGeom>
        </p:spPr>
      </p:pic>
      <p:sp>
        <p:nvSpPr>
          <p:cNvPr id="6" name="Picture Placeholder 5">
            <a:extLst>
              <a:ext uri="{FF2B5EF4-FFF2-40B4-BE49-F238E27FC236}">
                <a16:creationId xmlns:a16="http://schemas.microsoft.com/office/drawing/2014/main" id="{5EA725D2-8B2A-A1F6-3715-B846E735F864}"/>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3EC90F70-3925-3150-F0E2-9EF0EC1FC03F}"/>
              </a:ext>
            </a:extLst>
          </p:cNvPr>
          <p:cNvSpPr>
            <a:spLocks noGrp="1"/>
          </p:cNvSpPr>
          <p:nvPr>
            <p:ph type="pic" sz="quarter" idx="10"/>
          </p:nvPr>
        </p:nvSpPr>
        <p:spPr/>
      </p:sp>
      <p:sp>
        <p:nvSpPr>
          <p:cNvPr id="13" name="Picture Placeholder 12">
            <a:extLst>
              <a:ext uri="{FF2B5EF4-FFF2-40B4-BE49-F238E27FC236}">
                <a16:creationId xmlns:a16="http://schemas.microsoft.com/office/drawing/2014/main" id="{FA47B70F-58DC-43AD-DDF9-BF48815944EC}"/>
              </a:ext>
            </a:extLst>
          </p:cNvPr>
          <p:cNvSpPr>
            <a:spLocks noGrp="1"/>
          </p:cNvSpPr>
          <p:nvPr>
            <p:ph type="pic" sz="quarter" idx="10"/>
          </p:nvPr>
        </p:nvSpPr>
        <p:spPr/>
      </p:sp>
    </p:spTree>
    <p:extLst>
      <p:ext uri="{BB962C8B-B14F-4D97-AF65-F5344CB8AC3E}">
        <p14:creationId xmlns:p14="http://schemas.microsoft.com/office/powerpoint/2010/main" val="143608818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A3BC7F2-8D7E-CC46-8165-3ACADF6E0B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850604" y="8526840"/>
            <a:ext cx="7272633" cy="5231690"/>
          </a:xfrm>
        </p:spPr>
      </p:pic>
      <p:pic>
        <p:nvPicPr>
          <p:cNvPr id="5" name="Picture Placeholder 4">
            <a:extLst>
              <a:ext uri="{FF2B5EF4-FFF2-40B4-BE49-F238E27FC236}">
                <a16:creationId xmlns:a16="http://schemas.microsoft.com/office/drawing/2014/main" id="{9FEBCDBA-D1E6-F14D-9D6E-382D1F03EE5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8123237" y="8526840"/>
            <a:ext cx="7272633" cy="5262959"/>
          </a:xfrm>
        </p:spPr>
      </p:pic>
      <p:pic>
        <p:nvPicPr>
          <p:cNvPr id="7" name="Picture Placeholder 6">
            <a:extLst>
              <a:ext uri="{FF2B5EF4-FFF2-40B4-BE49-F238E27FC236}">
                <a16:creationId xmlns:a16="http://schemas.microsoft.com/office/drawing/2014/main" id="{0690DD14-2291-3646-92FD-B7B62E176F98}"/>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15395869" y="8526840"/>
            <a:ext cx="7081843" cy="5189160"/>
          </a:xfrm>
        </p:spPr>
      </p:pic>
      <p:sp>
        <p:nvSpPr>
          <p:cNvPr id="10" name="Integer posuere erat a ante venenatis dapibus posuere velit aliquet. Praesent commodo cursus magna, vel scelerisque nisl consectetur et. Etiam porta sem malesuada magna mollis euismod. Nulla vitae elit libero, a pharetra augue. Nullam quis risus eget urna mollis ornare vel eu leo.">
            <a:extLst>
              <a:ext uri="{FF2B5EF4-FFF2-40B4-BE49-F238E27FC236}">
                <a16:creationId xmlns:a16="http://schemas.microsoft.com/office/drawing/2014/main" id="{1DBC3855-1A5D-AD4B-926E-499A30EC7C40}"/>
              </a:ext>
            </a:extLst>
          </p:cNvPr>
          <p:cNvSpPr txBox="1"/>
          <p:nvPr/>
        </p:nvSpPr>
        <p:spPr>
          <a:xfrm>
            <a:off x="6826102" y="165765"/>
            <a:ext cx="17314057" cy="830932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50000"/>
              </a:lnSpc>
              <a:defRPr sz="2700" b="0">
                <a:latin typeface="Lato Regular"/>
                <a:ea typeface="Lato Regular"/>
                <a:cs typeface="Lato Regular"/>
                <a:sym typeface="Lato Regular"/>
              </a:defRPr>
            </a:lvl1pPr>
          </a:lstStyle>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Maximum Residue Limits (MRLs) are a trading standard and a measure of the highest level of a pesticide residue that is legally tolerated in or on food or feed when pesticides are applied correctly. </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MRLs are </a:t>
            </a:r>
            <a:r>
              <a:rPr lang="en-US" sz="3600" b="1" dirty="0">
                <a:solidFill>
                  <a:schemeClr val="tx1"/>
                </a:solidFill>
                <a:latin typeface="Ebrima" panose="02000000000000000000" pitchFamily="2" charset="0"/>
                <a:ea typeface="Ebrima" panose="02000000000000000000" pitchFamily="2" charset="0"/>
                <a:cs typeface="Ebrima" panose="02000000000000000000" pitchFamily="2" charset="0"/>
              </a:rPr>
              <a:t>set well below levels of human health concern </a:t>
            </a: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to ascertain that foods produced with pesticides are suitable for consumption</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MRLs are the cornerstone to trade. National MRLs established in many countries which differs with codex MRLs complicates market access.</a:t>
            </a:r>
          </a:p>
          <a:p>
            <a:pPr marL="457200" indent="-457200" algn="l">
              <a:buFont typeface="Arial" panose="020B0604020202020204" pitchFamily="34" charset="0"/>
              <a:buChar char="•"/>
            </a:pPr>
            <a:r>
              <a:rPr lang="en-US" sz="3600" dirty="0">
                <a:solidFill>
                  <a:schemeClr val="tx1"/>
                </a:solidFill>
                <a:latin typeface="Ebrima" panose="02000000000000000000" pitchFamily="2" charset="0"/>
                <a:ea typeface="Ebrima" panose="02000000000000000000" pitchFamily="2" charset="0"/>
                <a:cs typeface="Ebrima" panose="02000000000000000000" pitchFamily="2" charset="0"/>
              </a:rPr>
              <a:t>For MRLs set at limit of detection, establishing achievable import tolerance  is an uphill task. </a:t>
            </a:r>
          </a:p>
          <a:p>
            <a:pPr marL="457200" indent="-457200" algn="l">
              <a:buFont typeface="Arial" panose="020B0604020202020204" pitchFamily="34" charset="0"/>
              <a:buChar char="•"/>
            </a:pPr>
            <a:endParaRPr lang="en-US" sz="3600"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
        <p:nvSpPr>
          <p:cNvPr id="11" name="Introduction">
            <a:extLst>
              <a:ext uri="{FF2B5EF4-FFF2-40B4-BE49-F238E27FC236}">
                <a16:creationId xmlns:a16="http://schemas.microsoft.com/office/drawing/2014/main" id="{CD83109A-7B5B-1A49-B53B-6E5A6A32E11F}"/>
              </a:ext>
            </a:extLst>
          </p:cNvPr>
          <p:cNvSpPr txBox="1"/>
          <p:nvPr/>
        </p:nvSpPr>
        <p:spPr>
          <a:xfrm>
            <a:off x="457201" y="2453056"/>
            <a:ext cx="6091880"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0000" b="0">
                <a:latin typeface="Slidehack Script"/>
                <a:ea typeface="Slidehack Script"/>
                <a:cs typeface="Slidehack Script"/>
                <a:sym typeface="Slidehack Script"/>
              </a:defRPr>
            </a:lvl1pPr>
          </a:lstStyle>
          <a:p>
            <a:pPr algn="l"/>
            <a:r>
              <a:rPr lang="en-US" sz="6000" b="1" spc="600" dirty="0">
                <a:solidFill>
                  <a:srgbClr val="72B743"/>
                </a:solidFill>
                <a:latin typeface="Ebrima" panose="02000000000000000000" pitchFamily="2" charset="0"/>
                <a:ea typeface="Ebrima" panose="02000000000000000000" pitchFamily="2" charset="0"/>
                <a:cs typeface="Ebrima" panose="02000000000000000000" pitchFamily="2" charset="0"/>
              </a:rPr>
              <a:t>Trade facilitation, Market access and  MRLs </a:t>
            </a:r>
          </a:p>
        </p:txBody>
      </p:sp>
      <p:pic>
        <p:nvPicPr>
          <p:cNvPr id="2" name="Picture 1">
            <a:extLst>
              <a:ext uri="{FF2B5EF4-FFF2-40B4-BE49-F238E27FC236}">
                <a16:creationId xmlns:a16="http://schemas.microsoft.com/office/drawing/2014/main" id="{2FAFBB7A-7B2E-E5D8-245A-5278DBFD6D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1687" r="11687"/>
          <a:stretch/>
        </p:blipFill>
        <p:spPr>
          <a:xfrm>
            <a:off x="1287267" y="424140"/>
            <a:ext cx="5538836" cy="1779186"/>
          </a:xfrm>
          <a:prstGeom prst="rect">
            <a:avLst/>
          </a:prstGeom>
        </p:spPr>
      </p:pic>
    </p:spTree>
    <p:extLst>
      <p:ext uri="{BB962C8B-B14F-4D97-AF65-F5344CB8AC3E}">
        <p14:creationId xmlns:p14="http://schemas.microsoft.com/office/powerpoint/2010/main" val="27287016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1902</TotalTime>
  <Words>1261</Words>
  <Application>Microsoft Office PowerPoint</Application>
  <PresentationFormat>Custom</PresentationFormat>
  <Paragraphs>85</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Bebas Neue</vt:lpstr>
      <vt:lpstr>Century Gothic</vt:lpstr>
      <vt:lpstr>Ebrima</vt:lpstr>
      <vt:lpstr>Helvetica Neue</vt:lpstr>
      <vt:lpstr>Helvetica Neue Light</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Benson Ngigi</dc:creator>
  <cp:lastModifiedBy>Eric Kimunguyi</cp:lastModifiedBy>
  <cp:revision>22</cp:revision>
  <dcterms:modified xsi:type="dcterms:W3CDTF">2023-03-27T14:18:18Z</dcterms:modified>
</cp:coreProperties>
</file>