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  <p:sldMasterId id="2147483659" r:id="rId4"/>
    <p:sldMasterId id="2147483676" r:id="rId5"/>
    <p:sldMasterId id="2147483693" r:id="rId6"/>
    <p:sldMasterId id="2147483699" r:id="rId7"/>
    <p:sldMasterId id="2147483708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y="6858000" cx="12192000"/>
  <p:notesSz cx="6858000" cy="9144000"/>
  <p:embeddedFontLst>
    <p:embeddedFont>
      <p:font typeface="Tahoma"/>
      <p:regular r:id="rId22"/>
      <p:bold r:id="rId23"/>
    </p:embeddedFont>
    <p:embeddedFont>
      <p:font typeface="Lora"/>
      <p:regular r:id="rId24"/>
      <p:bold r:id="rId25"/>
      <p:italic r:id="rId26"/>
      <p:boldItalic r:id="rId27"/>
    </p:embeddedFont>
    <p:embeddedFont>
      <p:font typeface="Helvetica Neue"/>
      <p:regular r:id="rId28"/>
      <p:bold r:id="rId29"/>
      <p:italic r:id="rId30"/>
      <p:boldItalic r:id="rId31"/>
    </p:embeddedFont>
    <p:embeddedFont>
      <p:font typeface="Century Gothic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iuYEuSHsA1ecZ3v/8g93hJ8FyS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font" Target="fonts/Tahoma-regular.fntdata"/><Relationship Id="rId21" Type="http://schemas.openxmlformats.org/officeDocument/2006/relationships/slide" Target="slides/slide12.xml"/><Relationship Id="rId24" Type="http://schemas.openxmlformats.org/officeDocument/2006/relationships/font" Target="fonts/Lora-regular.fntdata"/><Relationship Id="rId23" Type="http://schemas.openxmlformats.org/officeDocument/2006/relationships/font" Target="fonts/Tahoma-bold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26" Type="http://schemas.openxmlformats.org/officeDocument/2006/relationships/font" Target="fonts/Lora-italic.fntdata"/><Relationship Id="rId25" Type="http://schemas.openxmlformats.org/officeDocument/2006/relationships/font" Target="fonts/Lora-bold.fntdata"/><Relationship Id="rId28" Type="http://schemas.openxmlformats.org/officeDocument/2006/relationships/font" Target="fonts/HelveticaNeue-regular.fntdata"/><Relationship Id="rId27" Type="http://schemas.openxmlformats.org/officeDocument/2006/relationships/font" Target="fonts/Lora-bold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HelveticaNeue-bold.fntdata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2.xml"/><Relationship Id="rId33" Type="http://schemas.openxmlformats.org/officeDocument/2006/relationships/font" Target="fonts/CenturyGothic-bold.fntdata"/><Relationship Id="rId10" Type="http://schemas.openxmlformats.org/officeDocument/2006/relationships/slide" Target="slides/slide1.xml"/><Relationship Id="rId32" Type="http://schemas.openxmlformats.org/officeDocument/2006/relationships/font" Target="fonts/CenturyGothic-regular.fntdata"/><Relationship Id="rId13" Type="http://schemas.openxmlformats.org/officeDocument/2006/relationships/slide" Target="slides/slide4.xml"/><Relationship Id="rId35" Type="http://schemas.openxmlformats.org/officeDocument/2006/relationships/font" Target="fonts/CenturyGothic-boldItalic.fntdata"/><Relationship Id="rId12" Type="http://schemas.openxmlformats.org/officeDocument/2006/relationships/slide" Target="slides/slide3.xml"/><Relationship Id="rId34" Type="http://schemas.openxmlformats.org/officeDocument/2006/relationships/font" Target="fonts/CenturyGothic-italic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36" Type="http://customschemas.google.com/relationships/presentationmetadata" Target="meta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g"/><Relationship Id="rId3" Type="http://schemas.openxmlformats.org/officeDocument/2006/relationships/image" Target="../media/image1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1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g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4"/>
          <p:cNvSpPr/>
          <p:nvPr/>
        </p:nvSpPr>
        <p:spPr>
          <a:xfrm>
            <a:off x="0" y="0"/>
            <a:ext cx="12206384" cy="6858861"/>
          </a:xfrm>
          <a:custGeom>
            <a:rect b="b" l="l" r="r" t="t"/>
            <a:pathLst>
              <a:path extrusionOk="0" h="3240405" w="5760085">
                <a:moveTo>
                  <a:pt x="0" y="3239998"/>
                </a:moveTo>
                <a:lnTo>
                  <a:pt x="5759996" y="3239998"/>
                </a:lnTo>
                <a:lnTo>
                  <a:pt x="5759996" y="0"/>
                </a:lnTo>
                <a:lnTo>
                  <a:pt x="0" y="0"/>
                </a:lnTo>
                <a:lnTo>
                  <a:pt x="0" y="3239998"/>
                </a:lnTo>
                <a:close/>
              </a:path>
            </a:pathLst>
          </a:custGeom>
          <a:solidFill>
            <a:srgbClr val="007DC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4"/>
          <p:cNvSpPr/>
          <p:nvPr/>
        </p:nvSpPr>
        <p:spPr>
          <a:xfrm>
            <a:off x="2995759" y="0"/>
            <a:ext cx="5857785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4"/>
          <p:cNvSpPr/>
          <p:nvPr/>
        </p:nvSpPr>
        <p:spPr>
          <a:xfrm>
            <a:off x="-19431" y="-43305"/>
            <a:ext cx="6001611" cy="68884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72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1665696" y="13652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Tahoma"/>
              <a:buNone/>
              <a:defRPr b="0" i="0" sz="2400" u="none" cap="none" strike="noStrik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24"/>
          <p:cNvSpPr/>
          <p:nvPr/>
        </p:nvSpPr>
        <p:spPr>
          <a:xfrm>
            <a:off x="0" y="0"/>
            <a:ext cx="12206384" cy="6858861"/>
          </a:xfrm>
          <a:custGeom>
            <a:rect b="b" l="l" r="r" t="t"/>
            <a:pathLst>
              <a:path extrusionOk="0" h="3240405" w="5760085">
                <a:moveTo>
                  <a:pt x="0" y="3239998"/>
                </a:moveTo>
                <a:lnTo>
                  <a:pt x="5759996" y="3239998"/>
                </a:lnTo>
                <a:lnTo>
                  <a:pt x="5759996" y="0"/>
                </a:lnTo>
                <a:lnTo>
                  <a:pt x="0" y="0"/>
                </a:lnTo>
                <a:lnTo>
                  <a:pt x="0" y="3239998"/>
                </a:lnTo>
                <a:close/>
              </a:path>
            </a:pathLst>
          </a:custGeom>
          <a:solidFill>
            <a:srgbClr val="007DC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4"/>
          <p:cNvSpPr/>
          <p:nvPr/>
        </p:nvSpPr>
        <p:spPr>
          <a:xfrm>
            <a:off x="2995759" y="0"/>
            <a:ext cx="5857785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4"/>
          <p:cNvSpPr/>
          <p:nvPr/>
        </p:nvSpPr>
        <p:spPr>
          <a:xfrm>
            <a:off x="-10438" y="1"/>
            <a:ext cx="12200610" cy="68473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25"/>
          <p:cNvSpPr txBox="1"/>
          <p:nvPr>
            <p:ph type="title"/>
          </p:nvPr>
        </p:nvSpPr>
        <p:spPr>
          <a:xfrm>
            <a:off x="1665696" y="13652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Tahoma"/>
              <a:buNone/>
              <a:defRPr b="0" i="0" sz="2400" u="none" cap="none" strike="noStrik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26"/>
          <p:cNvSpPr txBox="1"/>
          <p:nvPr>
            <p:ph type="title"/>
          </p:nvPr>
        </p:nvSpPr>
        <p:spPr>
          <a:xfrm>
            <a:off x="1665696" y="13652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Tahoma"/>
              <a:buNone/>
              <a:defRPr b="0" i="0" sz="2400" u="none" cap="none" strike="noStrik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7"/>
          <p:cNvSpPr txBox="1"/>
          <p:nvPr>
            <p:ph type="title"/>
          </p:nvPr>
        </p:nvSpPr>
        <p:spPr>
          <a:xfrm>
            <a:off x="1672046" y="9733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Tahoma"/>
              <a:buNone/>
              <a:defRPr b="0" i="0" sz="2400" u="none" cap="none" strike="noStrik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8"/>
          <p:cNvSpPr txBox="1"/>
          <p:nvPr>
            <p:ph type="title"/>
          </p:nvPr>
        </p:nvSpPr>
        <p:spPr>
          <a:xfrm>
            <a:off x="1672046" y="9733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Tahoma"/>
              <a:buNone/>
              <a:defRPr b="0" i="0" sz="2400" u="none" cap="none" strike="noStrik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29"/>
          <p:cNvSpPr txBox="1"/>
          <p:nvPr>
            <p:ph type="title"/>
          </p:nvPr>
        </p:nvSpPr>
        <p:spPr>
          <a:xfrm>
            <a:off x="1672046" y="13652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Tahoma"/>
              <a:buNone/>
              <a:defRPr b="0" i="0" sz="2400" u="none" cap="none" strike="noStrik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title"/>
          </p:nvPr>
        </p:nvSpPr>
        <p:spPr>
          <a:xfrm>
            <a:off x="839788" y="987424"/>
            <a:ext cx="3932237" cy="1038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0" name="Google Shape;140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1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4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64"/>
          <p:cNvSpPr txBox="1"/>
          <p:nvPr>
            <p:ph type="title"/>
          </p:nvPr>
        </p:nvSpPr>
        <p:spPr>
          <a:xfrm>
            <a:off x="1665696" y="13652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Tahoma"/>
              <a:buNone/>
              <a:defRPr b="0" i="0" sz="2400" u="none" cap="none" strike="noStrik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obj">
  <p:cSld name="OBJEC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0" name="Google Shape;16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4385" y="0"/>
            <a:ext cx="1221096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2118" y="2164307"/>
            <a:ext cx="5246912" cy="29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4867" y="4535788"/>
            <a:ext cx="3191632" cy="176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>
            <p:ph idx="1" type="body"/>
          </p:nvPr>
        </p:nvSpPr>
        <p:spPr>
          <a:xfrm>
            <a:off x="839788" y="1681163"/>
            <a:ext cx="5157787" cy="4611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34"/>
          <p:cNvSpPr txBox="1"/>
          <p:nvPr>
            <p:ph idx="5" type="body"/>
          </p:nvPr>
        </p:nvSpPr>
        <p:spPr>
          <a:xfrm>
            <a:off x="992188" y="1833563"/>
            <a:ext cx="5157787" cy="4611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5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6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7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>
  <p:cSld name="1_Vertical Title and 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8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8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18"/>
          <p:cNvSpPr txBox="1"/>
          <p:nvPr>
            <p:ph type="title"/>
          </p:nvPr>
        </p:nvSpPr>
        <p:spPr>
          <a:xfrm>
            <a:off x="1665696" y="13652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Helvetica Neue"/>
              <a:buNone/>
              <a:defRPr b="1" i="0" sz="2400" u="none" cap="none" strike="noStrike">
                <a:solidFill>
                  <a:srgbClr val="F7222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blank">
  <p:cSld name="BLANK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9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9" name="Google Shape;209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0" name="Google Shape;210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9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39"/>
          <p:cNvSpPr/>
          <p:nvPr/>
        </p:nvSpPr>
        <p:spPr>
          <a:xfrm>
            <a:off x="0" y="0"/>
            <a:ext cx="12206384" cy="6858861"/>
          </a:xfrm>
          <a:custGeom>
            <a:rect b="b" l="l" r="r" t="t"/>
            <a:pathLst>
              <a:path extrusionOk="0" h="3240405" w="5760085">
                <a:moveTo>
                  <a:pt x="0" y="3239998"/>
                </a:moveTo>
                <a:lnTo>
                  <a:pt x="5759996" y="3239998"/>
                </a:lnTo>
                <a:lnTo>
                  <a:pt x="5759996" y="0"/>
                </a:lnTo>
                <a:lnTo>
                  <a:pt x="0" y="0"/>
                </a:lnTo>
                <a:lnTo>
                  <a:pt x="0" y="3239998"/>
                </a:lnTo>
                <a:close/>
              </a:path>
            </a:pathLst>
          </a:custGeom>
          <a:solidFill>
            <a:srgbClr val="007DC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9"/>
          <p:cNvSpPr/>
          <p:nvPr/>
        </p:nvSpPr>
        <p:spPr>
          <a:xfrm>
            <a:off x="2995759" y="0"/>
            <a:ext cx="5857785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9"/>
          <p:cNvSpPr/>
          <p:nvPr/>
        </p:nvSpPr>
        <p:spPr>
          <a:xfrm>
            <a:off x="-10438" y="1"/>
            <a:ext cx="12200610" cy="68473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5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65"/>
          <p:cNvSpPr txBox="1"/>
          <p:nvPr>
            <p:ph type="title"/>
          </p:nvPr>
        </p:nvSpPr>
        <p:spPr>
          <a:xfrm>
            <a:off x="1665696" y="13652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Tahoma"/>
              <a:buNone/>
              <a:defRPr b="0" i="0" sz="2400" u="none" cap="none" strike="noStrik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8" name="Google Shape;21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0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40"/>
          <p:cNvSpPr txBox="1"/>
          <p:nvPr>
            <p:ph type="title"/>
          </p:nvPr>
        </p:nvSpPr>
        <p:spPr>
          <a:xfrm>
            <a:off x="1665696" y="13652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Tahoma"/>
              <a:buNone/>
              <a:defRPr b="0" i="0" sz="2400" u="none" cap="none" strike="noStrik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41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41"/>
          <p:cNvSpPr txBox="1"/>
          <p:nvPr>
            <p:ph type="title"/>
          </p:nvPr>
        </p:nvSpPr>
        <p:spPr>
          <a:xfrm>
            <a:off x="1665696" y="13652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Tahoma"/>
              <a:buNone/>
              <a:defRPr b="0" i="0" sz="2400" u="none" cap="none" strike="noStrik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1" name="Google Shape;231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3" name="Google Shape;233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2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42"/>
          <p:cNvSpPr txBox="1"/>
          <p:nvPr>
            <p:ph type="title"/>
          </p:nvPr>
        </p:nvSpPr>
        <p:spPr>
          <a:xfrm>
            <a:off x="1672046" y="9733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Tahoma"/>
              <a:buNone/>
              <a:defRPr b="0" i="0" sz="2400" u="none" cap="none" strike="noStrik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43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43"/>
          <p:cNvSpPr txBox="1"/>
          <p:nvPr>
            <p:ph type="title"/>
          </p:nvPr>
        </p:nvSpPr>
        <p:spPr>
          <a:xfrm>
            <a:off x="1672046" y="9733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Tahoma"/>
              <a:buNone/>
              <a:defRPr b="0" i="0" sz="2400" u="none" cap="none" strike="noStrik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44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44"/>
          <p:cNvSpPr txBox="1"/>
          <p:nvPr>
            <p:ph type="title"/>
          </p:nvPr>
        </p:nvSpPr>
        <p:spPr>
          <a:xfrm>
            <a:off x="1672046" y="13652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Tahoma"/>
              <a:buNone/>
              <a:defRPr b="0" i="0" sz="2400" u="none" cap="none" strike="noStrik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>
            <p:ph type="title"/>
          </p:nvPr>
        </p:nvSpPr>
        <p:spPr>
          <a:xfrm>
            <a:off x="839788" y="987424"/>
            <a:ext cx="3932237" cy="1038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0" name="Google Shape;250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51" name="Google Shape;251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2" name="Google Shape;252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5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/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7" name="Google Shape;257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9" name="Google Shape;259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46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47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"/>
          <p:cNvSpPr txBox="1"/>
          <p:nvPr>
            <p:ph idx="1" type="body"/>
          </p:nvPr>
        </p:nvSpPr>
        <p:spPr>
          <a:xfrm>
            <a:off x="839788" y="1681163"/>
            <a:ext cx="5157787" cy="4611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8" name="Google Shape;268;p4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4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0" name="Google Shape;270;p4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8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48"/>
          <p:cNvSpPr txBox="1"/>
          <p:nvPr>
            <p:ph idx="5" type="body"/>
          </p:nvPr>
        </p:nvSpPr>
        <p:spPr>
          <a:xfrm>
            <a:off x="992188" y="1833563"/>
            <a:ext cx="5157787" cy="4611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49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6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66"/>
          <p:cNvSpPr txBox="1"/>
          <p:nvPr>
            <p:ph type="title"/>
          </p:nvPr>
        </p:nvSpPr>
        <p:spPr>
          <a:xfrm>
            <a:off x="1665696" y="13652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Tahoma"/>
              <a:buNone/>
              <a:defRPr b="0" i="0" sz="2400" u="none" cap="none" strike="noStrik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50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51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>
  <p:cSld name="1_Vertical Title and Tex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52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"/>
          <p:cNvSpPr/>
          <p:nvPr/>
        </p:nvSpPr>
        <p:spPr>
          <a:xfrm>
            <a:off x="1" y="1"/>
            <a:ext cx="12179915" cy="6848605"/>
          </a:xfrm>
          <a:custGeom>
            <a:rect b="b" l="l" r="r" t="t"/>
            <a:pathLst>
              <a:path extrusionOk="0" h="3240405" w="5760085">
                <a:moveTo>
                  <a:pt x="0" y="3239998"/>
                </a:moveTo>
                <a:lnTo>
                  <a:pt x="5759996" y="3239998"/>
                </a:lnTo>
                <a:lnTo>
                  <a:pt x="5759996" y="0"/>
                </a:lnTo>
                <a:lnTo>
                  <a:pt x="0" y="0"/>
                </a:lnTo>
                <a:lnTo>
                  <a:pt x="0" y="3239998"/>
                </a:lnTo>
                <a:close/>
              </a:path>
            </a:pathLst>
          </a:custGeom>
          <a:solidFill>
            <a:srgbClr val="007DC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1"/>
          <p:cNvSpPr/>
          <p:nvPr/>
        </p:nvSpPr>
        <p:spPr>
          <a:xfrm>
            <a:off x="-13426" y="-1"/>
            <a:ext cx="5528414" cy="6879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1"/>
          <p:cNvSpPr txBox="1"/>
          <p:nvPr>
            <p:ph type="title"/>
          </p:nvPr>
        </p:nvSpPr>
        <p:spPr>
          <a:xfrm>
            <a:off x="5943600" y="2591784"/>
            <a:ext cx="4732513" cy="975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34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21"/>
          <p:cNvSpPr txBox="1"/>
          <p:nvPr>
            <p:ph idx="11" type="ftr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21"/>
          <p:cNvSpPr txBox="1"/>
          <p:nvPr>
            <p:ph idx="10" type="dt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21"/>
          <p:cNvSpPr txBox="1"/>
          <p:nvPr>
            <p:ph idx="12" type="sldNum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 txBox="1"/>
          <p:nvPr>
            <p:ph type="ctrTitle"/>
          </p:nvPr>
        </p:nvSpPr>
        <p:spPr>
          <a:xfrm>
            <a:off x="914400" y="2125979"/>
            <a:ext cx="10363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53"/>
          <p:cNvSpPr txBox="1"/>
          <p:nvPr>
            <p:ph idx="1" type="subTitle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53"/>
          <p:cNvSpPr txBox="1"/>
          <p:nvPr>
            <p:ph idx="11" type="ftr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53"/>
          <p:cNvSpPr txBox="1"/>
          <p:nvPr>
            <p:ph idx="10" type="dt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53"/>
          <p:cNvSpPr txBox="1"/>
          <p:nvPr>
            <p:ph idx="12" type="sldNum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4"/>
          <p:cNvSpPr txBox="1"/>
          <p:nvPr>
            <p:ph type="title"/>
          </p:nvPr>
        </p:nvSpPr>
        <p:spPr>
          <a:xfrm>
            <a:off x="1515888" y="2591784"/>
            <a:ext cx="9160225" cy="975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34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54"/>
          <p:cNvSpPr txBox="1"/>
          <p:nvPr>
            <p:ph idx="1" type="body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54"/>
          <p:cNvSpPr txBox="1"/>
          <p:nvPr>
            <p:ph idx="2" type="body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54"/>
          <p:cNvSpPr txBox="1"/>
          <p:nvPr>
            <p:ph idx="11" type="ftr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54"/>
          <p:cNvSpPr txBox="1"/>
          <p:nvPr>
            <p:ph idx="10" type="dt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54"/>
          <p:cNvSpPr txBox="1"/>
          <p:nvPr>
            <p:ph idx="12" type="sldNum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5"/>
          <p:cNvSpPr/>
          <p:nvPr/>
        </p:nvSpPr>
        <p:spPr>
          <a:xfrm>
            <a:off x="2983" y="0"/>
            <a:ext cx="12173768" cy="684774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5"/>
          <p:cNvSpPr/>
          <p:nvPr/>
        </p:nvSpPr>
        <p:spPr>
          <a:xfrm>
            <a:off x="0" y="0"/>
            <a:ext cx="5528414" cy="68780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5"/>
          <p:cNvSpPr txBox="1"/>
          <p:nvPr>
            <p:ph idx="11" type="ftr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55"/>
          <p:cNvSpPr txBox="1"/>
          <p:nvPr>
            <p:ph idx="10" type="dt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55"/>
          <p:cNvSpPr txBox="1"/>
          <p:nvPr>
            <p:ph idx="12" type="sldNum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6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6"/>
          <p:cNvSpPr/>
          <p:nvPr/>
        </p:nvSpPr>
        <p:spPr>
          <a:xfrm>
            <a:off x="-6355" y="1"/>
            <a:ext cx="7136620" cy="68884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6"/>
          <p:cNvSpPr txBox="1"/>
          <p:nvPr/>
        </p:nvSpPr>
        <p:spPr>
          <a:xfrm>
            <a:off x="3102427" y="3149446"/>
            <a:ext cx="681228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Thank You</a:t>
            </a:r>
            <a:endParaRPr b="1" sz="8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obj">
  <p:cSld name="OBJEC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23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43" name="Google Shape;34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4385" y="0"/>
            <a:ext cx="1221096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2118" y="2164307"/>
            <a:ext cx="5246912" cy="29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4867" y="4535788"/>
            <a:ext cx="3191632" cy="176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5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9" name="Google Shape;349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57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2" name="Google Shape;352;p57"/>
          <p:cNvSpPr/>
          <p:nvPr/>
        </p:nvSpPr>
        <p:spPr>
          <a:xfrm>
            <a:off x="0" y="0"/>
            <a:ext cx="12206384" cy="6858861"/>
          </a:xfrm>
          <a:custGeom>
            <a:rect b="b" l="l" r="r" t="t"/>
            <a:pathLst>
              <a:path extrusionOk="0" h="3240405" w="5760085">
                <a:moveTo>
                  <a:pt x="0" y="3239998"/>
                </a:moveTo>
                <a:lnTo>
                  <a:pt x="5759996" y="3239998"/>
                </a:lnTo>
                <a:lnTo>
                  <a:pt x="5759996" y="0"/>
                </a:lnTo>
                <a:lnTo>
                  <a:pt x="0" y="0"/>
                </a:lnTo>
                <a:lnTo>
                  <a:pt x="0" y="3239998"/>
                </a:lnTo>
                <a:close/>
              </a:path>
            </a:pathLst>
          </a:custGeom>
          <a:solidFill>
            <a:srgbClr val="007DC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7"/>
          <p:cNvSpPr/>
          <p:nvPr/>
        </p:nvSpPr>
        <p:spPr>
          <a:xfrm>
            <a:off x="2995759" y="0"/>
            <a:ext cx="5857785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-19431" y="-43305"/>
            <a:ext cx="6001611" cy="68884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6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7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67"/>
          <p:cNvSpPr txBox="1"/>
          <p:nvPr>
            <p:ph type="title"/>
          </p:nvPr>
        </p:nvSpPr>
        <p:spPr>
          <a:xfrm>
            <a:off x="1672046" y="9733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Tahoma"/>
              <a:buNone/>
              <a:defRPr b="0" i="0" sz="2400" u="none" cap="none" strike="noStrik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8"/>
          <p:cNvSpPr txBox="1"/>
          <p:nvPr>
            <p:ph idx="1" type="body"/>
          </p:nvPr>
        </p:nvSpPr>
        <p:spPr>
          <a:xfrm>
            <a:off x="839788" y="1681163"/>
            <a:ext cx="5157787" cy="4611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7" name="Google Shape;357;p5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8" name="Google Shape;358;p5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9" name="Google Shape;359;p5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0" name="Google Shape;360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58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3" name="Google Shape;363;p58"/>
          <p:cNvSpPr txBox="1"/>
          <p:nvPr>
            <p:ph idx="5" type="body"/>
          </p:nvPr>
        </p:nvSpPr>
        <p:spPr>
          <a:xfrm>
            <a:off x="992188" y="1833563"/>
            <a:ext cx="5157787" cy="4611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6" name="Google Shape;366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59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60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61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2"/>
          <p:cNvSpPr txBox="1"/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6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6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1" name="Google Shape;381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62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63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6" name="Google Shape;396;p7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7" name="Google Shape;397;p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2" name="Google Shape;402;p7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8" name="Google Shape;408;p7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7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7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7"/>
          <p:cNvSpPr txBox="1"/>
          <p:nvPr>
            <p:ph type="title"/>
          </p:nvPr>
        </p:nvSpPr>
        <p:spPr>
          <a:xfrm>
            <a:off x="1635034" y="79511"/>
            <a:ext cx="7678783" cy="601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4" name="Google Shape;414;p7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5" name="Google Shape;415;p7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6" name="Google Shape;416;p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8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68"/>
          <p:cNvSpPr txBox="1"/>
          <p:nvPr>
            <p:ph type="title"/>
          </p:nvPr>
        </p:nvSpPr>
        <p:spPr>
          <a:xfrm>
            <a:off x="1672046" y="9733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Tahoma"/>
              <a:buNone/>
              <a:defRPr b="0" i="0" sz="2400" u="none" cap="none" strike="noStrik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1" name="Google Shape;421;p7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7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3" name="Google Shape;423;p7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4" name="Google Shape;424;p7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5" name="Google Shape;425;p7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7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0" name="Google Shape;430;p7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7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8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8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9" name="Google Shape;439;p8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0" name="Google Shape;440;p8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1" name="Google Shape;441;p8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8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8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6" name="Google Shape;446;p8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47" name="Google Shape;447;p8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8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" name="Google Shape;450;p8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3" name="Google Shape;453;p8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4" name="Google Shape;454;p8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8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p8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8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9" name="Google Shape;459;p8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8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8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8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9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69"/>
          <p:cNvSpPr txBox="1"/>
          <p:nvPr>
            <p:ph type="title"/>
          </p:nvPr>
        </p:nvSpPr>
        <p:spPr>
          <a:xfrm>
            <a:off x="1672046" y="13652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Tahoma"/>
              <a:buNone/>
              <a:defRPr b="0" i="0" sz="2400" u="none" cap="none" strike="noStrik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0"/>
          <p:cNvSpPr txBox="1"/>
          <p:nvPr>
            <p:ph type="title"/>
          </p:nvPr>
        </p:nvSpPr>
        <p:spPr>
          <a:xfrm>
            <a:off x="839788" y="987424"/>
            <a:ext cx="3932237" cy="1038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7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7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0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1"/>
          <p:cNvSpPr txBox="1"/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7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7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1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18" Type="http://schemas.openxmlformats.org/officeDocument/2006/relationships/theme" Target="../theme/theme7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6.xml"/><Relationship Id="rId10" Type="http://schemas.openxmlformats.org/officeDocument/2006/relationships/slideLayout" Target="../slideLayouts/slideLayout55.xml"/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66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3"/>
          <p:cNvSpPr/>
          <p:nvPr/>
        </p:nvSpPr>
        <p:spPr>
          <a:xfrm flipH="1" rot="10800000">
            <a:off x="1608582" y="529156"/>
            <a:ext cx="10515600" cy="51755"/>
          </a:xfrm>
          <a:custGeom>
            <a:rect b="b" l="l" r="r" t="t"/>
            <a:pathLst>
              <a:path extrusionOk="0" h="120000" w="4526915">
                <a:moveTo>
                  <a:pt x="0" y="0"/>
                </a:moveTo>
                <a:lnTo>
                  <a:pt x="4526305" y="0"/>
                </a:lnTo>
              </a:path>
            </a:pathLst>
          </a:custGeom>
          <a:noFill/>
          <a:ln cap="flat" cmpd="sng" w="9525">
            <a:solidFill>
              <a:srgbClr val="ED1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 txBox="1"/>
          <p:nvPr/>
        </p:nvSpPr>
        <p:spPr>
          <a:xfrm>
            <a:off x="8853035" y="6533574"/>
            <a:ext cx="3307359" cy="240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ct val="100000"/>
              <a:buFont typeface="Tahoma"/>
              <a:buNone/>
            </a:pPr>
            <a:r>
              <a:rPr b="0" lang="en-US" sz="2400" u="none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rPr>
              <a:t>Safeguarding Dreams &amp; Aspirations</a:t>
            </a:r>
            <a:endParaRPr b="0" sz="2400" u="none">
              <a:solidFill>
                <a:srgbClr val="F7222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88422" y="101931"/>
            <a:ext cx="1350159" cy="57910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5"/>
          <p:cNvSpPr/>
          <p:nvPr/>
        </p:nvSpPr>
        <p:spPr>
          <a:xfrm flipH="1" rot="10800000">
            <a:off x="1608582" y="529156"/>
            <a:ext cx="10515600" cy="51755"/>
          </a:xfrm>
          <a:custGeom>
            <a:rect b="b" l="l" r="r" t="t"/>
            <a:pathLst>
              <a:path extrusionOk="0" h="120000" w="4526915">
                <a:moveTo>
                  <a:pt x="0" y="0"/>
                </a:moveTo>
                <a:lnTo>
                  <a:pt x="4526305" y="0"/>
                </a:lnTo>
              </a:path>
            </a:pathLst>
          </a:custGeom>
          <a:noFill/>
          <a:ln cap="flat" cmpd="sng" w="9525">
            <a:solidFill>
              <a:srgbClr val="ED1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88422" y="101931"/>
            <a:ext cx="1350159" cy="57910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991793" y="1848832"/>
            <a:ext cx="10197081" cy="677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825">
            <a:spAutoFit/>
          </a:bodyPr>
          <a:lstStyle/>
          <a:p>
            <a:pPr indent="0" lvl="0" marL="2684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A3B"/>
              </a:buClr>
              <a:buSzPts val="4227"/>
              <a:buFont typeface="Helvetica Neue"/>
              <a:buNone/>
            </a:pPr>
            <a:r>
              <a:rPr b="1" lang="en-US" sz="4227">
                <a:solidFill>
                  <a:srgbClr val="ED1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“Safeguarding dreams and aspirations”</a:t>
            </a:r>
            <a:endParaRPr b="1" sz="422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047450" y="2794692"/>
            <a:ext cx="4085272" cy="3381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14">
                <a:solidFill>
                  <a:srgbClr val="ED1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Vision</a:t>
            </a:r>
            <a:endParaRPr sz="2114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9">
                <a:solidFill>
                  <a:srgbClr val="007D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be the LEADING diversified financial services</a:t>
            </a:r>
            <a:endParaRPr sz="147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127"/>
              </a:spcBef>
              <a:spcAft>
                <a:spcPts val="0"/>
              </a:spcAft>
              <a:buNone/>
            </a:pPr>
            <a:r>
              <a:rPr lang="en-US" sz="1479">
                <a:solidFill>
                  <a:srgbClr val="007D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company in our chosen markets across  Africa</a:t>
            </a:r>
            <a:endParaRPr/>
          </a:p>
          <a:p>
            <a:pPr indent="0" lvl="0" marL="0" marR="0" rtl="0" algn="ctr">
              <a:spcBef>
                <a:spcPts val="127"/>
              </a:spcBef>
              <a:spcAft>
                <a:spcPts val="0"/>
              </a:spcAft>
              <a:buNone/>
            </a:pPr>
            <a:r>
              <a:t/>
            </a:r>
            <a:endParaRPr b="1" sz="1479">
              <a:solidFill>
                <a:srgbClr val="007DC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127"/>
              </a:spcBef>
              <a:spcAft>
                <a:spcPts val="0"/>
              </a:spcAft>
              <a:buNone/>
            </a:pPr>
            <a:r>
              <a:rPr b="1" lang="en-US" sz="2114">
                <a:solidFill>
                  <a:srgbClr val="ED1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Mission</a:t>
            </a:r>
            <a:endParaRPr sz="2114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9">
                <a:solidFill>
                  <a:srgbClr val="007D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Providing you with financial security</a:t>
            </a:r>
            <a:endParaRPr sz="147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026" marR="0" rtl="0" algn="ctr">
              <a:spcBef>
                <a:spcPts val="127"/>
              </a:spcBef>
              <a:spcAft>
                <a:spcPts val="0"/>
              </a:spcAft>
              <a:buNone/>
            </a:pPr>
            <a:r>
              <a:rPr lang="en-US" sz="1479">
                <a:solidFill>
                  <a:srgbClr val="007D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STEP OF THE WAY</a:t>
            </a:r>
            <a:endParaRPr sz="1479">
              <a:solidFill>
                <a:srgbClr val="007DC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026" marR="0" rtl="0" algn="ctr">
              <a:spcBef>
                <a:spcPts val="127"/>
              </a:spcBef>
              <a:spcAft>
                <a:spcPts val="0"/>
              </a:spcAft>
              <a:buNone/>
            </a:pPr>
            <a:r>
              <a:t/>
            </a:r>
            <a:endParaRPr sz="1479">
              <a:solidFill>
                <a:srgbClr val="007DC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14">
                <a:solidFill>
                  <a:srgbClr val="ED1A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Values</a:t>
            </a:r>
            <a:endParaRPr sz="2114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9">
                <a:solidFill>
                  <a:srgbClr val="007D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 Focus, Integrity, Innovation, Respect</a:t>
            </a:r>
            <a:endParaRPr sz="1479">
              <a:solidFill>
                <a:srgbClr val="007DC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026" marR="0" rtl="0" algn="ctr">
              <a:spcBef>
                <a:spcPts val="127"/>
              </a:spcBef>
              <a:spcAft>
                <a:spcPts val="0"/>
              </a:spcAft>
              <a:buNone/>
            </a:pPr>
            <a:r>
              <a:t/>
            </a:r>
            <a:endParaRPr sz="1479">
              <a:solidFill>
                <a:srgbClr val="007DC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026" marR="0" rtl="0" algn="ctr">
              <a:spcBef>
                <a:spcPts val="127"/>
              </a:spcBef>
              <a:spcAft>
                <a:spcPts val="0"/>
              </a:spcAft>
              <a:buNone/>
            </a:pPr>
            <a:r>
              <a:t/>
            </a:r>
            <a:endParaRPr sz="1479">
              <a:solidFill>
                <a:srgbClr val="007DC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026" marR="0" rtl="0" algn="ctr">
              <a:spcBef>
                <a:spcPts val="127"/>
              </a:spcBef>
              <a:spcAft>
                <a:spcPts val="0"/>
              </a:spcAft>
              <a:buNone/>
            </a:pPr>
            <a:r>
              <a:t/>
            </a:r>
            <a:endParaRPr sz="147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4047450" y="1494768"/>
            <a:ext cx="4085272" cy="592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14">
                <a:solidFill>
                  <a:srgbClr val="007DC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Purpose</a:t>
            </a:r>
            <a:endParaRPr sz="1479">
              <a:solidFill>
                <a:srgbClr val="007DC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026" marR="0" rtl="0" algn="ctr">
              <a:spcBef>
                <a:spcPts val="127"/>
              </a:spcBef>
              <a:spcAft>
                <a:spcPts val="0"/>
              </a:spcAft>
              <a:buNone/>
            </a:pPr>
            <a:r>
              <a:t/>
            </a:r>
            <a:endParaRPr sz="147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17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17"/>
          <p:cNvSpPr/>
          <p:nvPr/>
        </p:nvSpPr>
        <p:spPr>
          <a:xfrm flipH="1" rot="10800000">
            <a:off x="1608582" y="529156"/>
            <a:ext cx="10515600" cy="51755"/>
          </a:xfrm>
          <a:custGeom>
            <a:rect b="b" l="l" r="r" t="t"/>
            <a:pathLst>
              <a:path extrusionOk="0" h="120000" w="4526915">
                <a:moveTo>
                  <a:pt x="0" y="0"/>
                </a:moveTo>
                <a:lnTo>
                  <a:pt x="4526305" y="0"/>
                </a:lnTo>
              </a:path>
            </a:pathLst>
          </a:custGeom>
          <a:noFill/>
          <a:ln cap="flat" cmpd="sng" w="9525">
            <a:solidFill>
              <a:srgbClr val="ED1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9306812" y="6601473"/>
            <a:ext cx="3307359" cy="240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1100"/>
              <a:buFont typeface="Helvetica Neue"/>
              <a:buNone/>
            </a:pPr>
            <a:r>
              <a:rPr b="0" lang="en-US" sz="1100">
                <a:solidFill>
                  <a:srgbClr val="F722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Safeguarding Dreams &amp; Aspirations</a:t>
            </a:r>
            <a:endParaRPr b="0" sz="1100">
              <a:solidFill>
                <a:srgbClr val="F722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6" name="Google Shape;196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88422" y="101931"/>
            <a:ext cx="1350159" cy="57910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"/>
          <p:cNvSpPr/>
          <p:nvPr/>
        </p:nvSpPr>
        <p:spPr>
          <a:xfrm>
            <a:off x="11723012" y="6391253"/>
            <a:ext cx="457871" cy="457647"/>
          </a:xfrm>
          <a:custGeom>
            <a:rect b="b" l="l" r="r" t="t"/>
            <a:pathLst>
              <a:path extrusionOk="0" h="216535" w="216535">
                <a:moveTo>
                  <a:pt x="0" y="215988"/>
                </a:moveTo>
                <a:lnTo>
                  <a:pt x="215988" y="215988"/>
                </a:lnTo>
                <a:lnTo>
                  <a:pt x="215988" y="0"/>
                </a:lnTo>
                <a:lnTo>
                  <a:pt x="0" y="0"/>
                </a:lnTo>
                <a:lnTo>
                  <a:pt x="0" y="215988"/>
                </a:lnTo>
                <a:close/>
              </a:path>
            </a:pathLst>
          </a:custGeom>
          <a:solidFill>
            <a:srgbClr val="007DC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0"/>
          <p:cNvSpPr txBox="1"/>
          <p:nvPr>
            <p:ph type="title"/>
          </p:nvPr>
        </p:nvSpPr>
        <p:spPr>
          <a:xfrm>
            <a:off x="1515888" y="2591784"/>
            <a:ext cx="91602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5" name="Google Shape;295;p20"/>
          <p:cNvSpPr txBox="1"/>
          <p:nvPr>
            <p:ph idx="1" type="body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20"/>
          <p:cNvSpPr txBox="1"/>
          <p:nvPr>
            <p:ph idx="11" type="ftr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20"/>
          <p:cNvSpPr txBox="1"/>
          <p:nvPr>
            <p:ph idx="10" type="dt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20"/>
          <p:cNvSpPr txBox="1"/>
          <p:nvPr>
            <p:ph idx="12" type="sldNum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22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p22"/>
          <p:cNvSpPr/>
          <p:nvPr/>
        </p:nvSpPr>
        <p:spPr>
          <a:xfrm flipH="1" rot="10800000">
            <a:off x="1608582" y="529156"/>
            <a:ext cx="10515600" cy="51755"/>
          </a:xfrm>
          <a:custGeom>
            <a:rect b="b" l="l" r="r" t="t"/>
            <a:pathLst>
              <a:path extrusionOk="0" h="120000" w="4526915">
                <a:moveTo>
                  <a:pt x="0" y="0"/>
                </a:moveTo>
                <a:lnTo>
                  <a:pt x="4526305" y="0"/>
                </a:lnTo>
              </a:path>
            </a:pathLst>
          </a:custGeom>
          <a:noFill/>
          <a:ln cap="flat" cmpd="sng" w="9525">
            <a:solidFill>
              <a:srgbClr val="ED1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2"/>
          <p:cNvSpPr txBox="1"/>
          <p:nvPr/>
        </p:nvSpPr>
        <p:spPr>
          <a:xfrm>
            <a:off x="8853035" y="6533574"/>
            <a:ext cx="3307359" cy="240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ct val="100000"/>
              <a:buFont typeface="Tahoma"/>
              <a:buNone/>
            </a:pPr>
            <a:r>
              <a:rPr b="0" lang="en-US" sz="2400">
                <a:solidFill>
                  <a:srgbClr val="F72229"/>
                </a:solidFill>
                <a:latin typeface="Tahoma"/>
                <a:ea typeface="Tahoma"/>
                <a:cs typeface="Tahoma"/>
                <a:sym typeface="Tahoma"/>
              </a:rPr>
              <a:t>Safeguarding Dreams &amp; Aspirations</a:t>
            </a:r>
            <a:endParaRPr b="0" sz="2400">
              <a:solidFill>
                <a:srgbClr val="F7222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36" name="Google Shape;336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08582" y="136609"/>
            <a:ext cx="9460597" cy="36579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2"/>
          <p:cNvSpPr txBox="1"/>
          <p:nvPr>
            <p:ph type="title"/>
          </p:nvPr>
        </p:nvSpPr>
        <p:spPr>
          <a:xfrm>
            <a:off x="1608582" y="236035"/>
            <a:ext cx="9745218" cy="190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38" name="Google Shape;3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422" y="101931"/>
            <a:ext cx="1350159" cy="57910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0" name="Google Shape;390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1" name="Google Shape;391;p73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2" name="Google Shape;392;p73"/>
          <p:cNvSpPr/>
          <p:nvPr/>
        </p:nvSpPr>
        <p:spPr>
          <a:xfrm flipH="1" rot="10800000">
            <a:off x="1608582" y="529156"/>
            <a:ext cx="10515600" cy="51755"/>
          </a:xfrm>
          <a:custGeom>
            <a:rect b="b" l="l" r="r" t="t"/>
            <a:pathLst>
              <a:path extrusionOk="0" h="120000" w="4526915">
                <a:moveTo>
                  <a:pt x="0" y="0"/>
                </a:moveTo>
                <a:lnTo>
                  <a:pt x="4526305" y="0"/>
                </a:lnTo>
              </a:path>
            </a:pathLst>
          </a:custGeom>
          <a:noFill/>
          <a:ln cap="flat" cmpd="sng" w="9525">
            <a:solidFill>
              <a:srgbClr val="ED1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7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88422" y="101931"/>
            <a:ext cx="1350159" cy="57910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5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png"/><Relationship Id="rId4" Type="http://schemas.openxmlformats.org/officeDocument/2006/relationships/image" Target="../media/image13.png"/><Relationship Id="rId5" Type="http://schemas.openxmlformats.org/officeDocument/2006/relationships/image" Target="../media/image28.png"/><Relationship Id="rId6" Type="http://schemas.openxmlformats.org/officeDocument/2006/relationships/image" Target="../media/image32.png"/><Relationship Id="rId7" Type="http://schemas.openxmlformats.org/officeDocument/2006/relationships/image" Target="../media/image24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39.png"/><Relationship Id="rId5" Type="http://schemas.openxmlformats.org/officeDocument/2006/relationships/image" Target="../media/image17.png"/><Relationship Id="rId6" Type="http://schemas.openxmlformats.org/officeDocument/2006/relationships/image" Target="../media/image31.png"/><Relationship Id="rId7" Type="http://schemas.openxmlformats.org/officeDocument/2006/relationships/image" Target="../media/image20.png"/><Relationship Id="rId8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"/>
          <p:cNvSpPr txBox="1"/>
          <p:nvPr>
            <p:ph type="title"/>
          </p:nvPr>
        </p:nvSpPr>
        <p:spPr>
          <a:xfrm>
            <a:off x="1600200" y="152400"/>
            <a:ext cx="705929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Helvetica Neue"/>
              <a:buNone/>
            </a:pPr>
            <a:r>
              <a:rPr lang="en-US" sz="2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Insurance</a:t>
            </a:r>
            <a:r>
              <a:rPr b="1" lang="en-US" sz="2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Products</a:t>
            </a:r>
            <a:endParaRPr b="1" sz="28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1" name="Google Shape;591;p10"/>
          <p:cNvSpPr txBox="1"/>
          <p:nvPr/>
        </p:nvSpPr>
        <p:spPr>
          <a:xfrm>
            <a:off x="9144000" y="1050558"/>
            <a:ext cx="2209800" cy="286232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Benevolent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</a:t>
            </a:r>
            <a:r>
              <a:rPr b="1" lang="en-US" sz="15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5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a combined last expense, Personal accident &amp; Hospitalization benefit cover</a:t>
            </a:r>
            <a:r>
              <a:rPr b="1" lang="en-US" sz="15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5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 Market </a:t>
            </a:r>
            <a:r>
              <a:rPr lang="en-US" sz="15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Registered Saccos/Groups/Lending Organizations/MFIs</a:t>
            </a:r>
            <a:endParaRPr sz="15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2" name="Google Shape;592;p10"/>
          <p:cNvSpPr/>
          <p:nvPr/>
        </p:nvSpPr>
        <p:spPr>
          <a:xfrm>
            <a:off x="11725656" y="6480047"/>
            <a:ext cx="466725" cy="365760"/>
          </a:xfrm>
          <a:custGeom>
            <a:rect b="b" l="l" r="r" t="t"/>
            <a:pathLst>
              <a:path extrusionOk="0" h="365759" w="466725">
                <a:moveTo>
                  <a:pt x="466344" y="0"/>
                </a:moveTo>
                <a:lnTo>
                  <a:pt x="0" y="0"/>
                </a:lnTo>
                <a:lnTo>
                  <a:pt x="0" y="365759"/>
                </a:lnTo>
                <a:lnTo>
                  <a:pt x="466344" y="365759"/>
                </a:lnTo>
                <a:lnTo>
                  <a:pt x="466344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3" name="Google Shape;59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1256" y="1516788"/>
            <a:ext cx="2164606" cy="143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1400" y="4505387"/>
            <a:ext cx="2333625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10"/>
          <p:cNvSpPr txBox="1"/>
          <p:nvPr/>
        </p:nvSpPr>
        <p:spPr>
          <a:xfrm>
            <a:off x="6248400" y="4066880"/>
            <a:ext cx="2209800" cy="263149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Credit Insurance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 an insurance policy designed to pay off a borrower’s debt if the borrower dies.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 Market</a:t>
            </a:r>
            <a:r>
              <a:rPr lang="en-US" sz="15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 Registered Saccos/Groups/Lending Organizations/MFIs</a:t>
            </a:r>
            <a:endParaRPr sz="15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6" name="Google Shape;596;p10"/>
          <p:cNvSpPr txBox="1"/>
          <p:nvPr/>
        </p:nvSpPr>
        <p:spPr>
          <a:xfrm>
            <a:off x="3048000" y="1281390"/>
            <a:ext cx="2286000" cy="240065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Afya Tele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a unique group medical insurance with an inbuilt funeral benefit.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 Market</a:t>
            </a:r>
            <a:r>
              <a:rPr lang="en-US" sz="15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SMEs, Micro finance institutions, Sacco’s, chama’s and Self Help Groups.</a:t>
            </a:r>
            <a:endParaRPr sz="15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7" name="Google Shape;59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041" y="1696625"/>
            <a:ext cx="1829559" cy="1184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1"/>
          <p:cNvSpPr txBox="1"/>
          <p:nvPr>
            <p:ph type="title"/>
          </p:nvPr>
        </p:nvSpPr>
        <p:spPr>
          <a:xfrm>
            <a:off x="1609222" y="131693"/>
            <a:ext cx="10439400" cy="754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Helvetica Neue"/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Impact 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3" name="Google Shape;603;p11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UN Sustainable Development Goals Infographics" id="604" name="Google Shape;6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4672" y="608950"/>
            <a:ext cx="5648877" cy="3477591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1"/>
          <p:cNvSpPr/>
          <p:nvPr/>
        </p:nvSpPr>
        <p:spPr>
          <a:xfrm>
            <a:off x="3296340" y="1311966"/>
            <a:ext cx="941705" cy="92235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11"/>
          <p:cNvSpPr/>
          <p:nvPr/>
        </p:nvSpPr>
        <p:spPr>
          <a:xfrm>
            <a:off x="5179073" y="1285957"/>
            <a:ext cx="941705" cy="92235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1"/>
          <p:cNvSpPr/>
          <p:nvPr/>
        </p:nvSpPr>
        <p:spPr>
          <a:xfrm>
            <a:off x="7061806" y="1285956"/>
            <a:ext cx="941705" cy="92235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1"/>
          <p:cNvSpPr/>
          <p:nvPr/>
        </p:nvSpPr>
        <p:spPr>
          <a:xfrm>
            <a:off x="3304291" y="3164190"/>
            <a:ext cx="941705" cy="92235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11"/>
          <p:cNvSpPr/>
          <p:nvPr/>
        </p:nvSpPr>
        <p:spPr>
          <a:xfrm>
            <a:off x="4237367" y="2228072"/>
            <a:ext cx="941705" cy="92235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1"/>
          <p:cNvSpPr txBox="1"/>
          <p:nvPr>
            <p:ph idx="1" type="body"/>
          </p:nvPr>
        </p:nvSpPr>
        <p:spPr>
          <a:xfrm>
            <a:off x="1012330" y="4395357"/>
            <a:ext cx="10216896" cy="453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b="1" lang="en-US" sz="1200">
                <a:latin typeface="Helvetica Neue"/>
                <a:ea typeface="Helvetica Neue"/>
                <a:cs typeface="Helvetica Neue"/>
                <a:sym typeface="Helvetica Neue"/>
              </a:rPr>
              <a:t>SDG 1.4 (No Poverty): </a:t>
            </a: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Provided access to affordable and innovative insurance products to over 1.5Million low and lower-middle income individuals with monthly household income ranging from $100-$450. 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b="1" lang="en-US" sz="1200">
                <a:latin typeface="Helvetica Neue"/>
                <a:ea typeface="Helvetica Neue"/>
                <a:cs typeface="Helvetica Neue"/>
                <a:sym typeface="Helvetica Neue"/>
              </a:rPr>
              <a:t>SDG 3.8 (Good Health &amp; Well Being)</a:t>
            </a: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: Insured over 0.8M lives and paid over $25Million in health insurance claims to reduce out-of-pocket expenses with an aim of reducing financial risk related to health care.  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b="1" lang="en-US" sz="1200">
                <a:latin typeface="Helvetica Neue"/>
                <a:ea typeface="Helvetica Neue"/>
                <a:cs typeface="Helvetica Neue"/>
                <a:sym typeface="Helvetica Neue"/>
              </a:rPr>
              <a:t>SDG 5.a (Gender equality): </a:t>
            </a: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Expanding access from insurance by having 48% of all insured as women in the products.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b="1" lang="en-US" sz="1200">
                <a:latin typeface="Helvetica Neue"/>
                <a:ea typeface="Helvetica Neue"/>
                <a:cs typeface="Helvetica Neue"/>
                <a:sym typeface="Helvetica Neue"/>
              </a:rPr>
              <a:t>SDG 8.10 (Decent Work &amp; Economic Growth)</a:t>
            </a: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: Expanding access to health, crop life &amp; accident insurance protection to over 400,000 workers and households in Kenya. 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524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b="1"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"/>
          <p:cNvSpPr txBox="1"/>
          <p:nvPr/>
        </p:nvSpPr>
        <p:spPr>
          <a:xfrm>
            <a:off x="3807797" y="30293"/>
            <a:ext cx="461731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Footprint </a:t>
            </a:r>
            <a:endParaRPr b="1" sz="30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8" name="Google Shape;4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16" y="657576"/>
            <a:ext cx="4115765" cy="527562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"/>
          <p:cNvSpPr/>
          <p:nvPr/>
        </p:nvSpPr>
        <p:spPr>
          <a:xfrm>
            <a:off x="4252779" y="657576"/>
            <a:ext cx="5630130" cy="156966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Britam is a leading diversified financial services group listed on the Nairobi Securities Exchange with presence in seven countries in Africa namely; Kenya, Uganda, Tanzania, Rwanda, South Sudan, Mozambique and Malawi.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0" name="Google Shape;48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5745" y="2946621"/>
            <a:ext cx="448631" cy="390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3485" y="4566945"/>
            <a:ext cx="678872" cy="56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67032" y="3763140"/>
            <a:ext cx="551779" cy="43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67032" y="5472246"/>
            <a:ext cx="553306" cy="4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"/>
          <p:cNvSpPr txBox="1"/>
          <p:nvPr/>
        </p:nvSpPr>
        <p:spPr>
          <a:xfrm>
            <a:off x="4534222" y="2992724"/>
            <a:ext cx="102606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Vision</a:t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5" name="Google Shape;485;p3"/>
          <p:cNvSpPr txBox="1"/>
          <p:nvPr/>
        </p:nvSpPr>
        <p:spPr>
          <a:xfrm>
            <a:off x="4587297" y="3880423"/>
            <a:ext cx="112619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Mission</a:t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6" name="Google Shape;486;p3"/>
          <p:cNvSpPr txBox="1"/>
          <p:nvPr/>
        </p:nvSpPr>
        <p:spPr>
          <a:xfrm>
            <a:off x="4564679" y="4822237"/>
            <a:ext cx="110235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Purpose</a:t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7" name="Google Shape;487;p3"/>
          <p:cNvSpPr txBox="1"/>
          <p:nvPr/>
        </p:nvSpPr>
        <p:spPr>
          <a:xfrm>
            <a:off x="4601474" y="5471531"/>
            <a:ext cx="15529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Brand Positioning</a:t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8" name="Google Shape;488;p3"/>
          <p:cNvSpPr txBox="1"/>
          <p:nvPr/>
        </p:nvSpPr>
        <p:spPr>
          <a:xfrm>
            <a:off x="4179164" y="2937619"/>
            <a:ext cx="6244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01|</a:t>
            </a:r>
            <a:endParaRPr b="1" sz="180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" name="Google Shape;489;p3"/>
          <p:cNvSpPr txBox="1"/>
          <p:nvPr/>
        </p:nvSpPr>
        <p:spPr>
          <a:xfrm>
            <a:off x="4177378" y="3861314"/>
            <a:ext cx="7033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5D9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02|</a:t>
            </a:r>
            <a:endParaRPr b="1" sz="1800">
              <a:solidFill>
                <a:srgbClr val="005D9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3"/>
          <p:cNvSpPr txBox="1"/>
          <p:nvPr/>
        </p:nvSpPr>
        <p:spPr>
          <a:xfrm>
            <a:off x="4203442" y="4786765"/>
            <a:ext cx="6383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03|</a:t>
            </a:r>
            <a:endParaRPr b="1"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3"/>
          <p:cNvSpPr txBox="1"/>
          <p:nvPr/>
        </p:nvSpPr>
        <p:spPr>
          <a:xfrm>
            <a:off x="4194556" y="5527550"/>
            <a:ext cx="7426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04|</a:t>
            </a:r>
            <a:endParaRPr b="1"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3"/>
          <p:cNvSpPr txBox="1"/>
          <p:nvPr/>
        </p:nvSpPr>
        <p:spPr>
          <a:xfrm>
            <a:off x="6514269" y="2861614"/>
            <a:ext cx="32762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be the leading diversified financial services company in chosen markets across Africa.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3" name="Google Shape;493;p3"/>
          <p:cNvSpPr txBox="1"/>
          <p:nvPr/>
        </p:nvSpPr>
        <p:spPr>
          <a:xfrm>
            <a:off x="6477196" y="3815147"/>
            <a:ext cx="32762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Providing customers with financial security EVERY STEP OF THE WAY.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4" name="Google Shape;494;p3"/>
          <p:cNvSpPr txBox="1"/>
          <p:nvPr/>
        </p:nvSpPr>
        <p:spPr>
          <a:xfrm>
            <a:off x="6514269" y="4745912"/>
            <a:ext cx="32762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Safeguarding dreams and aspirations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5" name="Google Shape;495;p3"/>
          <p:cNvSpPr txBox="1"/>
          <p:nvPr/>
        </p:nvSpPr>
        <p:spPr>
          <a:xfrm>
            <a:off x="6518757" y="5630682"/>
            <a:ext cx="32762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you every step of the way.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6" name="Google Shape;49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94390" y="970504"/>
            <a:ext cx="2261208" cy="5093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4"/>
          <p:cNvGrpSpPr/>
          <p:nvPr/>
        </p:nvGrpSpPr>
        <p:grpSpPr>
          <a:xfrm>
            <a:off x="3239708" y="883758"/>
            <a:ext cx="5267077" cy="5193514"/>
            <a:chOff x="5949360" y="948056"/>
            <a:chExt cx="5267077" cy="5193514"/>
          </a:xfrm>
        </p:grpSpPr>
        <p:grpSp>
          <p:nvGrpSpPr>
            <p:cNvPr id="502" name="Google Shape;502;p4"/>
            <p:cNvGrpSpPr/>
            <p:nvPr/>
          </p:nvGrpSpPr>
          <p:grpSpPr>
            <a:xfrm>
              <a:off x="5949360" y="948056"/>
              <a:ext cx="5267077" cy="5193514"/>
              <a:chOff x="5949360" y="948056"/>
              <a:chExt cx="5267077" cy="5193514"/>
            </a:xfrm>
          </p:grpSpPr>
          <p:sp>
            <p:nvSpPr>
              <p:cNvPr id="503" name="Google Shape;503;p4"/>
              <p:cNvSpPr/>
              <p:nvPr/>
            </p:nvSpPr>
            <p:spPr>
              <a:xfrm rot="5400000">
                <a:off x="8375282" y="-314143"/>
                <a:ext cx="1458257" cy="4224047"/>
              </a:xfrm>
              <a:custGeom>
                <a:rect b="b" l="l" r="r" t="t"/>
                <a:pathLst>
                  <a:path extrusionOk="0" h="4224047" w="1458257">
                    <a:moveTo>
                      <a:pt x="154093" y="-43"/>
                    </a:moveTo>
                    <a:lnTo>
                      <a:pt x="517683" y="-43"/>
                    </a:lnTo>
                    <a:cubicBezTo>
                      <a:pt x="1036855" y="-43"/>
                      <a:pt x="1457729" y="420830"/>
                      <a:pt x="1457729" y="940002"/>
                    </a:cubicBezTo>
                    <a:lnTo>
                      <a:pt x="1457729" y="4069382"/>
                    </a:lnTo>
                    <a:cubicBezTo>
                      <a:pt x="1457729" y="4154769"/>
                      <a:pt x="1388494" y="4224004"/>
                      <a:pt x="1303106" y="4224004"/>
                    </a:cubicBezTo>
                    <a:lnTo>
                      <a:pt x="154093" y="4224004"/>
                    </a:lnTo>
                    <a:cubicBezTo>
                      <a:pt x="68706" y="4224004"/>
                      <a:pt x="-528" y="4154769"/>
                      <a:pt x="-528" y="4069382"/>
                    </a:cubicBezTo>
                    <a:lnTo>
                      <a:pt x="-528" y="154880"/>
                    </a:lnTo>
                    <a:cubicBezTo>
                      <a:pt x="-679" y="69484"/>
                      <a:pt x="68407" y="123"/>
                      <a:pt x="153795" y="-43"/>
                    </a:cubicBezTo>
                    <a:cubicBezTo>
                      <a:pt x="153884" y="-43"/>
                      <a:pt x="154004" y="-43"/>
                      <a:pt x="154093" y="-4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7117284" y="1193650"/>
                <a:ext cx="3974554" cy="1208457"/>
              </a:xfrm>
              <a:custGeom>
                <a:rect b="b" l="l" r="r" t="t"/>
                <a:pathLst>
                  <a:path extrusionOk="0" h="1208457" w="3974554">
                    <a:moveTo>
                      <a:pt x="29495" y="1208415"/>
                    </a:moveTo>
                    <a:cubicBezTo>
                      <a:pt x="12922" y="1208415"/>
                      <a:pt x="-529" y="1194973"/>
                      <a:pt x="-529" y="1178391"/>
                    </a:cubicBezTo>
                    <a:lnTo>
                      <a:pt x="-529" y="29981"/>
                    </a:lnTo>
                    <a:cubicBezTo>
                      <a:pt x="-529" y="13398"/>
                      <a:pt x="12922" y="-43"/>
                      <a:pt x="29495" y="-43"/>
                    </a:cubicBezTo>
                    <a:lnTo>
                      <a:pt x="3944002" y="-43"/>
                    </a:lnTo>
                    <a:cubicBezTo>
                      <a:pt x="3960576" y="-43"/>
                      <a:pt x="3974026" y="13398"/>
                      <a:pt x="3974026" y="29981"/>
                    </a:cubicBezTo>
                    <a:lnTo>
                      <a:pt x="3974026" y="393569"/>
                    </a:lnTo>
                    <a:cubicBezTo>
                      <a:pt x="3973366" y="843322"/>
                      <a:pt x="3608937" y="1207754"/>
                      <a:pt x="3159181" y="12084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5950859" y="948056"/>
                <a:ext cx="1699348" cy="1699346"/>
              </a:xfrm>
              <a:custGeom>
                <a:rect b="b" l="l" r="r" t="t"/>
                <a:pathLst>
                  <a:path extrusionOk="0" h="1699346" w="1699348">
                    <a:moveTo>
                      <a:pt x="1699349" y="849673"/>
                    </a:moveTo>
                    <a:cubicBezTo>
                      <a:pt x="1699349" y="1318935"/>
                      <a:pt x="1318937" y="1699347"/>
                      <a:pt x="849674" y="1699347"/>
                    </a:cubicBezTo>
                    <a:cubicBezTo>
                      <a:pt x="380412" y="1699347"/>
                      <a:pt x="0" y="1318935"/>
                      <a:pt x="0" y="849673"/>
                    </a:cubicBezTo>
                    <a:cubicBezTo>
                      <a:pt x="0" y="380412"/>
                      <a:pt x="380412" y="0"/>
                      <a:pt x="849674" y="0"/>
                    </a:cubicBezTo>
                    <a:cubicBezTo>
                      <a:pt x="1318937" y="0"/>
                      <a:pt x="1699349" y="380412"/>
                      <a:pt x="1699349" y="84967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6138057" y="1135243"/>
                <a:ext cx="1325462" cy="1324121"/>
              </a:xfrm>
              <a:custGeom>
                <a:rect b="b" l="l" r="r" t="t"/>
                <a:pathLst>
                  <a:path extrusionOk="0" h="1324121" w="1325462">
                    <a:moveTo>
                      <a:pt x="1248913" y="479297"/>
                    </a:moveTo>
                    <a:lnTo>
                      <a:pt x="1248913" y="479297"/>
                    </a:lnTo>
                    <a:cubicBezTo>
                      <a:pt x="1221861" y="452321"/>
                      <a:pt x="1206641" y="415713"/>
                      <a:pt x="1206580" y="377516"/>
                    </a:cubicBezTo>
                    <a:lnTo>
                      <a:pt x="1206580" y="377516"/>
                    </a:lnTo>
                    <a:cubicBezTo>
                      <a:pt x="1206580" y="234252"/>
                      <a:pt x="1090448" y="118111"/>
                      <a:pt x="947174" y="118111"/>
                    </a:cubicBezTo>
                    <a:lnTo>
                      <a:pt x="947174" y="118111"/>
                    </a:lnTo>
                    <a:cubicBezTo>
                      <a:pt x="909103" y="118210"/>
                      <a:pt x="872565" y="103075"/>
                      <a:pt x="845693" y="76077"/>
                    </a:cubicBezTo>
                    <a:lnTo>
                      <a:pt x="845693" y="76077"/>
                    </a:lnTo>
                    <a:cubicBezTo>
                      <a:pt x="744634" y="-25238"/>
                      <a:pt x="580584" y="-25442"/>
                      <a:pt x="479254" y="75618"/>
                    </a:cubicBezTo>
                    <a:cubicBezTo>
                      <a:pt x="479103" y="75771"/>
                      <a:pt x="478953" y="75924"/>
                      <a:pt x="478803" y="76077"/>
                    </a:cubicBezTo>
                    <a:lnTo>
                      <a:pt x="478803" y="76077"/>
                    </a:lnTo>
                    <a:cubicBezTo>
                      <a:pt x="451781" y="103036"/>
                      <a:pt x="415182" y="118159"/>
                      <a:pt x="377022" y="118111"/>
                    </a:cubicBezTo>
                    <a:lnTo>
                      <a:pt x="377022" y="118111"/>
                    </a:lnTo>
                    <a:cubicBezTo>
                      <a:pt x="233749" y="118111"/>
                      <a:pt x="117615" y="234252"/>
                      <a:pt x="117615" y="377516"/>
                    </a:cubicBezTo>
                    <a:lnTo>
                      <a:pt x="117615" y="377516"/>
                    </a:lnTo>
                    <a:cubicBezTo>
                      <a:pt x="117525" y="415650"/>
                      <a:pt x="102424" y="452216"/>
                      <a:pt x="75583" y="479297"/>
                    </a:cubicBezTo>
                    <a:lnTo>
                      <a:pt x="75583" y="479297"/>
                    </a:lnTo>
                    <a:cubicBezTo>
                      <a:pt x="-25718" y="580357"/>
                      <a:pt x="-25929" y="744413"/>
                      <a:pt x="75132" y="845729"/>
                    </a:cubicBezTo>
                    <a:cubicBezTo>
                      <a:pt x="75282" y="845882"/>
                      <a:pt x="75433" y="846035"/>
                      <a:pt x="75583" y="846188"/>
                    </a:cubicBezTo>
                    <a:lnTo>
                      <a:pt x="75583" y="846188"/>
                    </a:lnTo>
                    <a:cubicBezTo>
                      <a:pt x="102424" y="873158"/>
                      <a:pt x="117525" y="909625"/>
                      <a:pt x="117615" y="947668"/>
                    </a:cubicBezTo>
                    <a:lnTo>
                      <a:pt x="117615" y="947668"/>
                    </a:lnTo>
                    <a:cubicBezTo>
                      <a:pt x="117615" y="1090933"/>
                      <a:pt x="233749" y="1207074"/>
                      <a:pt x="377022" y="1207074"/>
                    </a:cubicBezTo>
                    <a:lnTo>
                      <a:pt x="377022" y="1207074"/>
                    </a:lnTo>
                    <a:cubicBezTo>
                      <a:pt x="415031" y="1206819"/>
                      <a:pt x="451630" y="1221605"/>
                      <a:pt x="478803" y="1248206"/>
                    </a:cubicBezTo>
                    <a:lnTo>
                      <a:pt x="478803" y="1248206"/>
                    </a:lnTo>
                    <a:cubicBezTo>
                      <a:pt x="580194" y="1349369"/>
                      <a:pt x="744304" y="1349369"/>
                      <a:pt x="845693" y="1248206"/>
                    </a:cubicBezTo>
                    <a:lnTo>
                      <a:pt x="845693" y="1248206"/>
                    </a:lnTo>
                    <a:cubicBezTo>
                      <a:pt x="872536" y="1221125"/>
                      <a:pt x="909045" y="1205885"/>
                      <a:pt x="947174" y="1205873"/>
                    </a:cubicBezTo>
                    <a:lnTo>
                      <a:pt x="947174" y="1205873"/>
                    </a:lnTo>
                    <a:cubicBezTo>
                      <a:pt x="1089937" y="1206041"/>
                      <a:pt x="1205920" y="1090717"/>
                      <a:pt x="1206580" y="947968"/>
                    </a:cubicBezTo>
                    <a:lnTo>
                      <a:pt x="1206580" y="947968"/>
                    </a:lnTo>
                    <a:cubicBezTo>
                      <a:pt x="1206670" y="909862"/>
                      <a:pt x="1221893" y="873353"/>
                      <a:pt x="1248913" y="846488"/>
                    </a:cubicBezTo>
                    <a:lnTo>
                      <a:pt x="1248913" y="846488"/>
                    </a:lnTo>
                    <a:cubicBezTo>
                      <a:pt x="1350274" y="745077"/>
                      <a:pt x="1350274" y="580708"/>
                      <a:pt x="1248913" y="4792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6138057" y="1135544"/>
                <a:ext cx="1136851" cy="1136560"/>
              </a:xfrm>
              <a:custGeom>
                <a:rect b="b" l="l" r="r" t="t"/>
                <a:pathLst>
                  <a:path extrusionOk="0" h="1136560" w="1136851">
                    <a:moveTo>
                      <a:pt x="129325" y="959077"/>
                    </a:moveTo>
                    <a:cubicBezTo>
                      <a:pt x="129175" y="920986"/>
                      <a:pt x="113952" y="884498"/>
                      <a:pt x="86992" y="857597"/>
                    </a:cubicBezTo>
                    <a:lnTo>
                      <a:pt x="86992" y="857597"/>
                    </a:lnTo>
                    <a:cubicBezTo>
                      <a:pt x="-14129" y="756324"/>
                      <a:pt x="-14129" y="592280"/>
                      <a:pt x="86992" y="491006"/>
                    </a:cubicBezTo>
                    <a:cubicBezTo>
                      <a:pt x="114044" y="464030"/>
                      <a:pt x="129264" y="427422"/>
                      <a:pt x="129325" y="389226"/>
                    </a:cubicBezTo>
                    <a:cubicBezTo>
                      <a:pt x="129325" y="245961"/>
                      <a:pt x="245457" y="129820"/>
                      <a:pt x="388731" y="129820"/>
                    </a:cubicBezTo>
                    <a:cubicBezTo>
                      <a:pt x="426860" y="129808"/>
                      <a:pt x="463369" y="114568"/>
                      <a:pt x="490212" y="87486"/>
                    </a:cubicBezTo>
                    <a:cubicBezTo>
                      <a:pt x="591601" y="-13676"/>
                      <a:pt x="755711" y="-13676"/>
                      <a:pt x="857102" y="87486"/>
                    </a:cubicBezTo>
                    <a:cubicBezTo>
                      <a:pt x="884064" y="114529"/>
                      <a:pt x="920694" y="129754"/>
                      <a:pt x="958883" y="129820"/>
                    </a:cubicBezTo>
                    <a:cubicBezTo>
                      <a:pt x="1024815" y="129751"/>
                      <a:pt x="1088315" y="154884"/>
                      <a:pt x="1136324" y="200076"/>
                    </a:cubicBezTo>
                    <a:cubicBezTo>
                      <a:pt x="1087355" y="147708"/>
                      <a:pt x="1018871" y="118024"/>
                      <a:pt x="947174" y="118111"/>
                    </a:cubicBezTo>
                    <a:lnTo>
                      <a:pt x="947174" y="118111"/>
                    </a:lnTo>
                    <a:cubicBezTo>
                      <a:pt x="909103" y="118210"/>
                      <a:pt x="872565" y="103075"/>
                      <a:pt x="845693" y="76077"/>
                    </a:cubicBezTo>
                    <a:cubicBezTo>
                      <a:pt x="744634" y="-25238"/>
                      <a:pt x="580584" y="-25442"/>
                      <a:pt x="479254" y="75618"/>
                    </a:cubicBezTo>
                    <a:cubicBezTo>
                      <a:pt x="479103" y="75771"/>
                      <a:pt x="478953" y="75924"/>
                      <a:pt x="478803" y="76077"/>
                    </a:cubicBezTo>
                    <a:lnTo>
                      <a:pt x="478803" y="76077"/>
                    </a:lnTo>
                    <a:cubicBezTo>
                      <a:pt x="451781" y="103036"/>
                      <a:pt x="415182" y="118159"/>
                      <a:pt x="377022" y="118111"/>
                    </a:cubicBezTo>
                    <a:cubicBezTo>
                      <a:pt x="233868" y="118111"/>
                      <a:pt x="117797" y="234069"/>
                      <a:pt x="117615" y="377216"/>
                    </a:cubicBezTo>
                    <a:cubicBezTo>
                      <a:pt x="117525" y="415349"/>
                      <a:pt x="102424" y="451915"/>
                      <a:pt x="75583" y="478997"/>
                    </a:cubicBezTo>
                    <a:cubicBezTo>
                      <a:pt x="-25718" y="580057"/>
                      <a:pt x="-25929" y="744113"/>
                      <a:pt x="75132" y="845428"/>
                    </a:cubicBezTo>
                    <a:cubicBezTo>
                      <a:pt x="75282" y="845581"/>
                      <a:pt x="75433" y="845734"/>
                      <a:pt x="75583" y="845888"/>
                    </a:cubicBezTo>
                    <a:cubicBezTo>
                      <a:pt x="102424" y="872858"/>
                      <a:pt x="117525" y="909325"/>
                      <a:pt x="117615" y="947368"/>
                    </a:cubicBezTo>
                    <a:cubicBezTo>
                      <a:pt x="117525" y="1019056"/>
                      <a:pt x="147219" y="1087561"/>
                      <a:pt x="199581" y="1136518"/>
                    </a:cubicBezTo>
                    <a:cubicBezTo>
                      <a:pt x="154395" y="1088498"/>
                      <a:pt x="129264" y="1025021"/>
                      <a:pt x="129325" y="9590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4"/>
              <p:cNvSpPr/>
              <p:nvPr/>
            </p:nvSpPr>
            <p:spPr>
              <a:xfrm rot="5400000">
                <a:off x="8375283" y="3180025"/>
                <a:ext cx="1458257" cy="4224047"/>
              </a:xfrm>
              <a:custGeom>
                <a:rect b="b" l="l" r="r" t="t"/>
                <a:pathLst>
                  <a:path extrusionOk="0" h="4224047" w="1458257">
                    <a:moveTo>
                      <a:pt x="154093" y="-43"/>
                    </a:moveTo>
                    <a:lnTo>
                      <a:pt x="517683" y="-43"/>
                    </a:lnTo>
                    <a:cubicBezTo>
                      <a:pt x="1036855" y="-43"/>
                      <a:pt x="1457729" y="420831"/>
                      <a:pt x="1457729" y="940002"/>
                    </a:cubicBezTo>
                    <a:lnTo>
                      <a:pt x="1457729" y="4069382"/>
                    </a:lnTo>
                    <a:cubicBezTo>
                      <a:pt x="1457729" y="4154769"/>
                      <a:pt x="1388493" y="4224004"/>
                      <a:pt x="1303106" y="4224004"/>
                    </a:cubicBezTo>
                    <a:lnTo>
                      <a:pt x="154093" y="4224004"/>
                    </a:lnTo>
                    <a:cubicBezTo>
                      <a:pt x="68706" y="4224004"/>
                      <a:pt x="-529" y="4154769"/>
                      <a:pt x="-529" y="4069382"/>
                    </a:cubicBezTo>
                    <a:lnTo>
                      <a:pt x="-529" y="154880"/>
                    </a:lnTo>
                    <a:cubicBezTo>
                      <a:pt x="-529" y="69492"/>
                      <a:pt x="68706" y="257"/>
                      <a:pt x="154093" y="25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4"/>
              <p:cNvSpPr/>
              <p:nvPr/>
            </p:nvSpPr>
            <p:spPr>
              <a:xfrm>
                <a:off x="7117284" y="4687819"/>
                <a:ext cx="3974554" cy="1208457"/>
              </a:xfrm>
              <a:custGeom>
                <a:rect b="b" l="l" r="r" t="t"/>
                <a:pathLst>
                  <a:path extrusionOk="0" h="1208457" w="3974554">
                    <a:moveTo>
                      <a:pt x="29495" y="1208414"/>
                    </a:moveTo>
                    <a:cubicBezTo>
                      <a:pt x="12922" y="1208414"/>
                      <a:pt x="-529" y="1194964"/>
                      <a:pt x="-529" y="1178391"/>
                    </a:cubicBezTo>
                    <a:lnTo>
                      <a:pt x="-529" y="29981"/>
                    </a:lnTo>
                    <a:cubicBezTo>
                      <a:pt x="-529" y="13407"/>
                      <a:pt x="12922" y="-43"/>
                      <a:pt x="29495" y="-43"/>
                    </a:cubicBezTo>
                    <a:lnTo>
                      <a:pt x="3944002" y="-43"/>
                    </a:lnTo>
                    <a:cubicBezTo>
                      <a:pt x="3960576" y="-43"/>
                      <a:pt x="3974026" y="13407"/>
                      <a:pt x="3974026" y="29981"/>
                    </a:cubicBezTo>
                    <a:lnTo>
                      <a:pt x="3974026" y="393269"/>
                    </a:lnTo>
                    <a:cubicBezTo>
                      <a:pt x="3973517" y="843265"/>
                      <a:pt x="3608877" y="1207904"/>
                      <a:pt x="3158880" y="12084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5950859" y="4442224"/>
                <a:ext cx="1699348" cy="1699346"/>
              </a:xfrm>
              <a:custGeom>
                <a:rect b="b" l="l" r="r" t="t"/>
                <a:pathLst>
                  <a:path extrusionOk="0" h="1699346" w="1699348">
                    <a:moveTo>
                      <a:pt x="1699349" y="849673"/>
                    </a:moveTo>
                    <a:cubicBezTo>
                      <a:pt x="1699349" y="1318935"/>
                      <a:pt x="1318937" y="1699347"/>
                      <a:pt x="849674" y="1699347"/>
                    </a:cubicBezTo>
                    <a:cubicBezTo>
                      <a:pt x="380412" y="1699347"/>
                      <a:pt x="0" y="1318935"/>
                      <a:pt x="0" y="849673"/>
                    </a:cubicBezTo>
                    <a:cubicBezTo>
                      <a:pt x="0" y="380412"/>
                      <a:pt x="380412" y="0"/>
                      <a:pt x="849674" y="0"/>
                    </a:cubicBezTo>
                    <a:cubicBezTo>
                      <a:pt x="1318937" y="0"/>
                      <a:pt x="1699349" y="380412"/>
                      <a:pt x="1699349" y="84967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6138057" y="4629423"/>
                <a:ext cx="1325169" cy="1325302"/>
              </a:xfrm>
              <a:custGeom>
                <a:rect b="b" l="l" r="r" t="t"/>
                <a:pathLst>
                  <a:path extrusionOk="0" h="1325302" w="1325169">
                    <a:moveTo>
                      <a:pt x="1248913" y="479287"/>
                    </a:moveTo>
                    <a:lnTo>
                      <a:pt x="1248913" y="479287"/>
                    </a:lnTo>
                    <a:cubicBezTo>
                      <a:pt x="1221861" y="452325"/>
                      <a:pt x="1206641" y="415696"/>
                      <a:pt x="1206580" y="377506"/>
                    </a:cubicBezTo>
                    <a:lnTo>
                      <a:pt x="1206580" y="377506"/>
                    </a:lnTo>
                    <a:cubicBezTo>
                      <a:pt x="1206580" y="234233"/>
                      <a:pt x="1090448" y="118101"/>
                      <a:pt x="947174" y="118101"/>
                    </a:cubicBezTo>
                    <a:lnTo>
                      <a:pt x="947174" y="118101"/>
                    </a:lnTo>
                    <a:cubicBezTo>
                      <a:pt x="909103" y="118071"/>
                      <a:pt x="872625" y="102968"/>
                      <a:pt x="845693" y="76067"/>
                    </a:cubicBezTo>
                    <a:lnTo>
                      <a:pt x="845693" y="76067"/>
                    </a:lnTo>
                    <a:cubicBezTo>
                      <a:pt x="744634" y="-25233"/>
                      <a:pt x="580584" y="-25443"/>
                      <a:pt x="479254" y="75617"/>
                    </a:cubicBezTo>
                    <a:cubicBezTo>
                      <a:pt x="479103" y="75767"/>
                      <a:pt x="478953" y="75917"/>
                      <a:pt x="478803" y="76067"/>
                    </a:cubicBezTo>
                    <a:lnTo>
                      <a:pt x="478803" y="76067"/>
                    </a:lnTo>
                    <a:cubicBezTo>
                      <a:pt x="451720" y="102908"/>
                      <a:pt x="415152" y="118011"/>
                      <a:pt x="377022" y="118101"/>
                    </a:cubicBezTo>
                    <a:lnTo>
                      <a:pt x="377022" y="118101"/>
                    </a:lnTo>
                    <a:cubicBezTo>
                      <a:pt x="233749" y="118101"/>
                      <a:pt x="117615" y="234233"/>
                      <a:pt x="117615" y="377506"/>
                    </a:cubicBezTo>
                    <a:lnTo>
                      <a:pt x="117615" y="377506"/>
                    </a:lnTo>
                    <a:cubicBezTo>
                      <a:pt x="117525" y="415636"/>
                      <a:pt x="102424" y="452205"/>
                      <a:pt x="75583" y="479287"/>
                    </a:cubicBezTo>
                    <a:lnTo>
                      <a:pt x="75583" y="479287"/>
                    </a:lnTo>
                    <a:cubicBezTo>
                      <a:pt x="-25718" y="580347"/>
                      <a:pt x="-25929" y="744397"/>
                      <a:pt x="75132" y="845727"/>
                    </a:cubicBezTo>
                    <a:cubicBezTo>
                      <a:pt x="75282" y="845877"/>
                      <a:pt x="75433" y="846028"/>
                      <a:pt x="75583" y="846178"/>
                    </a:cubicBezTo>
                    <a:lnTo>
                      <a:pt x="75583" y="846178"/>
                    </a:lnTo>
                    <a:cubicBezTo>
                      <a:pt x="102484" y="873109"/>
                      <a:pt x="117586" y="909588"/>
                      <a:pt x="117615" y="947658"/>
                    </a:cubicBezTo>
                    <a:lnTo>
                      <a:pt x="117615" y="947658"/>
                    </a:lnTo>
                    <a:cubicBezTo>
                      <a:pt x="117615" y="1090932"/>
                      <a:pt x="233749" y="1207063"/>
                      <a:pt x="377022" y="1207063"/>
                    </a:cubicBezTo>
                    <a:lnTo>
                      <a:pt x="377022" y="1207063"/>
                    </a:lnTo>
                    <a:cubicBezTo>
                      <a:pt x="415211" y="1207123"/>
                      <a:pt x="451841" y="1222346"/>
                      <a:pt x="478803" y="1249397"/>
                    </a:cubicBezTo>
                    <a:lnTo>
                      <a:pt x="478803" y="1249397"/>
                    </a:lnTo>
                    <a:cubicBezTo>
                      <a:pt x="580194" y="1350547"/>
                      <a:pt x="744304" y="1350547"/>
                      <a:pt x="845693" y="1249397"/>
                    </a:cubicBezTo>
                    <a:lnTo>
                      <a:pt x="845693" y="1249397"/>
                    </a:lnTo>
                    <a:cubicBezTo>
                      <a:pt x="872475" y="1222196"/>
                      <a:pt x="909014" y="1206854"/>
                      <a:pt x="947174" y="1206763"/>
                    </a:cubicBezTo>
                    <a:lnTo>
                      <a:pt x="947174" y="1206763"/>
                    </a:lnTo>
                    <a:cubicBezTo>
                      <a:pt x="1090267" y="1206943"/>
                      <a:pt x="1206400" y="1091052"/>
                      <a:pt x="1206580" y="947958"/>
                    </a:cubicBezTo>
                    <a:cubicBezTo>
                      <a:pt x="1206580" y="947748"/>
                      <a:pt x="1206580" y="947568"/>
                      <a:pt x="1206580" y="947358"/>
                    </a:cubicBezTo>
                    <a:lnTo>
                      <a:pt x="1206580" y="947358"/>
                    </a:lnTo>
                    <a:cubicBezTo>
                      <a:pt x="1206580" y="909227"/>
                      <a:pt x="1221832" y="872718"/>
                      <a:pt x="1248913" y="845877"/>
                    </a:cubicBezTo>
                    <a:lnTo>
                      <a:pt x="1248913" y="845877"/>
                    </a:lnTo>
                    <a:cubicBezTo>
                      <a:pt x="1349884" y="744547"/>
                      <a:pt x="1349884" y="580617"/>
                      <a:pt x="1248913" y="4792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6138057" y="4629423"/>
                <a:ext cx="1136851" cy="1136851"/>
              </a:xfrm>
              <a:custGeom>
                <a:rect b="b" l="l" r="r" t="t"/>
                <a:pathLst>
                  <a:path extrusionOk="0" h="1136851" w="1136851">
                    <a:moveTo>
                      <a:pt x="129325" y="959367"/>
                    </a:moveTo>
                    <a:cubicBezTo>
                      <a:pt x="129264" y="921177"/>
                      <a:pt x="114044" y="884548"/>
                      <a:pt x="86992" y="857587"/>
                    </a:cubicBezTo>
                    <a:lnTo>
                      <a:pt x="86992" y="857587"/>
                    </a:lnTo>
                    <a:cubicBezTo>
                      <a:pt x="-14159" y="756196"/>
                      <a:pt x="-14159" y="592086"/>
                      <a:pt x="86992" y="490696"/>
                    </a:cubicBezTo>
                    <a:cubicBezTo>
                      <a:pt x="114073" y="463855"/>
                      <a:pt x="129325" y="427345"/>
                      <a:pt x="129325" y="389216"/>
                    </a:cubicBezTo>
                    <a:cubicBezTo>
                      <a:pt x="129325" y="245942"/>
                      <a:pt x="245457" y="129810"/>
                      <a:pt x="388731" y="129810"/>
                    </a:cubicBezTo>
                    <a:cubicBezTo>
                      <a:pt x="426860" y="129810"/>
                      <a:pt x="463369" y="114558"/>
                      <a:pt x="490212" y="87476"/>
                    </a:cubicBezTo>
                    <a:cubicBezTo>
                      <a:pt x="591601" y="-13674"/>
                      <a:pt x="755711" y="-13674"/>
                      <a:pt x="857102" y="87476"/>
                    </a:cubicBezTo>
                    <a:cubicBezTo>
                      <a:pt x="884064" y="114528"/>
                      <a:pt x="920694" y="129750"/>
                      <a:pt x="958883" y="129810"/>
                    </a:cubicBezTo>
                    <a:cubicBezTo>
                      <a:pt x="1024815" y="129750"/>
                      <a:pt x="1088315" y="154880"/>
                      <a:pt x="1136324" y="200066"/>
                    </a:cubicBezTo>
                    <a:cubicBezTo>
                      <a:pt x="1087355" y="147704"/>
                      <a:pt x="1018871" y="118011"/>
                      <a:pt x="947174" y="118101"/>
                    </a:cubicBezTo>
                    <a:lnTo>
                      <a:pt x="947174" y="118101"/>
                    </a:lnTo>
                    <a:cubicBezTo>
                      <a:pt x="909103" y="118071"/>
                      <a:pt x="872625" y="102968"/>
                      <a:pt x="845693" y="76067"/>
                    </a:cubicBezTo>
                    <a:cubicBezTo>
                      <a:pt x="744634" y="-25233"/>
                      <a:pt x="580584" y="-25443"/>
                      <a:pt x="479254" y="75617"/>
                    </a:cubicBezTo>
                    <a:cubicBezTo>
                      <a:pt x="479103" y="75767"/>
                      <a:pt x="478953" y="75917"/>
                      <a:pt x="478803" y="76067"/>
                    </a:cubicBezTo>
                    <a:lnTo>
                      <a:pt x="478803" y="76067"/>
                    </a:lnTo>
                    <a:cubicBezTo>
                      <a:pt x="451720" y="102908"/>
                      <a:pt x="415152" y="118011"/>
                      <a:pt x="377022" y="118101"/>
                    </a:cubicBezTo>
                    <a:cubicBezTo>
                      <a:pt x="233749" y="118101"/>
                      <a:pt x="117615" y="234233"/>
                      <a:pt x="117615" y="377506"/>
                    </a:cubicBezTo>
                    <a:cubicBezTo>
                      <a:pt x="117525" y="415636"/>
                      <a:pt x="102424" y="452205"/>
                      <a:pt x="75583" y="479287"/>
                    </a:cubicBezTo>
                    <a:cubicBezTo>
                      <a:pt x="-25718" y="580347"/>
                      <a:pt x="-25929" y="744397"/>
                      <a:pt x="75132" y="845727"/>
                    </a:cubicBezTo>
                    <a:cubicBezTo>
                      <a:pt x="75282" y="845877"/>
                      <a:pt x="75433" y="846028"/>
                      <a:pt x="75583" y="846178"/>
                    </a:cubicBezTo>
                    <a:cubicBezTo>
                      <a:pt x="102453" y="873109"/>
                      <a:pt x="117586" y="909588"/>
                      <a:pt x="117615" y="947658"/>
                    </a:cubicBezTo>
                    <a:cubicBezTo>
                      <a:pt x="117525" y="1019355"/>
                      <a:pt x="147219" y="1087839"/>
                      <a:pt x="199581" y="1136808"/>
                    </a:cubicBezTo>
                    <a:cubicBezTo>
                      <a:pt x="154395" y="1088800"/>
                      <a:pt x="129264" y="1025299"/>
                      <a:pt x="129325" y="9593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4"/>
              <p:cNvSpPr/>
              <p:nvPr/>
            </p:nvSpPr>
            <p:spPr>
              <a:xfrm rot="5400000">
                <a:off x="7332855" y="1409522"/>
                <a:ext cx="1458558" cy="4225548"/>
              </a:xfrm>
              <a:custGeom>
                <a:rect b="b" l="l" r="r" t="t"/>
                <a:pathLst>
                  <a:path extrusionOk="0" h="4225548" w="1458558">
                    <a:moveTo>
                      <a:pt x="154093" y="-43"/>
                    </a:moveTo>
                    <a:lnTo>
                      <a:pt x="1303406" y="-43"/>
                    </a:lnTo>
                    <a:cubicBezTo>
                      <a:pt x="1388794" y="-43"/>
                      <a:pt x="1458030" y="69183"/>
                      <a:pt x="1458030" y="154579"/>
                    </a:cubicBezTo>
                    <a:lnTo>
                      <a:pt x="1458030" y="3285460"/>
                    </a:lnTo>
                    <a:cubicBezTo>
                      <a:pt x="1458030" y="3804632"/>
                      <a:pt x="1037156" y="4225505"/>
                      <a:pt x="517984" y="4225505"/>
                    </a:cubicBezTo>
                    <a:lnTo>
                      <a:pt x="154093" y="4225505"/>
                    </a:lnTo>
                    <a:cubicBezTo>
                      <a:pt x="68706" y="4225505"/>
                      <a:pt x="-528" y="4156270"/>
                      <a:pt x="-528" y="4070883"/>
                    </a:cubicBezTo>
                    <a:lnTo>
                      <a:pt x="-528" y="154880"/>
                    </a:lnTo>
                    <a:cubicBezTo>
                      <a:pt x="-679" y="69483"/>
                      <a:pt x="68407" y="122"/>
                      <a:pt x="153795" y="-43"/>
                    </a:cubicBezTo>
                    <a:cubicBezTo>
                      <a:pt x="153884" y="-43"/>
                      <a:pt x="154004" y="-43"/>
                      <a:pt x="154093" y="-4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4"/>
              <p:cNvSpPr/>
              <p:nvPr/>
            </p:nvSpPr>
            <p:spPr>
              <a:xfrm>
                <a:off x="6075757" y="2917616"/>
                <a:ext cx="3973354" cy="1207256"/>
              </a:xfrm>
              <a:custGeom>
                <a:rect b="b" l="l" r="r" t="t"/>
                <a:pathLst>
                  <a:path extrusionOk="0" h="1207256" w="3973354">
                    <a:moveTo>
                      <a:pt x="3972826" y="1178691"/>
                    </a:moveTo>
                    <a:lnTo>
                      <a:pt x="3972826" y="29981"/>
                    </a:lnTo>
                    <a:cubicBezTo>
                      <a:pt x="3972826" y="13407"/>
                      <a:pt x="3959375" y="-43"/>
                      <a:pt x="3942802" y="-43"/>
                    </a:cubicBezTo>
                    <a:lnTo>
                      <a:pt x="29495" y="-43"/>
                    </a:lnTo>
                    <a:cubicBezTo>
                      <a:pt x="12922" y="-43"/>
                      <a:pt x="-529" y="13407"/>
                      <a:pt x="-529" y="29981"/>
                    </a:cubicBezTo>
                    <a:lnTo>
                      <a:pt x="-529" y="393569"/>
                    </a:lnTo>
                    <a:cubicBezTo>
                      <a:pt x="313" y="843175"/>
                      <a:pt x="365013" y="1207214"/>
                      <a:pt x="814619" y="1207214"/>
                    </a:cubicBezTo>
                    <a:lnTo>
                      <a:pt x="3942802" y="1207214"/>
                    </a:lnTo>
                    <a:cubicBezTo>
                      <a:pt x="3958805" y="1207244"/>
                      <a:pt x="3972016" y="1194693"/>
                      <a:pt x="3972826" y="11786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9517089" y="2672022"/>
                <a:ext cx="1699348" cy="1699346"/>
              </a:xfrm>
              <a:custGeom>
                <a:rect b="b" l="l" r="r" t="t"/>
                <a:pathLst>
                  <a:path extrusionOk="0" h="1699346" w="1699348">
                    <a:moveTo>
                      <a:pt x="1699349" y="849673"/>
                    </a:moveTo>
                    <a:cubicBezTo>
                      <a:pt x="1699349" y="1318935"/>
                      <a:pt x="1318937" y="1699347"/>
                      <a:pt x="849674" y="1699347"/>
                    </a:cubicBezTo>
                    <a:cubicBezTo>
                      <a:pt x="380412" y="1699347"/>
                      <a:pt x="0" y="1318935"/>
                      <a:pt x="0" y="849673"/>
                    </a:cubicBezTo>
                    <a:cubicBezTo>
                      <a:pt x="0" y="380412"/>
                      <a:pt x="380412" y="0"/>
                      <a:pt x="849674" y="0"/>
                    </a:cubicBezTo>
                    <a:cubicBezTo>
                      <a:pt x="1318937" y="0"/>
                      <a:pt x="1699349" y="380412"/>
                      <a:pt x="1699349" y="84967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9704061" y="2859220"/>
                <a:ext cx="1324192" cy="1324402"/>
              </a:xfrm>
              <a:custGeom>
                <a:rect b="b" l="l" r="r" t="t"/>
                <a:pathLst>
                  <a:path extrusionOk="0" h="1324402" w="1324192">
                    <a:moveTo>
                      <a:pt x="1248839" y="479287"/>
                    </a:moveTo>
                    <a:lnTo>
                      <a:pt x="1248839" y="479287"/>
                    </a:lnTo>
                    <a:cubicBezTo>
                      <a:pt x="1221877" y="452266"/>
                      <a:pt x="1206746" y="415667"/>
                      <a:pt x="1206805" y="377506"/>
                    </a:cubicBezTo>
                    <a:lnTo>
                      <a:pt x="1206805" y="377506"/>
                    </a:lnTo>
                    <a:cubicBezTo>
                      <a:pt x="1206805" y="234233"/>
                      <a:pt x="1090673" y="118101"/>
                      <a:pt x="947401" y="118101"/>
                    </a:cubicBezTo>
                    <a:lnTo>
                      <a:pt x="947401" y="118101"/>
                    </a:lnTo>
                    <a:cubicBezTo>
                      <a:pt x="909240" y="118161"/>
                      <a:pt x="872642" y="103029"/>
                      <a:pt x="845619" y="76067"/>
                    </a:cubicBezTo>
                    <a:lnTo>
                      <a:pt x="845619" y="76067"/>
                    </a:lnTo>
                    <a:cubicBezTo>
                      <a:pt x="744558" y="-25233"/>
                      <a:pt x="580508" y="-25443"/>
                      <a:pt x="479178" y="75617"/>
                    </a:cubicBezTo>
                    <a:cubicBezTo>
                      <a:pt x="479028" y="75767"/>
                      <a:pt x="478877" y="75917"/>
                      <a:pt x="478727" y="76067"/>
                    </a:cubicBezTo>
                    <a:lnTo>
                      <a:pt x="478727" y="76067"/>
                    </a:lnTo>
                    <a:cubicBezTo>
                      <a:pt x="451707" y="103029"/>
                      <a:pt x="415108" y="118161"/>
                      <a:pt x="376948" y="118101"/>
                    </a:cubicBezTo>
                    <a:lnTo>
                      <a:pt x="376948" y="118101"/>
                    </a:lnTo>
                    <a:cubicBezTo>
                      <a:pt x="233673" y="118101"/>
                      <a:pt x="117541" y="234233"/>
                      <a:pt x="117541" y="377506"/>
                    </a:cubicBezTo>
                    <a:lnTo>
                      <a:pt x="117541" y="377506"/>
                    </a:lnTo>
                    <a:cubicBezTo>
                      <a:pt x="117602" y="415667"/>
                      <a:pt x="102469" y="452266"/>
                      <a:pt x="75507" y="479287"/>
                    </a:cubicBezTo>
                    <a:lnTo>
                      <a:pt x="75507" y="479287"/>
                    </a:lnTo>
                    <a:cubicBezTo>
                      <a:pt x="-25402" y="580227"/>
                      <a:pt x="-25942" y="743676"/>
                      <a:pt x="74307" y="845277"/>
                    </a:cubicBezTo>
                    <a:lnTo>
                      <a:pt x="74307" y="845277"/>
                    </a:lnTo>
                    <a:cubicBezTo>
                      <a:pt x="101238" y="872178"/>
                      <a:pt x="116371" y="908687"/>
                      <a:pt x="116341" y="946758"/>
                    </a:cubicBezTo>
                    <a:lnTo>
                      <a:pt x="116341" y="946758"/>
                    </a:lnTo>
                    <a:cubicBezTo>
                      <a:pt x="116191" y="1090031"/>
                      <a:pt x="232172" y="1206283"/>
                      <a:pt x="375447" y="1206463"/>
                    </a:cubicBezTo>
                    <a:cubicBezTo>
                      <a:pt x="375537" y="1206463"/>
                      <a:pt x="375656" y="1206463"/>
                      <a:pt x="375746" y="1206463"/>
                    </a:cubicBezTo>
                    <a:lnTo>
                      <a:pt x="375746" y="1206463"/>
                    </a:lnTo>
                    <a:cubicBezTo>
                      <a:pt x="413906" y="1206403"/>
                      <a:pt x="450507" y="1221535"/>
                      <a:pt x="477527" y="1248496"/>
                    </a:cubicBezTo>
                    <a:lnTo>
                      <a:pt x="477527" y="1248496"/>
                    </a:lnTo>
                    <a:cubicBezTo>
                      <a:pt x="578918" y="1349647"/>
                      <a:pt x="743028" y="1349647"/>
                      <a:pt x="844419" y="1248496"/>
                    </a:cubicBezTo>
                    <a:lnTo>
                      <a:pt x="844419" y="1248496"/>
                    </a:lnTo>
                    <a:cubicBezTo>
                      <a:pt x="871439" y="1221535"/>
                      <a:pt x="908038" y="1206403"/>
                      <a:pt x="946198" y="1206463"/>
                    </a:cubicBezTo>
                    <a:lnTo>
                      <a:pt x="946198" y="1206463"/>
                    </a:lnTo>
                    <a:cubicBezTo>
                      <a:pt x="1089473" y="1206463"/>
                      <a:pt x="1205605" y="1090331"/>
                      <a:pt x="1205605" y="947058"/>
                    </a:cubicBezTo>
                    <a:cubicBezTo>
                      <a:pt x="1205605" y="946967"/>
                      <a:pt x="1205605" y="946847"/>
                      <a:pt x="1205605" y="946758"/>
                    </a:cubicBezTo>
                    <a:lnTo>
                      <a:pt x="1205605" y="946758"/>
                    </a:lnTo>
                    <a:cubicBezTo>
                      <a:pt x="1205575" y="908687"/>
                      <a:pt x="1220706" y="872178"/>
                      <a:pt x="1247639" y="845277"/>
                    </a:cubicBezTo>
                    <a:lnTo>
                      <a:pt x="1247639" y="845277"/>
                    </a:lnTo>
                    <a:cubicBezTo>
                      <a:pt x="1348548" y="744337"/>
                      <a:pt x="1349059" y="580887"/>
                      <a:pt x="1248839" y="4792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9704061" y="2859220"/>
                <a:ext cx="1136778" cy="1135950"/>
              </a:xfrm>
              <a:custGeom>
                <a:rect b="b" l="l" r="r" t="t"/>
                <a:pathLst>
                  <a:path extrusionOk="0" h="1135950" w="1136778">
                    <a:moveTo>
                      <a:pt x="129251" y="959367"/>
                    </a:moveTo>
                    <a:cubicBezTo>
                      <a:pt x="129310" y="921207"/>
                      <a:pt x="114179" y="884608"/>
                      <a:pt x="87217" y="857587"/>
                    </a:cubicBezTo>
                    <a:lnTo>
                      <a:pt x="87217" y="857587"/>
                    </a:lnTo>
                    <a:cubicBezTo>
                      <a:pt x="-14024" y="756677"/>
                      <a:pt x="-14264" y="592807"/>
                      <a:pt x="86647" y="491567"/>
                    </a:cubicBezTo>
                    <a:cubicBezTo>
                      <a:pt x="86827" y="491386"/>
                      <a:pt x="87038" y="491176"/>
                      <a:pt x="87217" y="490996"/>
                    </a:cubicBezTo>
                    <a:cubicBezTo>
                      <a:pt x="114179" y="463975"/>
                      <a:pt x="129310" y="427376"/>
                      <a:pt x="129251" y="389215"/>
                    </a:cubicBezTo>
                    <a:cubicBezTo>
                      <a:pt x="129251" y="245942"/>
                      <a:pt x="245383" y="129810"/>
                      <a:pt x="388656" y="129810"/>
                    </a:cubicBezTo>
                    <a:cubicBezTo>
                      <a:pt x="426847" y="129750"/>
                      <a:pt x="463475" y="114528"/>
                      <a:pt x="490437" y="87476"/>
                    </a:cubicBezTo>
                    <a:cubicBezTo>
                      <a:pt x="591828" y="-13674"/>
                      <a:pt x="755938" y="-13674"/>
                      <a:pt x="857329" y="87476"/>
                    </a:cubicBezTo>
                    <a:cubicBezTo>
                      <a:pt x="884260" y="114588"/>
                      <a:pt x="920890" y="129810"/>
                      <a:pt x="959108" y="129810"/>
                    </a:cubicBezTo>
                    <a:cubicBezTo>
                      <a:pt x="1024952" y="129750"/>
                      <a:pt x="1088332" y="154880"/>
                      <a:pt x="1136250" y="200066"/>
                    </a:cubicBezTo>
                    <a:cubicBezTo>
                      <a:pt x="1087311" y="147824"/>
                      <a:pt x="1018977" y="118161"/>
                      <a:pt x="947401" y="118101"/>
                    </a:cubicBezTo>
                    <a:lnTo>
                      <a:pt x="947401" y="118101"/>
                    </a:lnTo>
                    <a:cubicBezTo>
                      <a:pt x="909240" y="118161"/>
                      <a:pt x="872642" y="103029"/>
                      <a:pt x="845619" y="76067"/>
                    </a:cubicBezTo>
                    <a:cubicBezTo>
                      <a:pt x="744558" y="-25233"/>
                      <a:pt x="580508" y="-25443"/>
                      <a:pt x="479178" y="75617"/>
                    </a:cubicBezTo>
                    <a:cubicBezTo>
                      <a:pt x="479028" y="75767"/>
                      <a:pt x="478877" y="75917"/>
                      <a:pt x="478727" y="76067"/>
                    </a:cubicBezTo>
                    <a:lnTo>
                      <a:pt x="478727" y="76067"/>
                    </a:lnTo>
                    <a:cubicBezTo>
                      <a:pt x="451707" y="103029"/>
                      <a:pt x="415108" y="118161"/>
                      <a:pt x="376948" y="118101"/>
                    </a:cubicBezTo>
                    <a:cubicBezTo>
                      <a:pt x="233673" y="118101"/>
                      <a:pt x="117541" y="234233"/>
                      <a:pt x="117541" y="377506"/>
                    </a:cubicBezTo>
                    <a:cubicBezTo>
                      <a:pt x="117602" y="415667"/>
                      <a:pt x="102469" y="452266"/>
                      <a:pt x="75507" y="479287"/>
                    </a:cubicBezTo>
                    <a:cubicBezTo>
                      <a:pt x="-25402" y="580227"/>
                      <a:pt x="-25942" y="743676"/>
                      <a:pt x="74307" y="845277"/>
                    </a:cubicBezTo>
                    <a:cubicBezTo>
                      <a:pt x="101238" y="872178"/>
                      <a:pt x="116371" y="908687"/>
                      <a:pt x="116341" y="946758"/>
                    </a:cubicBezTo>
                    <a:cubicBezTo>
                      <a:pt x="116371" y="1018484"/>
                      <a:pt x="146154" y="1086969"/>
                      <a:pt x="198606" y="1135907"/>
                    </a:cubicBezTo>
                    <a:cubicBezTo>
                      <a:pt x="153990" y="1087959"/>
                      <a:pt x="129191" y="1024879"/>
                      <a:pt x="129251" y="9593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8" name="Google Shape;518;p4"/>
            <p:cNvSpPr txBox="1"/>
            <p:nvPr/>
          </p:nvSpPr>
          <p:spPr>
            <a:xfrm>
              <a:off x="7588416" y="1234724"/>
              <a:ext cx="3525319" cy="1398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Informal Workers &amp; MSMEs</a:t>
              </a:r>
              <a:endParaRPr/>
            </a:p>
            <a:p>
              <a:pPr indent="0" lvl="0" marL="0" marR="0" rtl="0" algn="l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Low income households, </a:t>
              </a:r>
              <a:r>
                <a:rPr b="1" i="1" lang="en-US" sz="14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Small Holder Farmers</a:t>
              </a:r>
              <a:r>
                <a:rPr lang="en-US" sz="14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, emerging businesses, registered groups, welfare associations, Saccos</a:t>
              </a:r>
              <a:endParaRPr sz="1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marR="0" rtl="0" algn="l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19" name="Google Shape;519;p4"/>
            <p:cNvSpPr txBox="1"/>
            <p:nvPr/>
          </p:nvSpPr>
          <p:spPr>
            <a:xfrm>
              <a:off x="6164289" y="2975219"/>
              <a:ext cx="3437353" cy="1091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Digital Products</a:t>
              </a:r>
              <a:endParaRPr b="1" sz="1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marR="0" rtl="0" algn="r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Millenials, Generation Z, Telcos, Emerging businesses, start-ups, Platform workers</a:t>
              </a:r>
              <a:endParaRPr sz="1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20" name="Google Shape;520;p4"/>
            <p:cNvSpPr txBox="1"/>
            <p:nvPr/>
          </p:nvSpPr>
          <p:spPr>
            <a:xfrm>
              <a:off x="7659710" y="4756420"/>
              <a:ext cx="3437353" cy="860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Climate Insurance</a:t>
              </a:r>
              <a:endParaRPr/>
            </a:p>
            <a:p>
              <a:pPr indent="0" lvl="0" marL="0" marR="0" rtl="0" algn="l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Crop Insurance, Flood Insurance , Pastoralist Livestock Insurance </a:t>
              </a:r>
              <a:endParaRPr sz="1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pic>
          <p:nvPicPr>
            <p:cNvPr descr="Bullseye with solid fill" id="521" name="Google Shape;521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38197" y="4902746"/>
              <a:ext cx="794348" cy="7943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search with solid fill" id="522" name="Google Shape;522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46491" y="3147773"/>
              <a:ext cx="794348" cy="7943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ightbulb and gear with solid fill" id="523" name="Google Shape;523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03359" y="1367177"/>
              <a:ext cx="794348" cy="7943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4" name="Google Shape;52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4522" y="741020"/>
            <a:ext cx="2057811" cy="205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88156" y="1052374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5203" y="4377926"/>
            <a:ext cx="2333625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portance of Crop Insurance or Agricultural Insurance | Business Consi" id="527" name="Google Shape;527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" name="Google Shape;528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969056" y="4227178"/>
            <a:ext cx="256222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"/>
          <p:cNvSpPr txBox="1"/>
          <p:nvPr/>
        </p:nvSpPr>
        <p:spPr>
          <a:xfrm>
            <a:off x="1665696" y="13652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elvetica Neue"/>
              <a:buNone/>
            </a:pPr>
            <a:r>
              <a:rPr b="1" lang="en-US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Britam Emerging Markets &amp; Consumers</a:t>
            </a:r>
            <a:endParaRPr b="1" sz="2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"/>
          <p:cNvSpPr txBox="1"/>
          <p:nvPr>
            <p:ph type="title"/>
          </p:nvPr>
        </p:nvSpPr>
        <p:spPr>
          <a:xfrm>
            <a:off x="5726185" y="4068618"/>
            <a:ext cx="608797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Helvetica Neue"/>
                <a:ea typeface="Helvetica Neue"/>
                <a:cs typeface="Helvetica Neue"/>
                <a:sym typeface="Helvetica Neue"/>
              </a:rPr>
              <a:t>Insurance Solutions for Small Holder Farmers</a:t>
            </a:r>
            <a:endParaRPr sz="4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0" name="Google Shape;540;p6"/>
          <p:cNvSpPr txBox="1"/>
          <p:nvPr>
            <p:ph type="title"/>
          </p:nvPr>
        </p:nvSpPr>
        <p:spPr>
          <a:xfrm>
            <a:off x="1665696" y="13652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Helvetica Neue"/>
              <a:buNone/>
            </a:pPr>
            <a:r>
              <a:rPr lang="en-US"/>
              <a:t>Kinga Ya Mkulima</a:t>
            </a:r>
            <a:endParaRPr/>
          </a:p>
        </p:txBody>
      </p:sp>
      <p:sp>
        <p:nvSpPr>
          <p:cNvPr descr="KTDA - Global Leader in Quality Teas" id="541" name="Google Shape;541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133" y="902124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"/>
          <p:cNvSpPr txBox="1"/>
          <p:nvPr/>
        </p:nvSpPr>
        <p:spPr>
          <a:xfrm>
            <a:off x="3296992" y="1159099"/>
            <a:ext cx="502276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Kinga ya Mkulima is wholesome family medical and life cover.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cover has been sold and marketed to small holders from 2007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is majorly for tea farmers and welfares/groups of small holder farmers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ajani Insurance Brokers Ltd | Nairobi" id="544" name="Google Shape;544;p6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5" name="Google Shape;54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6156" y="4021421"/>
            <a:ext cx="1763397" cy="1763397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6"/>
          <p:cNvSpPr/>
          <p:nvPr/>
        </p:nvSpPr>
        <p:spPr>
          <a:xfrm>
            <a:off x="8976775" y="1726372"/>
            <a:ext cx="274816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600,000+ </a:t>
            </a:r>
            <a:r>
              <a:rPr b="1" lang="en-US" sz="240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Insured lives</a:t>
            </a:r>
            <a:endParaRPr b="1" sz="240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7" name="Google Shape;547;p6"/>
          <p:cNvSpPr txBox="1"/>
          <p:nvPr/>
        </p:nvSpPr>
        <p:spPr>
          <a:xfrm>
            <a:off x="6136884" y="3610457"/>
            <a:ext cx="502276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product caters for inpatient medical, surgery, maternity and funeral expense benefit.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covers both the farmer and his/her dependents.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premium is as low as 55/= per month for the basic benefit package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"/>
          <p:cNvSpPr txBox="1"/>
          <p:nvPr>
            <p:ph idx="12" type="sldNum"/>
          </p:nvPr>
        </p:nvSpPr>
        <p:spPr>
          <a:xfrm>
            <a:off x="11724939" y="6480063"/>
            <a:ext cx="467061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3" name="Google Shape;553;p7"/>
          <p:cNvSpPr txBox="1"/>
          <p:nvPr>
            <p:ph type="title"/>
          </p:nvPr>
        </p:nvSpPr>
        <p:spPr>
          <a:xfrm>
            <a:off x="1665696" y="136525"/>
            <a:ext cx="9681754" cy="425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2229"/>
              </a:buClr>
              <a:buSzPts val="2400"/>
              <a:buFont typeface="Helvetica Neue"/>
              <a:buNone/>
            </a:pPr>
            <a:r>
              <a:rPr lang="en-US"/>
              <a:t>Crop Insurance</a:t>
            </a:r>
            <a:endParaRPr/>
          </a:p>
        </p:txBody>
      </p:sp>
      <p:sp>
        <p:nvSpPr>
          <p:cNvPr id="554" name="Google Shape;554;p7"/>
          <p:cNvSpPr txBox="1"/>
          <p:nvPr/>
        </p:nvSpPr>
        <p:spPr>
          <a:xfrm>
            <a:off x="1865105" y="942919"/>
            <a:ext cx="800753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Crop insurance is a </a:t>
            </a: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risk management tool 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mitigating financial risks for farmers by providing financial compensation for lost or damaged crops.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helps farmers to recover from </a:t>
            </a: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disasters and other insured perils 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to continue operating their farms.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helps farmers get </a:t>
            </a: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to credit</a:t>
            </a:r>
            <a:endParaRPr b="1"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also helps to </a:t>
            </a: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stabilize food supplies and prices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main crops that are insured in Kenya include </a:t>
            </a: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maize, wheat, rice, and horticultural crops such as vegetables and fruits.</a:t>
            </a:r>
            <a:endParaRPr/>
          </a:p>
        </p:txBody>
      </p:sp>
      <p:pic>
        <p:nvPicPr>
          <p:cNvPr id="555" name="Google Shape;5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5105" y="4384001"/>
            <a:ext cx="7890609" cy="1365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8"/>
          <p:cNvGrpSpPr/>
          <p:nvPr/>
        </p:nvGrpSpPr>
        <p:grpSpPr>
          <a:xfrm>
            <a:off x="457792" y="842087"/>
            <a:ext cx="5729611" cy="5082011"/>
            <a:chOff x="1007110" y="952472"/>
            <a:chExt cx="5729611" cy="5082011"/>
          </a:xfrm>
        </p:grpSpPr>
        <p:grpSp>
          <p:nvGrpSpPr>
            <p:cNvPr id="561" name="Google Shape;561;p8"/>
            <p:cNvGrpSpPr/>
            <p:nvPr/>
          </p:nvGrpSpPr>
          <p:grpSpPr>
            <a:xfrm>
              <a:off x="1007110" y="952472"/>
              <a:ext cx="5729611" cy="5082011"/>
              <a:chOff x="681909" y="830689"/>
              <a:chExt cx="5907514" cy="5239807"/>
            </a:xfrm>
          </p:grpSpPr>
          <p:sp>
            <p:nvSpPr>
              <p:cNvPr id="562" name="Google Shape;562;p8"/>
              <p:cNvSpPr/>
              <p:nvPr/>
            </p:nvSpPr>
            <p:spPr>
              <a:xfrm>
                <a:off x="681909" y="830689"/>
                <a:ext cx="2361348" cy="1705900"/>
              </a:xfrm>
              <a:custGeom>
                <a:rect b="b" l="l" r="r" t="t"/>
                <a:pathLst>
                  <a:path extrusionOk="0" h="1705900" w="2361348">
                    <a:moveTo>
                      <a:pt x="2361073" y="1705650"/>
                    </a:moveTo>
                    <a:lnTo>
                      <a:pt x="865167" y="1705650"/>
                    </a:lnTo>
                    <a:cubicBezTo>
                      <a:pt x="396666" y="1705650"/>
                      <a:pt x="6059" y="1332953"/>
                      <a:pt x="-195" y="864167"/>
                    </a:cubicBezTo>
                    <a:cubicBezTo>
                      <a:pt x="-6592" y="393193"/>
                      <a:pt x="370029" y="6225"/>
                      <a:pt x="841003" y="-172"/>
                    </a:cubicBezTo>
                    <a:cubicBezTo>
                      <a:pt x="1198178" y="-5005"/>
                      <a:pt x="1520500" y="213212"/>
                      <a:pt x="1648656" y="546621"/>
                    </a:cubicBezTo>
                    <a:cubicBezTo>
                      <a:pt x="1777124" y="872895"/>
                      <a:pt x="1952158" y="1178842"/>
                      <a:pt x="2168328" y="145491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63" name="Google Shape;563;p8"/>
              <p:cNvSpPr/>
              <p:nvPr/>
            </p:nvSpPr>
            <p:spPr>
              <a:xfrm>
                <a:off x="2009314" y="838273"/>
                <a:ext cx="4580109" cy="1357174"/>
              </a:xfrm>
              <a:custGeom>
                <a:rect b="b" l="l" r="r" t="t"/>
                <a:pathLst>
                  <a:path extrusionOk="0" h="1357174" w="4580109">
                    <a:moveTo>
                      <a:pt x="4579835" y="678053"/>
                    </a:moveTo>
                    <a:lnTo>
                      <a:pt x="4579835" y="678053"/>
                    </a:lnTo>
                    <a:cubicBezTo>
                      <a:pt x="4579835" y="1052996"/>
                      <a:pt x="4275906" y="1356925"/>
                      <a:pt x="3900963" y="1356925"/>
                    </a:cubicBezTo>
                    <a:lnTo>
                      <a:pt x="1335294" y="1356925"/>
                    </a:lnTo>
                    <a:lnTo>
                      <a:pt x="1303738" y="1356925"/>
                    </a:lnTo>
                    <a:cubicBezTo>
                      <a:pt x="1032502" y="1344074"/>
                      <a:pt x="786824" y="1192949"/>
                      <a:pt x="653011" y="956651"/>
                    </a:cubicBezTo>
                    <a:cubicBezTo>
                      <a:pt x="567356" y="809448"/>
                      <a:pt x="493413" y="655765"/>
                      <a:pt x="431837" y="496964"/>
                    </a:cubicBezTo>
                    <a:cubicBezTo>
                      <a:pt x="349935" y="286053"/>
                      <a:pt x="197160" y="110251"/>
                      <a:pt x="-276" y="-250"/>
                    </a:cubicBezTo>
                    <a:lnTo>
                      <a:pt x="3900963" y="-250"/>
                    </a:lnTo>
                    <a:cubicBezTo>
                      <a:pt x="4275678" y="-250"/>
                      <a:pt x="4579521" y="303337"/>
                      <a:pt x="4579835" y="67805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>
                <a:off x="921926" y="1065700"/>
                <a:ext cx="1207641" cy="1207641"/>
              </a:xfrm>
              <a:custGeom>
                <a:rect b="b" l="l" r="r" t="t"/>
                <a:pathLst>
                  <a:path extrusionOk="0" h="1207641" w="1207641">
                    <a:moveTo>
                      <a:pt x="1207641" y="603821"/>
                    </a:moveTo>
                    <a:cubicBezTo>
                      <a:pt x="1207641" y="937301"/>
                      <a:pt x="937301" y="1207641"/>
                      <a:pt x="603821" y="1207641"/>
                    </a:cubicBezTo>
                    <a:cubicBezTo>
                      <a:pt x="270340" y="1207641"/>
                      <a:pt x="0" y="937301"/>
                      <a:pt x="0" y="603821"/>
                    </a:cubicBezTo>
                    <a:cubicBezTo>
                      <a:pt x="0" y="270340"/>
                      <a:pt x="270340" y="0"/>
                      <a:pt x="603821" y="0"/>
                    </a:cubicBezTo>
                    <a:cubicBezTo>
                      <a:pt x="937301" y="0"/>
                      <a:pt x="1207641" y="270340"/>
                      <a:pt x="1207641" y="6038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>
                <a:off x="5141847" y="2930608"/>
                <a:ext cx="1207641" cy="1207641"/>
              </a:xfrm>
              <a:custGeom>
                <a:rect b="b" l="l" r="r" t="t"/>
                <a:pathLst>
                  <a:path extrusionOk="0" h="1207641" w="1207641">
                    <a:moveTo>
                      <a:pt x="1207641" y="603820"/>
                    </a:moveTo>
                    <a:cubicBezTo>
                      <a:pt x="1207641" y="937301"/>
                      <a:pt x="937301" y="1207641"/>
                      <a:pt x="603820" y="1207641"/>
                    </a:cubicBezTo>
                    <a:cubicBezTo>
                      <a:pt x="270339" y="1207641"/>
                      <a:pt x="0" y="937301"/>
                      <a:pt x="0" y="603820"/>
                    </a:cubicBezTo>
                    <a:cubicBezTo>
                      <a:pt x="0" y="270340"/>
                      <a:pt x="270339" y="0"/>
                      <a:pt x="603820" y="0"/>
                    </a:cubicBezTo>
                    <a:cubicBezTo>
                      <a:pt x="937301" y="0"/>
                      <a:pt x="1207641" y="270340"/>
                      <a:pt x="1207641" y="6038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66" name="Google Shape;566;p8"/>
              <p:cNvSpPr/>
              <p:nvPr/>
            </p:nvSpPr>
            <p:spPr>
              <a:xfrm rot="-4843201">
                <a:off x="921967" y="4773387"/>
                <a:ext cx="1207640" cy="1207640"/>
              </a:xfrm>
              <a:custGeom>
                <a:rect b="b" l="l" r="r" t="t"/>
                <a:pathLst>
                  <a:path extrusionOk="0" h="1207640" w="1207640">
                    <a:moveTo>
                      <a:pt x="1207366" y="603570"/>
                    </a:moveTo>
                    <a:cubicBezTo>
                      <a:pt x="1207366" y="937051"/>
                      <a:pt x="937026" y="1207390"/>
                      <a:pt x="603545" y="1207390"/>
                    </a:cubicBezTo>
                    <a:cubicBezTo>
                      <a:pt x="270064" y="1207390"/>
                      <a:pt x="-275" y="937051"/>
                      <a:pt x="-275" y="603570"/>
                    </a:cubicBezTo>
                    <a:cubicBezTo>
                      <a:pt x="-275" y="270089"/>
                      <a:pt x="270064" y="-250"/>
                      <a:pt x="603545" y="-250"/>
                    </a:cubicBezTo>
                    <a:cubicBezTo>
                      <a:pt x="937026" y="-250"/>
                      <a:pt x="1207366" y="270089"/>
                      <a:pt x="1207366" y="6035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descr="Lightbulb and gear with solid fill" id="567" name="Google Shape;567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32769" y="1220501"/>
              <a:ext cx="985532" cy="985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8" name="Google Shape;568;p8"/>
            <p:cNvSpPr txBox="1"/>
            <p:nvPr/>
          </p:nvSpPr>
          <p:spPr>
            <a:xfrm>
              <a:off x="3118187" y="1378304"/>
              <a:ext cx="3485436" cy="421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Area Yield Index Insurance</a:t>
              </a:r>
              <a:endParaRPr b="1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69" name="Google Shape;569;p8"/>
          <p:cNvSpPr txBox="1"/>
          <p:nvPr/>
        </p:nvSpPr>
        <p:spPr>
          <a:xfrm>
            <a:off x="319663" y="2724548"/>
            <a:ext cx="1125844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seasonal crop insurance 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is based on the </a:t>
            </a: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average yield of a particular crop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a </a:t>
            </a: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 area. </a:t>
            </a:r>
            <a:endParaRPr/>
          </a:p>
          <a:p>
            <a:pPr indent="-1841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Farmers are insured against </a:t>
            </a: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losses due to low yields 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caused by natural disasters or other unforeseen ievents ( Drought, hail damage, frost damage, fire, excess rainfall, windstorms, malicious damage, uncontrollable pests and diseases)</a:t>
            </a:r>
            <a:endParaRPr/>
          </a:p>
          <a:p>
            <a:pPr indent="-1841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insurance payout is determined by </a:t>
            </a: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comparing the actual yield 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area to the </a:t>
            </a: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average yield in that area over a certain period of time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41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Cost-effective and efficient 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way to provide crop insurance coverage to farmers.</a:t>
            </a:r>
            <a:endParaRPr/>
          </a:p>
        </p:txBody>
      </p:sp>
      <p:pic>
        <p:nvPicPr>
          <p:cNvPr id="570" name="Google Shape;57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46067" y="991245"/>
            <a:ext cx="2202189" cy="117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9"/>
          <p:cNvGrpSpPr/>
          <p:nvPr/>
        </p:nvGrpSpPr>
        <p:grpSpPr>
          <a:xfrm>
            <a:off x="640604" y="919360"/>
            <a:ext cx="5729611" cy="5082011"/>
            <a:chOff x="1007110" y="952472"/>
            <a:chExt cx="5729611" cy="5082011"/>
          </a:xfrm>
        </p:grpSpPr>
        <p:grpSp>
          <p:nvGrpSpPr>
            <p:cNvPr id="576" name="Google Shape;576;p9"/>
            <p:cNvGrpSpPr/>
            <p:nvPr/>
          </p:nvGrpSpPr>
          <p:grpSpPr>
            <a:xfrm>
              <a:off x="1007110" y="952472"/>
              <a:ext cx="5729611" cy="5082011"/>
              <a:chOff x="681909" y="830689"/>
              <a:chExt cx="5907514" cy="5239807"/>
            </a:xfrm>
          </p:grpSpPr>
          <p:sp>
            <p:nvSpPr>
              <p:cNvPr id="577" name="Google Shape;577;p9"/>
              <p:cNvSpPr/>
              <p:nvPr/>
            </p:nvSpPr>
            <p:spPr>
              <a:xfrm>
                <a:off x="681909" y="830689"/>
                <a:ext cx="2361348" cy="1705900"/>
              </a:xfrm>
              <a:custGeom>
                <a:rect b="b" l="l" r="r" t="t"/>
                <a:pathLst>
                  <a:path extrusionOk="0" h="1705900" w="2361348">
                    <a:moveTo>
                      <a:pt x="2361073" y="1705650"/>
                    </a:moveTo>
                    <a:lnTo>
                      <a:pt x="865167" y="1705650"/>
                    </a:lnTo>
                    <a:cubicBezTo>
                      <a:pt x="396666" y="1705650"/>
                      <a:pt x="6059" y="1332953"/>
                      <a:pt x="-195" y="864167"/>
                    </a:cubicBezTo>
                    <a:cubicBezTo>
                      <a:pt x="-6592" y="393193"/>
                      <a:pt x="370029" y="6225"/>
                      <a:pt x="841003" y="-172"/>
                    </a:cubicBezTo>
                    <a:cubicBezTo>
                      <a:pt x="1198178" y="-5005"/>
                      <a:pt x="1520500" y="213212"/>
                      <a:pt x="1648656" y="546621"/>
                    </a:cubicBezTo>
                    <a:cubicBezTo>
                      <a:pt x="1777124" y="872895"/>
                      <a:pt x="1952158" y="1178842"/>
                      <a:pt x="2168328" y="145491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78" name="Google Shape;578;p9"/>
              <p:cNvSpPr/>
              <p:nvPr/>
            </p:nvSpPr>
            <p:spPr>
              <a:xfrm>
                <a:off x="2009314" y="838273"/>
                <a:ext cx="4580109" cy="1357174"/>
              </a:xfrm>
              <a:custGeom>
                <a:rect b="b" l="l" r="r" t="t"/>
                <a:pathLst>
                  <a:path extrusionOk="0" h="1357174" w="4580109">
                    <a:moveTo>
                      <a:pt x="4579835" y="678053"/>
                    </a:moveTo>
                    <a:lnTo>
                      <a:pt x="4579835" y="678053"/>
                    </a:lnTo>
                    <a:cubicBezTo>
                      <a:pt x="4579835" y="1052996"/>
                      <a:pt x="4275906" y="1356925"/>
                      <a:pt x="3900963" y="1356925"/>
                    </a:cubicBezTo>
                    <a:lnTo>
                      <a:pt x="1335294" y="1356925"/>
                    </a:lnTo>
                    <a:lnTo>
                      <a:pt x="1303738" y="1356925"/>
                    </a:lnTo>
                    <a:cubicBezTo>
                      <a:pt x="1032502" y="1344074"/>
                      <a:pt x="786824" y="1192949"/>
                      <a:pt x="653011" y="956651"/>
                    </a:cubicBezTo>
                    <a:cubicBezTo>
                      <a:pt x="567356" y="809448"/>
                      <a:pt x="493413" y="655765"/>
                      <a:pt x="431837" y="496964"/>
                    </a:cubicBezTo>
                    <a:cubicBezTo>
                      <a:pt x="349935" y="286053"/>
                      <a:pt x="197160" y="110251"/>
                      <a:pt x="-276" y="-250"/>
                    </a:cubicBezTo>
                    <a:lnTo>
                      <a:pt x="3900963" y="-250"/>
                    </a:lnTo>
                    <a:cubicBezTo>
                      <a:pt x="4275678" y="-250"/>
                      <a:pt x="4579521" y="303337"/>
                      <a:pt x="4579835" y="67805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79" name="Google Shape;579;p9"/>
              <p:cNvSpPr/>
              <p:nvPr/>
            </p:nvSpPr>
            <p:spPr>
              <a:xfrm>
                <a:off x="921926" y="1065700"/>
                <a:ext cx="1207641" cy="1207641"/>
              </a:xfrm>
              <a:custGeom>
                <a:rect b="b" l="l" r="r" t="t"/>
                <a:pathLst>
                  <a:path extrusionOk="0" h="1207641" w="1207641">
                    <a:moveTo>
                      <a:pt x="1207641" y="603821"/>
                    </a:moveTo>
                    <a:cubicBezTo>
                      <a:pt x="1207641" y="937301"/>
                      <a:pt x="937301" y="1207641"/>
                      <a:pt x="603821" y="1207641"/>
                    </a:cubicBezTo>
                    <a:cubicBezTo>
                      <a:pt x="270340" y="1207641"/>
                      <a:pt x="0" y="937301"/>
                      <a:pt x="0" y="603821"/>
                    </a:cubicBezTo>
                    <a:cubicBezTo>
                      <a:pt x="0" y="270340"/>
                      <a:pt x="270340" y="0"/>
                      <a:pt x="603821" y="0"/>
                    </a:cubicBezTo>
                    <a:cubicBezTo>
                      <a:pt x="937301" y="0"/>
                      <a:pt x="1207641" y="270340"/>
                      <a:pt x="1207641" y="6038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80" name="Google Shape;580;p9"/>
              <p:cNvSpPr/>
              <p:nvPr/>
            </p:nvSpPr>
            <p:spPr>
              <a:xfrm>
                <a:off x="5141847" y="2930608"/>
                <a:ext cx="1207641" cy="1207641"/>
              </a:xfrm>
              <a:custGeom>
                <a:rect b="b" l="l" r="r" t="t"/>
                <a:pathLst>
                  <a:path extrusionOk="0" h="1207641" w="1207641">
                    <a:moveTo>
                      <a:pt x="1207641" y="603820"/>
                    </a:moveTo>
                    <a:cubicBezTo>
                      <a:pt x="1207641" y="937301"/>
                      <a:pt x="937301" y="1207641"/>
                      <a:pt x="603820" y="1207641"/>
                    </a:cubicBezTo>
                    <a:cubicBezTo>
                      <a:pt x="270339" y="1207641"/>
                      <a:pt x="0" y="937301"/>
                      <a:pt x="0" y="603820"/>
                    </a:cubicBezTo>
                    <a:cubicBezTo>
                      <a:pt x="0" y="270340"/>
                      <a:pt x="270339" y="0"/>
                      <a:pt x="603820" y="0"/>
                    </a:cubicBezTo>
                    <a:cubicBezTo>
                      <a:pt x="937301" y="0"/>
                      <a:pt x="1207641" y="270340"/>
                      <a:pt x="1207641" y="6038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 rot="-4843201">
                <a:off x="921967" y="4773387"/>
                <a:ext cx="1207640" cy="1207640"/>
              </a:xfrm>
              <a:custGeom>
                <a:rect b="b" l="l" r="r" t="t"/>
                <a:pathLst>
                  <a:path extrusionOk="0" h="1207640" w="1207640">
                    <a:moveTo>
                      <a:pt x="1207366" y="603570"/>
                    </a:moveTo>
                    <a:cubicBezTo>
                      <a:pt x="1207366" y="937051"/>
                      <a:pt x="937026" y="1207390"/>
                      <a:pt x="603545" y="1207390"/>
                    </a:cubicBezTo>
                    <a:cubicBezTo>
                      <a:pt x="270064" y="1207390"/>
                      <a:pt x="-275" y="937051"/>
                      <a:pt x="-275" y="603570"/>
                    </a:cubicBezTo>
                    <a:cubicBezTo>
                      <a:pt x="-275" y="270089"/>
                      <a:pt x="270064" y="-250"/>
                      <a:pt x="603545" y="-250"/>
                    </a:cubicBezTo>
                    <a:cubicBezTo>
                      <a:pt x="937026" y="-250"/>
                      <a:pt x="1207366" y="270089"/>
                      <a:pt x="1207366" y="6035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pic>
          <p:nvPicPr>
            <p:cNvPr descr="Lightbulb and gear with solid fill" id="582" name="Google Shape;582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32769" y="1220501"/>
              <a:ext cx="985532" cy="985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3" name="Google Shape;583;p9"/>
            <p:cNvSpPr txBox="1"/>
            <p:nvPr/>
          </p:nvSpPr>
          <p:spPr>
            <a:xfrm>
              <a:off x="3176970" y="1333058"/>
              <a:ext cx="3485436" cy="395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 Index Insurance</a:t>
              </a:r>
              <a:endParaRPr b="1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84" name="Google Shape;584;p9"/>
          <p:cNvSpPr txBox="1"/>
          <p:nvPr/>
        </p:nvSpPr>
        <p:spPr>
          <a:xfrm>
            <a:off x="704600" y="2719871"/>
            <a:ext cx="11182600" cy="2999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seasonal crop insurance 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is based on </a:t>
            </a: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 data, such as rainfall or temperature. </a:t>
            </a:r>
            <a:endParaRPr/>
          </a:p>
          <a:p>
            <a:pPr indent="-1841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Farmers are insured against losses due to weather-related events such as drought, floods, or storms.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41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insurance payout is determined by comparing the </a:t>
            </a: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actual weather data 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a </a:t>
            </a: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pre-determined set of weather conditions 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specified in the insurance policy. </a:t>
            </a:r>
            <a:endParaRPr/>
          </a:p>
          <a:p>
            <a:pPr indent="-1841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Cost-effective and efficient 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way to provide crop insurance coverage to farmers.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5" name="Google Shape;58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46067" y="991245"/>
            <a:ext cx="2202189" cy="117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2023-01-18T07:34:05Z</dcterms:created>
  <dc:creator>Glenn Vidali</dc:creator>
</cp:coreProperties>
</file>