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256" r:id="rId6"/>
    <p:sldId id="1186" r:id="rId7"/>
    <p:sldId id="263" r:id="rId8"/>
    <p:sldId id="1191" r:id="rId9"/>
    <p:sldId id="275" r:id="rId10"/>
    <p:sldId id="258" r:id="rId11"/>
    <p:sldId id="270" r:id="rId12"/>
    <p:sldId id="1189" r:id="rId13"/>
    <p:sldId id="1188" r:id="rId14"/>
    <p:sldId id="271" r:id="rId15"/>
    <p:sldId id="1192" r:id="rId16"/>
    <p:sldId id="1193" r:id="rId17"/>
    <p:sldId id="1194" r:id="rId18"/>
    <p:sldId id="1190" r:id="rId19"/>
  </p:sldIdLst>
  <p:sldSz cx="12192000" cy="6858000"/>
  <p:notesSz cx="6858000" cy="9144000"/>
  <p:custDataLst>
    <p:tags r:id="rId21"/>
  </p:custDataLst>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B727"/>
    <a:srgbClr val="8EBB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319" autoAdjust="0"/>
  </p:normalViewPr>
  <p:slideViewPr>
    <p:cSldViewPr snapToGrid="0">
      <p:cViewPr>
        <p:scale>
          <a:sx n="50" d="100"/>
          <a:sy n="50" d="100"/>
        </p:scale>
        <p:origin x="720"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5" d="100"/>
        <a:sy n="65"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C9F53-F31C-4265-9DF8-A87A435A5BE6}" type="doc">
      <dgm:prSet loTypeId="urn:microsoft.com/office/officeart/2005/8/layout/hProcess11" loCatId="process" qsTypeId="urn:microsoft.com/office/officeart/2005/8/quickstyle/simple1" qsCatId="simple" csTypeId="urn:microsoft.com/office/officeart/2005/8/colors/accent3_2" csCatId="accent3" phldr="1"/>
      <dgm:spPr/>
    </dgm:pt>
    <dgm:pt modelId="{BA53D72C-5E3B-4ACB-9C66-0B92D4A3B0DA}">
      <dgm:prSet phldrT="[Text]" custT="1"/>
      <dgm:spPr/>
      <dgm:t>
        <a:bodyPr/>
        <a:lstStyle/>
        <a:p>
          <a:r>
            <a:rPr lang="fr-BE" sz="1600" b="1">
              <a:solidFill>
                <a:schemeClr val="accent3">
                  <a:lumMod val="50000"/>
                </a:schemeClr>
              </a:solidFill>
            </a:rPr>
            <a:t>COLEAMA (1973)</a:t>
          </a:r>
          <a:endParaRPr lang="fr-BE" sz="1600" b="1" dirty="0">
            <a:solidFill>
              <a:schemeClr val="accent3">
                <a:lumMod val="50000"/>
              </a:schemeClr>
            </a:solidFill>
          </a:endParaRPr>
        </a:p>
      </dgm:t>
    </dgm:pt>
    <dgm:pt modelId="{BC9F8D6B-3471-406E-9082-41E3566E2680}" type="parTrans" cxnId="{F2DCB6E9-DD44-42D2-A1FF-7749378D6783}">
      <dgm:prSet/>
      <dgm:spPr/>
      <dgm:t>
        <a:bodyPr/>
        <a:lstStyle/>
        <a:p>
          <a:endParaRPr lang="fr-BE" sz="1200" b="1">
            <a:solidFill>
              <a:schemeClr val="accent3">
                <a:lumMod val="50000"/>
              </a:schemeClr>
            </a:solidFill>
          </a:endParaRPr>
        </a:p>
      </dgm:t>
    </dgm:pt>
    <dgm:pt modelId="{D92CCF93-196D-4A21-876C-663E12F8532D}" type="sibTrans" cxnId="{F2DCB6E9-DD44-42D2-A1FF-7749378D6783}">
      <dgm:prSet/>
      <dgm:spPr/>
      <dgm:t>
        <a:bodyPr/>
        <a:lstStyle/>
        <a:p>
          <a:endParaRPr lang="fr-BE" sz="1200" b="1">
            <a:solidFill>
              <a:schemeClr val="accent3">
                <a:lumMod val="50000"/>
              </a:schemeClr>
            </a:solidFill>
          </a:endParaRPr>
        </a:p>
      </dgm:t>
    </dgm:pt>
    <dgm:pt modelId="{094D8D2E-E327-42E3-B638-31B1799F695A}">
      <dgm:prSet phldrT="[Text]" custT="1"/>
      <dgm:spPr/>
      <dgm:t>
        <a:bodyPr/>
        <a:lstStyle/>
        <a:p>
          <a:r>
            <a:rPr lang="fr-BE" sz="1600" b="1">
              <a:solidFill>
                <a:schemeClr val="accent3">
                  <a:lumMod val="50000"/>
                </a:schemeClr>
              </a:solidFill>
            </a:rPr>
            <a:t>COLEACP (1976)</a:t>
          </a:r>
          <a:endParaRPr lang="fr-BE" sz="1600" b="1" dirty="0">
            <a:solidFill>
              <a:schemeClr val="accent3">
                <a:lumMod val="50000"/>
              </a:schemeClr>
            </a:solidFill>
          </a:endParaRPr>
        </a:p>
      </dgm:t>
    </dgm:pt>
    <dgm:pt modelId="{A0ACA96B-2CE0-445F-9178-0357E49A0217}" type="parTrans" cxnId="{3EB4ABDB-8F2F-4362-82AA-63109209FE6C}">
      <dgm:prSet/>
      <dgm:spPr/>
      <dgm:t>
        <a:bodyPr/>
        <a:lstStyle/>
        <a:p>
          <a:endParaRPr lang="fr-BE" sz="1200" b="1">
            <a:solidFill>
              <a:schemeClr val="accent3">
                <a:lumMod val="50000"/>
              </a:schemeClr>
            </a:solidFill>
          </a:endParaRPr>
        </a:p>
      </dgm:t>
    </dgm:pt>
    <dgm:pt modelId="{04F6777C-53FC-4419-ACC1-5EBCF8203363}" type="sibTrans" cxnId="{3EB4ABDB-8F2F-4362-82AA-63109209FE6C}">
      <dgm:prSet/>
      <dgm:spPr/>
      <dgm:t>
        <a:bodyPr/>
        <a:lstStyle/>
        <a:p>
          <a:endParaRPr lang="fr-BE" sz="1200" b="1">
            <a:solidFill>
              <a:schemeClr val="accent3">
                <a:lumMod val="50000"/>
              </a:schemeClr>
            </a:solidFill>
          </a:endParaRPr>
        </a:p>
      </dgm:t>
    </dgm:pt>
    <dgm:pt modelId="{ECAD99B6-126E-4FB8-9B91-D9A398DA2349}">
      <dgm:prSet phldrT="[Text]" custT="1"/>
      <dgm:spPr/>
      <dgm:t>
        <a:bodyPr/>
        <a:lstStyle/>
        <a:p>
          <a:r>
            <a:rPr lang="fr-BE" sz="1600" b="1" dirty="0">
              <a:solidFill>
                <a:schemeClr val="accent3">
                  <a:lumMod val="50000"/>
                </a:schemeClr>
              </a:solidFill>
            </a:rPr>
            <a:t>COLEAD (2023)</a:t>
          </a:r>
        </a:p>
      </dgm:t>
    </dgm:pt>
    <dgm:pt modelId="{74A6D05D-2A40-491E-B4FB-767DA36E22FE}" type="parTrans" cxnId="{1E0B9684-EB10-4D63-8591-0765C0B1DF16}">
      <dgm:prSet/>
      <dgm:spPr/>
      <dgm:t>
        <a:bodyPr/>
        <a:lstStyle/>
        <a:p>
          <a:endParaRPr lang="fr-BE" sz="1200" b="1">
            <a:solidFill>
              <a:schemeClr val="accent3">
                <a:lumMod val="50000"/>
              </a:schemeClr>
            </a:solidFill>
          </a:endParaRPr>
        </a:p>
      </dgm:t>
    </dgm:pt>
    <dgm:pt modelId="{2124D2B7-5A0C-446A-8238-A4CB00C2A22F}" type="sibTrans" cxnId="{1E0B9684-EB10-4D63-8591-0765C0B1DF16}">
      <dgm:prSet/>
      <dgm:spPr/>
      <dgm:t>
        <a:bodyPr/>
        <a:lstStyle/>
        <a:p>
          <a:endParaRPr lang="fr-BE" sz="1200" b="1">
            <a:solidFill>
              <a:schemeClr val="accent3">
                <a:lumMod val="50000"/>
              </a:schemeClr>
            </a:solidFill>
          </a:endParaRPr>
        </a:p>
      </dgm:t>
    </dgm:pt>
    <dgm:pt modelId="{1351802E-75C4-4B4D-9CC0-05D2DFC48753}" type="pres">
      <dgm:prSet presAssocID="{EA7C9F53-F31C-4265-9DF8-A87A435A5BE6}" presName="Name0" presStyleCnt="0">
        <dgm:presLayoutVars>
          <dgm:dir/>
          <dgm:resizeHandles val="exact"/>
        </dgm:presLayoutVars>
      </dgm:prSet>
      <dgm:spPr/>
    </dgm:pt>
    <dgm:pt modelId="{0987895B-ACF0-4BC1-8482-96512EC669ED}" type="pres">
      <dgm:prSet presAssocID="{EA7C9F53-F31C-4265-9DF8-A87A435A5BE6}" presName="arrow" presStyleLbl="bgShp" presStyleIdx="0" presStyleCnt="1" custScaleY="151217"/>
      <dgm:spPr/>
    </dgm:pt>
    <dgm:pt modelId="{1416C766-9B5B-417F-8272-AD860A7F8DBC}" type="pres">
      <dgm:prSet presAssocID="{EA7C9F53-F31C-4265-9DF8-A87A435A5BE6}" presName="points" presStyleCnt="0"/>
      <dgm:spPr/>
    </dgm:pt>
    <dgm:pt modelId="{1D2D8D78-6F80-4290-8D4B-FA4FDC32A776}" type="pres">
      <dgm:prSet presAssocID="{BA53D72C-5E3B-4ACB-9C66-0B92D4A3B0DA}" presName="compositeA" presStyleCnt="0"/>
      <dgm:spPr/>
    </dgm:pt>
    <dgm:pt modelId="{489AB206-E3D6-4DBF-AD69-D7E539E834C5}" type="pres">
      <dgm:prSet presAssocID="{BA53D72C-5E3B-4ACB-9C66-0B92D4A3B0DA}" presName="textA" presStyleLbl="revTx" presStyleIdx="0" presStyleCnt="3">
        <dgm:presLayoutVars>
          <dgm:bulletEnabled val="1"/>
        </dgm:presLayoutVars>
      </dgm:prSet>
      <dgm:spPr/>
    </dgm:pt>
    <dgm:pt modelId="{E902C477-D0E7-499D-B4E2-4E0D93B9B04A}" type="pres">
      <dgm:prSet presAssocID="{BA53D72C-5E3B-4ACB-9C66-0B92D4A3B0DA}" presName="circleA" presStyleLbl="node1" presStyleIdx="0" presStyleCnt="3"/>
      <dgm:spPr/>
    </dgm:pt>
    <dgm:pt modelId="{20426023-9212-4132-88E8-EFEE14230029}" type="pres">
      <dgm:prSet presAssocID="{BA53D72C-5E3B-4ACB-9C66-0B92D4A3B0DA}" presName="spaceA" presStyleCnt="0"/>
      <dgm:spPr/>
    </dgm:pt>
    <dgm:pt modelId="{810B14DC-E8CC-4E70-99F7-47C2CDA22025}" type="pres">
      <dgm:prSet presAssocID="{D92CCF93-196D-4A21-876C-663E12F8532D}" presName="space" presStyleCnt="0"/>
      <dgm:spPr/>
    </dgm:pt>
    <dgm:pt modelId="{EEC1CA45-45F0-4A1A-8228-75A5DDEDD4BF}" type="pres">
      <dgm:prSet presAssocID="{094D8D2E-E327-42E3-B638-31B1799F695A}" presName="compositeB" presStyleCnt="0"/>
      <dgm:spPr/>
    </dgm:pt>
    <dgm:pt modelId="{448994F5-95EE-4DB6-99E7-13C68ECB4FE8}" type="pres">
      <dgm:prSet presAssocID="{094D8D2E-E327-42E3-B638-31B1799F695A}" presName="textB" presStyleLbl="revTx" presStyleIdx="1" presStyleCnt="3" custLinFactNeighborX="-73297" custLinFactNeighborY="1276">
        <dgm:presLayoutVars>
          <dgm:bulletEnabled val="1"/>
        </dgm:presLayoutVars>
      </dgm:prSet>
      <dgm:spPr/>
    </dgm:pt>
    <dgm:pt modelId="{B4A4DB54-467D-43D0-8CED-8866F3BDA9AF}" type="pres">
      <dgm:prSet presAssocID="{094D8D2E-E327-42E3-B638-31B1799F695A}" presName="circleB" presStyleLbl="node1" presStyleIdx="1" presStyleCnt="3" custLinFactX="-800000" custLinFactNeighborX="-899085" custLinFactNeighborY="5106"/>
      <dgm:spPr/>
    </dgm:pt>
    <dgm:pt modelId="{848F0FD5-93F9-4F3D-96C3-6BA45096895F}" type="pres">
      <dgm:prSet presAssocID="{094D8D2E-E327-42E3-B638-31B1799F695A}" presName="spaceB" presStyleCnt="0"/>
      <dgm:spPr/>
    </dgm:pt>
    <dgm:pt modelId="{B1A47421-4972-43B4-986D-DBCA93D7EADB}" type="pres">
      <dgm:prSet presAssocID="{04F6777C-53FC-4419-ACC1-5EBCF8203363}" presName="space" presStyleCnt="0"/>
      <dgm:spPr/>
    </dgm:pt>
    <dgm:pt modelId="{B28E55C6-435E-41A3-96A5-79CE25387BD4}" type="pres">
      <dgm:prSet presAssocID="{ECAD99B6-126E-4FB8-9B91-D9A398DA2349}" presName="compositeA" presStyleCnt="0"/>
      <dgm:spPr/>
    </dgm:pt>
    <dgm:pt modelId="{1D4E7285-3010-4387-936E-CE8EE8D1B7A7}" type="pres">
      <dgm:prSet presAssocID="{ECAD99B6-126E-4FB8-9B91-D9A398DA2349}" presName="textA" presStyleLbl="revTx" presStyleIdx="2" presStyleCnt="3">
        <dgm:presLayoutVars>
          <dgm:bulletEnabled val="1"/>
        </dgm:presLayoutVars>
      </dgm:prSet>
      <dgm:spPr/>
    </dgm:pt>
    <dgm:pt modelId="{076D02EA-24B1-42BB-93C8-BA7533A7D53D}" type="pres">
      <dgm:prSet presAssocID="{ECAD99B6-126E-4FB8-9B91-D9A398DA2349}" presName="circleA" presStyleLbl="node1" presStyleIdx="2" presStyleCnt="3"/>
      <dgm:spPr/>
    </dgm:pt>
    <dgm:pt modelId="{DA15C483-7EC8-4AF5-8C89-938C4B965FE4}" type="pres">
      <dgm:prSet presAssocID="{ECAD99B6-126E-4FB8-9B91-D9A398DA2349}" presName="spaceA" presStyleCnt="0"/>
      <dgm:spPr/>
    </dgm:pt>
  </dgm:ptLst>
  <dgm:cxnLst>
    <dgm:cxn modelId="{5D552575-0CF3-412C-9500-05BB3E8E4FBC}" type="presOf" srcId="{BA53D72C-5E3B-4ACB-9C66-0B92D4A3B0DA}" destId="{489AB206-E3D6-4DBF-AD69-D7E539E834C5}" srcOrd="0" destOrd="0" presId="urn:microsoft.com/office/officeart/2005/8/layout/hProcess11"/>
    <dgm:cxn modelId="{B9DC2584-48BE-4111-83ED-3B53123542BC}" type="presOf" srcId="{094D8D2E-E327-42E3-B638-31B1799F695A}" destId="{448994F5-95EE-4DB6-99E7-13C68ECB4FE8}" srcOrd="0" destOrd="0" presId="urn:microsoft.com/office/officeart/2005/8/layout/hProcess11"/>
    <dgm:cxn modelId="{1E0B9684-EB10-4D63-8591-0765C0B1DF16}" srcId="{EA7C9F53-F31C-4265-9DF8-A87A435A5BE6}" destId="{ECAD99B6-126E-4FB8-9B91-D9A398DA2349}" srcOrd="2" destOrd="0" parTransId="{74A6D05D-2A40-491E-B4FB-767DA36E22FE}" sibTransId="{2124D2B7-5A0C-446A-8238-A4CB00C2A22F}"/>
    <dgm:cxn modelId="{0C2C638C-A181-4A4D-BDC0-450E62E6B41A}" type="presOf" srcId="{EA7C9F53-F31C-4265-9DF8-A87A435A5BE6}" destId="{1351802E-75C4-4B4D-9CC0-05D2DFC48753}" srcOrd="0" destOrd="0" presId="urn:microsoft.com/office/officeart/2005/8/layout/hProcess11"/>
    <dgm:cxn modelId="{827A57C9-B641-444D-AEDA-0A1642A37E33}" type="presOf" srcId="{ECAD99B6-126E-4FB8-9B91-D9A398DA2349}" destId="{1D4E7285-3010-4387-936E-CE8EE8D1B7A7}" srcOrd="0" destOrd="0" presId="urn:microsoft.com/office/officeart/2005/8/layout/hProcess11"/>
    <dgm:cxn modelId="{3EB4ABDB-8F2F-4362-82AA-63109209FE6C}" srcId="{EA7C9F53-F31C-4265-9DF8-A87A435A5BE6}" destId="{094D8D2E-E327-42E3-B638-31B1799F695A}" srcOrd="1" destOrd="0" parTransId="{A0ACA96B-2CE0-445F-9178-0357E49A0217}" sibTransId="{04F6777C-53FC-4419-ACC1-5EBCF8203363}"/>
    <dgm:cxn modelId="{F2DCB6E9-DD44-42D2-A1FF-7749378D6783}" srcId="{EA7C9F53-F31C-4265-9DF8-A87A435A5BE6}" destId="{BA53D72C-5E3B-4ACB-9C66-0B92D4A3B0DA}" srcOrd="0" destOrd="0" parTransId="{BC9F8D6B-3471-406E-9082-41E3566E2680}" sibTransId="{D92CCF93-196D-4A21-876C-663E12F8532D}"/>
    <dgm:cxn modelId="{D1FFF98C-9F0D-426E-8B45-8469371845DE}" type="presParOf" srcId="{1351802E-75C4-4B4D-9CC0-05D2DFC48753}" destId="{0987895B-ACF0-4BC1-8482-96512EC669ED}" srcOrd="0" destOrd="0" presId="urn:microsoft.com/office/officeart/2005/8/layout/hProcess11"/>
    <dgm:cxn modelId="{00776572-C7F2-4509-9A74-2D6B9248C7C6}" type="presParOf" srcId="{1351802E-75C4-4B4D-9CC0-05D2DFC48753}" destId="{1416C766-9B5B-417F-8272-AD860A7F8DBC}" srcOrd="1" destOrd="0" presId="urn:microsoft.com/office/officeart/2005/8/layout/hProcess11"/>
    <dgm:cxn modelId="{CBB3EAA1-2529-433C-816D-588DDF298CA3}" type="presParOf" srcId="{1416C766-9B5B-417F-8272-AD860A7F8DBC}" destId="{1D2D8D78-6F80-4290-8D4B-FA4FDC32A776}" srcOrd="0" destOrd="0" presId="urn:microsoft.com/office/officeart/2005/8/layout/hProcess11"/>
    <dgm:cxn modelId="{211D86C9-5F14-499D-BD73-C77A09AE6D5D}" type="presParOf" srcId="{1D2D8D78-6F80-4290-8D4B-FA4FDC32A776}" destId="{489AB206-E3D6-4DBF-AD69-D7E539E834C5}" srcOrd="0" destOrd="0" presId="urn:microsoft.com/office/officeart/2005/8/layout/hProcess11"/>
    <dgm:cxn modelId="{C9BB1EF0-C1F0-473A-81D9-F90D31479A9E}" type="presParOf" srcId="{1D2D8D78-6F80-4290-8D4B-FA4FDC32A776}" destId="{E902C477-D0E7-499D-B4E2-4E0D93B9B04A}" srcOrd="1" destOrd="0" presId="urn:microsoft.com/office/officeart/2005/8/layout/hProcess11"/>
    <dgm:cxn modelId="{3249D2D3-FBC9-4A1D-897B-C0DC118AC71D}" type="presParOf" srcId="{1D2D8D78-6F80-4290-8D4B-FA4FDC32A776}" destId="{20426023-9212-4132-88E8-EFEE14230029}" srcOrd="2" destOrd="0" presId="urn:microsoft.com/office/officeart/2005/8/layout/hProcess11"/>
    <dgm:cxn modelId="{771603FA-2C34-47AA-8CBA-051475712742}" type="presParOf" srcId="{1416C766-9B5B-417F-8272-AD860A7F8DBC}" destId="{810B14DC-E8CC-4E70-99F7-47C2CDA22025}" srcOrd="1" destOrd="0" presId="urn:microsoft.com/office/officeart/2005/8/layout/hProcess11"/>
    <dgm:cxn modelId="{4B4EC32B-6E0E-4E0C-A629-2D2D50D5C715}" type="presParOf" srcId="{1416C766-9B5B-417F-8272-AD860A7F8DBC}" destId="{EEC1CA45-45F0-4A1A-8228-75A5DDEDD4BF}" srcOrd="2" destOrd="0" presId="urn:microsoft.com/office/officeart/2005/8/layout/hProcess11"/>
    <dgm:cxn modelId="{1B484577-C8CF-4B29-812B-654EDBDE35A2}" type="presParOf" srcId="{EEC1CA45-45F0-4A1A-8228-75A5DDEDD4BF}" destId="{448994F5-95EE-4DB6-99E7-13C68ECB4FE8}" srcOrd="0" destOrd="0" presId="urn:microsoft.com/office/officeart/2005/8/layout/hProcess11"/>
    <dgm:cxn modelId="{1A48B9C1-078A-4F9A-A976-5AC3D3807634}" type="presParOf" srcId="{EEC1CA45-45F0-4A1A-8228-75A5DDEDD4BF}" destId="{B4A4DB54-467D-43D0-8CED-8866F3BDA9AF}" srcOrd="1" destOrd="0" presId="urn:microsoft.com/office/officeart/2005/8/layout/hProcess11"/>
    <dgm:cxn modelId="{1EFB70D8-693C-4B4F-BF0B-FDFC38FE010F}" type="presParOf" srcId="{EEC1CA45-45F0-4A1A-8228-75A5DDEDD4BF}" destId="{848F0FD5-93F9-4F3D-96C3-6BA45096895F}" srcOrd="2" destOrd="0" presId="urn:microsoft.com/office/officeart/2005/8/layout/hProcess11"/>
    <dgm:cxn modelId="{9E71223E-C228-4F4B-AC0A-156BC9A43E75}" type="presParOf" srcId="{1416C766-9B5B-417F-8272-AD860A7F8DBC}" destId="{B1A47421-4972-43B4-986D-DBCA93D7EADB}" srcOrd="3" destOrd="0" presId="urn:microsoft.com/office/officeart/2005/8/layout/hProcess11"/>
    <dgm:cxn modelId="{FEA171B5-D74E-4D14-B01F-D1294034309E}" type="presParOf" srcId="{1416C766-9B5B-417F-8272-AD860A7F8DBC}" destId="{B28E55C6-435E-41A3-96A5-79CE25387BD4}" srcOrd="4" destOrd="0" presId="urn:microsoft.com/office/officeart/2005/8/layout/hProcess11"/>
    <dgm:cxn modelId="{DCC1746F-9678-4BC0-8CA7-C2EEBD833947}" type="presParOf" srcId="{B28E55C6-435E-41A3-96A5-79CE25387BD4}" destId="{1D4E7285-3010-4387-936E-CE8EE8D1B7A7}" srcOrd="0" destOrd="0" presId="urn:microsoft.com/office/officeart/2005/8/layout/hProcess11"/>
    <dgm:cxn modelId="{3D728A85-07EC-4589-A00C-9AD5F7FE9CFF}" type="presParOf" srcId="{B28E55C6-435E-41A3-96A5-79CE25387BD4}" destId="{076D02EA-24B1-42BB-93C8-BA7533A7D53D}" srcOrd="1" destOrd="0" presId="urn:microsoft.com/office/officeart/2005/8/layout/hProcess11"/>
    <dgm:cxn modelId="{8320277A-A829-4FC1-AB6F-5B03B8C80DED}" type="presParOf" srcId="{B28E55C6-435E-41A3-96A5-79CE25387BD4}" destId="{DA15C483-7EC8-4AF5-8C89-938C4B965FE4}" srcOrd="2" destOrd="0" presId="urn:microsoft.com/office/officeart/2005/8/layout/hProcess11"/>
  </dgm:cxnLst>
  <dgm:bg/>
  <dgm:whole>
    <a:ln w="3175"/>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7895B-ACF0-4BC1-8482-96512EC669ED}">
      <dsp:nvSpPr>
        <dsp:cNvPr id="0" name=""/>
        <dsp:cNvSpPr/>
      </dsp:nvSpPr>
      <dsp:spPr>
        <a:xfrm>
          <a:off x="0" y="301137"/>
          <a:ext cx="11997540" cy="921961"/>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9AB206-E3D6-4DBF-AD69-D7E539E834C5}">
      <dsp:nvSpPr>
        <dsp:cNvPr id="0" name=""/>
        <dsp:cNvSpPr/>
      </dsp:nvSpPr>
      <dsp:spPr>
        <a:xfrm>
          <a:off x="5272" y="0"/>
          <a:ext cx="3479755" cy="60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fr-BE" sz="1600" b="1" kern="1200">
              <a:solidFill>
                <a:schemeClr val="accent3">
                  <a:lumMod val="50000"/>
                </a:schemeClr>
              </a:solidFill>
            </a:rPr>
            <a:t>COLEAMA (1973)</a:t>
          </a:r>
          <a:endParaRPr lang="fr-BE" sz="1600" b="1" kern="1200" dirty="0">
            <a:solidFill>
              <a:schemeClr val="accent3">
                <a:lumMod val="50000"/>
              </a:schemeClr>
            </a:solidFill>
          </a:endParaRPr>
        </a:p>
      </dsp:txBody>
      <dsp:txXfrm>
        <a:off x="5272" y="0"/>
        <a:ext cx="3479755" cy="609694"/>
      </dsp:txXfrm>
    </dsp:sp>
    <dsp:sp modelId="{E902C477-D0E7-499D-B4E2-4E0D93B9B04A}">
      <dsp:nvSpPr>
        <dsp:cNvPr id="0" name=""/>
        <dsp:cNvSpPr/>
      </dsp:nvSpPr>
      <dsp:spPr>
        <a:xfrm>
          <a:off x="1668938" y="685906"/>
          <a:ext cx="152423" cy="15242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994F5-95EE-4DB6-99E7-13C68ECB4FE8}">
      <dsp:nvSpPr>
        <dsp:cNvPr id="0" name=""/>
        <dsp:cNvSpPr/>
      </dsp:nvSpPr>
      <dsp:spPr>
        <a:xfrm>
          <a:off x="1108459" y="914541"/>
          <a:ext cx="3479755" cy="60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r-BE" sz="1600" b="1" kern="1200">
              <a:solidFill>
                <a:schemeClr val="accent3">
                  <a:lumMod val="50000"/>
                </a:schemeClr>
              </a:solidFill>
            </a:rPr>
            <a:t>COLEACP (1976)</a:t>
          </a:r>
          <a:endParaRPr lang="fr-BE" sz="1600" b="1" kern="1200" dirty="0">
            <a:solidFill>
              <a:schemeClr val="accent3">
                <a:lumMod val="50000"/>
              </a:schemeClr>
            </a:solidFill>
          </a:endParaRPr>
        </a:p>
      </dsp:txBody>
      <dsp:txXfrm>
        <a:off x="1108459" y="914541"/>
        <a:ext cx="3479755" cy="609694"/>
      </dsp:txXfrm>
    </dsp:sp>
    <dsp:sp modelId="{B4A4DB54-467D-43D0-8CED-8866F3BDA9AF}">
      <dsp:nvSpPr>
        <dsp:cNvPr id="0" name=""/>
        <dsp:cNvSpPr/>
      </dsp:nvSpPr>
      <dsp:spPr>
        <a:xfrm>
          <a:off x="2732874" y="693688"/>
          <a:ext cx="152423" cy="15242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E7285-3010-4387-936E-CE8EE8D1B7A7}">
      <dsp:nvSpPr>
        <dsp:cNvPr id="0" name=""/>
        <dsp:cNvSpPr/>
      </dsp:nvSpPr>
      <dsp:spPr>
        <a:xfrm>
          <a:off x="7312758" y="0"/>
          <a:ext cx="3479755" cy="60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fr-BE" sz="1600" b="1" kern="1200" dirty="0">
              <a:solidFill>
                <a:schemeClr val="accent3">
                  <a:lumMod val="50000"/>
                </a:schemeClr>
              </a:solidFill>
            </a:rPr>
            <a:t>COLEAD (2023)</a:t>
          </a:r>
        </a:p>
      </dsp:txBody>
      <dsp:txXfrm>
        <a:off x="7312758" y="0"/>
        <a:ext cx="3479755" cy="609694"/>
      </dsp:txXfrm>
    </dsp:sp>
    <dsp:sp modelId="{076D02EA-24B1-42BB-93C8-BA7533A7D53D}">
      <dsp:nvSpPr>
        <dsp:cNvPr id="0" name=""/>
        <dsp:cNvSpPr/>
      </dsp:nvSpPr>
      <dsp:spPr>
        <a:xfrm>
          <a:off x="8976424" y="685906"/>
          <a:ext cx="152423" cy="15242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8A78E-40C9-4C28-9523-47E6F8BCF63D}" type="datetimeFigureOut">
              <a:rPr lang="fr-BE" smtClean="0"/>
              <a:t>25-03-23</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2A9A9-8B0A-4572-8E27-60B6433ECDBA}" type="slidenum">
              <a:rPr lang="fr-BE" smtClean="0"/>
              <a:t>‹#›</a:t>
            </a:fld>
            <a:endParaRPr lang="fr-BE"/>
          </a:p>
        </p:txBody>
      </p:sp>
    </p:spTree>
    <p:extLst>
      <p:ext uri="{BB962C8B-B14F-4D97-AF65-F5344CB8AC3E}">
        <p14:creationId xmlns:p14="http://schemas.microsoft.com/office/powerpoint/2010/main" val="81426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57A3D-48C7-44C6-A427-FD40680B811A}"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922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srgbClr val="374E31"/>
              </a:solidFill>
              <a:effectLst/>
              <a:uLnTx/>
              <a:uFillTx/>
              <a:ea typeface="+mn-ea"/>
              <a:cs typeface="+mn-cs"/>
            </a:endParaRPr>
          </a:p>
        </p:txBody>
      </p:sp>
      <p:sp>
        <p:nvSpPr>
          <p:cNvPr id="4" name="Slide Number Placeholder 3"/>
          <p:cNvSpPr>
            <a:spLocks noGrp="1"/>
          </p:cNvSpPr>
          <p:nvPr>
            <p:ph type="sldNum" sz="quarter" idx="5"/>
          </p:nvPr>
        </p:nvSpPr>
        <p:spPr/>
        <p:txBody>
          <a:bodyPr/>
          <a:lstStyle/>
          <a:p>
            <a:fld id="{8D32A9A9-8B0A-4572-8E27-60B6433ECDBA}" type="slidenum">
              <a:rPr lang="fr-BE" smtClean="0"/>
              <a:t>12</a:t>
            </a:fld>
            <a:endParaRPr lang="fr-BE"/>
          </a:p>
        </p:txBody>
      </p:sp>
    </p:spTree>
    <p:extLst>
      <p:ext uri="{BB962C8B-B14F-4D97-AF65-F5344CB8AC3E}">
        <p14:creationId xmlns:p14="http://schemas.microsoft.com/office/powerpoint/2010/main" val="143095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srgbClr val="374E31"/>
              </a:solidFill>
              <a:effectLst/>
              <a:uLnTx/>
              <a:uFillTx/>
              <a:ea typeface="+mn-ea"/>
              <a:cs typeface="+mn-cs"/>
            </a:endParaRPr>
          </a:p>
        </p:txBody>
      </p:sp>
      <p:sp>
        <p:nvSpPr>
          <p:cNvPr id="4" name="Slide Number Placeholder 3"/>
          <p:cNvSpPr>
            <a:spLocks noGrp="1"/>
          </p:cNvSpPr>
          <p:nvPr>
            <p:ph type="sldNum" sz="quarter" idx="5"/>
          </p:nvPr>
        </p:nvSpPr>
        <p:spPr/>
        <p:txBody>
          <a:bodyPr/>
          <a:lstStyle/>
          <a:p>
            <a:fld id="{8D32A9A9-8B0A-4572-8E27-60B6433ECDBA}" type="slidenum">
              <a:rPr lang="fr-BE" smtClean="0"/>
              <a:t>13</a:t>
            </a:fld>
            <a:endParaRPr lang="fr-BE"/>
          </a:p>
        </p:txBody>
      </p:sp>
    </p:spTree>
    <p:extLst>
      <p:ext uri="{BB962C8B-B14F-4D97-AF65-F5344CB8AC3E}">
        <p14:creationId xmlns:p14="http://schemas.microsoft.com/office/powerpoint/2010/main" val="161186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defRPr/>
            </a:pPr>
            <a:r>
              <a:rPr lang="fr-FR" sz="2400" dirty="0">
                <a:solidFill>
                  <a:srgbClr val="8EBB20"/>
                </a:solidFill>
                <a:latin typeface="Geogrotesque SemiBold" pitchFamily="50" charset="0"/>
              </a:rPr>
              <a:t>NOT-FOR-PROFIT ASSOCIATION : </a:t>
            </a:r>
            <a:r>
              <a:rPr kumimoji="0" lang="en-GB" sz="2400" b="0" i="0" u="none" strike="noStrike" kern="1200" cap="none" spc="0" normalizeH="0" baseline="0" noProof="0" dirty="0">
                <a:ln>
                  <a:noFill/>
                </a:ln>
                <a:solidFill>
                  <a:srgbClr val="7F7F7F"/>
                </a:solidFill>
                <a:effectLst/>
                <a:uLnTx/>
                <a:uFillTx/>
                <a:latin typeface="Calibri" panose="020F0502020204030204" pitchFamily="34" charset="0"/>
                <a:ea typeface="Calibri" panose="020F0502020204030204" pitchFamily="34" charset="0"/>
                <a:cs typeface="Calibri" panose="020F0502020204030204" pitchFamily="34" charset="0"/>
              </a:rPr>
              <a:t>COLEAD is a private sector interprofessional association established in 1973 by stakeholders in the international fruit and vegetable trade</a:t>
            </a:r>
            <a:endParaRPr kumimoji="0" lang="fr-BE" sz="2400" b="0" i="0" u="none" strike="noStrike" kern="1200" cap="none" spc="0" normalizeH="0" baseline="0" noProof="0" dirty="0">
              <a:ln>
                <a:noFill/>
              </a:ln>
              <a:solidFill>
                <a:srgbClr val="7F7F7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spcAft>
                <a:spcPts val="1800"/>
              </a:spcAft>
              <a:defRPr/>
            </a:pPr>
            <a:r>
              <a:rPr lang="fr-FR" sz="2400" dirty="0">
                <a:solidFill>
                  <a:srgbClr val="8EBB20"/>
                </a:solidFill>
                <a:latin typeface="Geogrotesque SemiBold" pitchFamily="50" charset="0"/>
              </a:rPr>
              <a:t>PURPOSE : </a:t>
            </a:r>
            <a:r>
              <a:rPr lang="en-GB" sz="2400" dirty="0">
                <a:solidFill>
                  <a:prstClr val="black">
                    <a:lumMod val="50000"/>
                    <a:lumOff val="50000"/>
                  </a:prstClr>
                </a:solidFill>
                <a:latin typeface="Ainslie Norm Regular" panose="02000503020000020003" pitchFamily="50" charset="0"/>
              </a:rPr>
              <a:t>To facilitate and implement all actions allowing, directly and/or indirectly, to increase the contribution of the agricultural sector, and horticulture in particular, to the achievement of the SDGs</a:t>
            </a:r>
          </a:p>
          <a:p>
            <a:pPr>
              <a:spcAft>
                <a:spcPts val="600"/>
              </a:spcAft>
              <a:defRPr/>
            </a:pPr>
            <a:r>
              <a:rPr lang="fr-FR" sz="2400" dirty="0">
                <a:solidFill>
                  <a:srgbClr val="8EBB20"/>
                </a:solidFill>
                <a:latin typeface="Geogrotesque SemiBold" pitchFamily="50" charset="0"/>
              </a:rPr>
              <a:t>APPROACH : </a:t>
            </a:r>
            <a:r>
              <a:rPr lang="en-GB" sz="2400" dirty="0">
                <a:solidFill>
                  <a:prstClr val="black">
                    <a:lumMod val="50000"/>
                    <a:lumOff val="50000"/>
                  </a:prstClr>
                </a:solidFill>
                <a:latin typeface="Ainslie Norm Regular" panose="02000503020000020003" pitchFamily="50" charset="0"/>
              </a:rPr>
              <a:t>COLEAD manages and implements development programmes (approx. 15) in the agriculture and food sector, funded by donors, amongst which the EU is the most important</a:t>
            </a:r>
          </a:p>
          <a:p>
            <a:pPr marL="800100" lvl="1" indent="-342900">
              <a:spcAft>
                <a:spcPts val="1800"/>
              </a:spcAft>
              <a:buFont typeface="Arial" panose="020B0604020202020204" pitchFamily="34" charset="0"/>
              <a:buChar char="•"/>
              <a:defRPr/>
            </a:pPr>
            <a:r>
              <a:rPr lang="en-GB" sz="2400" dirty="0">
                <a:solidFill>
                  <a:srgbClr val="7F7F7F"/>
                </a:solidFill>
                <a:latin typeface="Geogrotesque SemiBold" pitchFamily="50" charset="0"/>
              </a:rPr>
              <a:t>Support to private and public sectors through technical cooperation and capacity building, mainly in ACP countries (currently 50)</a:t>
            </a:r>
          </a:p>
          <a:p>
            <a:pPr>
              <a:spcAft>
                <a:spcPts val="1800"/>
              </a:spcAft>
              <a:defRPr/>
            </a:pPr>
            <a:r>
              <a:rPr lang="en-GB" sz="2400" dirty="0">
                <a:solidFill>
                  <a:srgbClr val="8EBB20"/>
                </a:solidFill>
                <a:latin typeface="Geogrotesque SemiBold" pitchFamily="50" charset="0"/>
              </a:rPr>
              <a:t>SUSTAINABILITY : </a:t>
            </a:r>
            <a:r>
              <a:rPr lang="en-GB" sz="2400" dirty="0">
                <a:solidFill>
                  <a:srgbClr val="7F7F7F"/>
                </a:solidFill>
                <a:latin typeface="Geogrotesque SemiBold" pitchFamily="50" charset="0"/>
              </a:rPr>
              <a:t>COLEAD and its members are committed to maintaining the highest standards of respect for human rights and the environment</a:t>
            </a:r>
            <a:endParaRPr lang="fr-FR" sz="2400" b="1" dirty="0">
              <a:solidFill>
                <a:srgbClr val="FCC237"/>
              </a:solidFill>
              <a:latin typeface="Geogrotesque SemiBold" pitchFamily="50" charset="0"/>
            </a:endParaRPr>
          </a:p>
          <a:p>
            <a:endParaRPr lang="en-US" dirty="0"/>
          </a:p>
        </p:txBody>
      </p:sp>
      <p:sp>
        <p:nvSpPr>
          <p:cNvPr id="4" name="Slide Number Placeholder 3"/>
          <p:cNvSpPr>
            <a:spLocks noGrp="1"/>
          </p:cNvSpPr>
          <p:nvPr>
            <p:ph type="sldNum" sz="quarter" idx="5"/>
          </p:nvPr>
        </p:nvSpPr>
        <p:spPr/>
        <p:txBody>
          <a:bodyPr/>
          <a:lstStyle/>
          <a:p>
            <a:fld id="{58757A3D-48C7-44C6-A427-FD40680B811A}" type="slidenum">
              <a:rPr lang="fr-BE" smtClean="0"/>
              <a:t>2</a:t>
            </a:fld>
            <a:endParaRPr lang="fr-BE"/>
          </a:p>
        </p:txBody>
      </p:sp>
    </p:spTree>
    <p:extLst>
      <p:ext uri="{BB962C8B-B14F-4D97-AF65-F5344CB8AC3E}">
        <p14:creationId xmlns:p14="http://schemas.microsoft.com/office/powerpoint/2010/main" val="327990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32A9A9-8B0A-4572-8E27-60B6433ECDBA}" type="slidenum">
              <a:rPr lang="fr-BE" smtClean="0"/>
              <a:t>5</a:t>
            </a:fld>
            <a:endParaRPr lang="fr-BE"/>
          </a:p>
        </p:txBody>
      </p:sp>
    </p:spTree>
    <p:extLst>
      <p:ext uri="{BB962C8B-B14F-4D97-AF65-F5344CB8AC3E}">
        <p14:creationId xmlns:p14="http://schemas.microsoft.com/office/powerpoint/2010/main" val="104016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32A9A9-8B0A-4572-8E27-60B6433ECDBA}" type="slidenum">
              <a:rPr lang="fr-BE" smtClean="0"/>
              <a:t>6</a:t>
            </a:fld>
            <a:endParaRPr lang="fr-BE"/>
          </a:p>
        </p:txBody>
      </p:sp>
    </p:spTree>
    <p:extLst>
      <p:ext uri="{BB962C8B-B14F-4D97-AF65-F5344CB8AC3E}">
        <p14:creationId xmlns:p14="http://schemas.microsoft.com/office/powerpoint/2010/main" val="370208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bear in mind that private sector operators face an array of other demands as well.</a:t>
            </a:r>
          </a:p>
          <a:p>
            <a:endParaRPr lang="en-US" dirty="0"/>
          </a:p>
          <a:p>
            <a:pPr marL="171450" indent="-171450">
              <a:buFont typeface="Arial" panose="020B0604020202020204" pitchFamily="34" charset="0"/>
              <a:buChar char="•"/>
            </a:pPr>
            <a:r>
              <a:rPr lang="en-US" dirty="0"/>
              <a:t>The absolute bottom line for buyers when dealing with suppliers is: </a:t>
            </a:r>
            <a:r>
              <a:rPr lang="en-US" b="1" dirty="0"/>
              <a:t>price, reliability and consistency of supply, and quality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Over and above this, produce must comply with the regulations in force in the destination country (domestic or 3rd country). And they may be supplying different markets that have different requirements.</a:t>
            </a:r>
          </a:p>
          <a:p>
            <a:endParaRPr lang="en-US" dirty="0"/>
          </a:p>
          <a:p>
            <a:pPr marL="171450" indent="-171450">
              <a:buFont typeface="Arial" panose="020B0604020202020204" pitchFamily="34" charset="0"/>
              <a:buChar char="•"/>
            </a:pPr>
            <a:r>
              <a:rPr lang="en-US" dirty="0"/>
              <a:t>High-end markets (especially retail - supermarkets) + niche markets, are likely to require certification with private standards. </a:t>
            </a:r>
          </a:p>
          <a:p>
            <a:pPr marL="628650" lvl="1" indent="-171450">
              <a:buFont typeface="Arial" panose="020B0604020202020204" pitchFamily="34" charset="0"/>
              <a:buChar char="•"/>
            </a:pPr>
            <a:r>
              <a:rPr lang="en-US" dirty="0"/>
              <a:t>These are self-governing systems around industry codes of practice , based on compliance and 3rd party certification. </a:t>
            </a:r>
          </a:p>
          <a:p>
            <a:pPr marL="628650" lvl="1" indent="-171450">
              <a:buFont typeface="Arial" panose="020B0604020202020204" pitchFamily="34" charset="0"/>
              <a:buChar char="•"/>
            </a:pPr>
            <a:r>
              <a:rPr lang="en-US" dirty="0"/>
              <a:t>EAC exporters supplying most EU markets will </a:t>
            </a:r>
            <a:r>
              <a:rPr lang="en-US" u="sng" dirty="0"/>
              <a:t>have </a:t>
            </a:r>
            <a:r>
              <a:rPr lang="en-US" u="none" dirty="0"/>
              <a:t>to be certified to a number of private standards covering </a:t>
            </a:r>
            <a:r>
              <a:rPr lang="en-US" dirty="0"/>
              <a:t>food safety and good agricultural practices (e.g. BRC, GLOBALG.A.P.); social and </a:t>
            </a:r>
            <a:r>
              <a:rPr lang="en-US" dirty="0" err="1"/>
              <a:t>labour</a:t>
            </a:r>
            <a:r>
              <a:rPr lang="en-US" dirty="0"/>
              <a:t> practices (e.g. ETI, BSCI) and (increasingly) the environment (covering water, GHG emissions, among others). </a:t>
            </a:r>
          </a:p>
          <a:p>
            <a:pPr marL="628650" lvl="1" indent="-171450">
              <a:buFont typeface="Arial" panose="020B0604020202020204" pitchFamily="34" charset="0"/>
              <a:buChar char="•"/>
            </a:pPr>
            <a:r>
              <a:rPr lang="en-US" dirty="0"/>
              <a:t>These standards are often more stringent than regulations. In theory “Voluntary” but in practice compulsory in order to do business </a:t>
            </a:r>
          </a:p>
          <a:p>
            <a:endParaRPr lang="en-US" dirty="0"/>
          </a:p>
          <a:p>
            <a:pPr marL="171450" indent="-171450">
              <a:buFont typeface="Arial" panose="020B0604020202020204" pitchFamily="34" charset="0"/>
              <a:buChar char="•"/>
            </a:pPr>
            <a:endParaRPr lang="en-US" dirty="0"/>
          </a:p>
          <a:p>
            <a:pPr lvl="0" defTabSz="1066800">
              <a:lnSpc>
                <a:spcPct val="90000"/>
              </a:lnSpc>
              <a:spcBef>
                <a:spcPct val="0"/>
              </a:spcBef>
              <a:spcAft>
                <a:spcPts val="1200"/>
              </a:spcAft>
              <a:defRPr/>
            </a:pPr>
            <a:r>
              <a:rPr kumimoji="0" lang="en-GB" sz="1200" b="0" i="0" u="none" strike="noStrike" kern="1200" cap="none" spc="0" normalizeH="0" baseline="0" noProof="0" dirty="0">
                <a:ln>
                  <a:noFill/>
                </a:ln>
                <a:effectLst/>
                <a:uLnTx/>
                <a:uFillTx/>
                <a:latin typeface="+mn-lt"/>
                <a:ea typeface="+mn-ea"/>
                <a:cs typeface="+mn-cs"/>
              </a:rPr>
              <a:t>This diagram summarises the way regulations and standards have evolved over the past 20 years. Globalisation has led to major changes in control and supply of foods, including strengthening of national regulations (particularly SPS), and a dramatic increase in the use of private standards</a:t>
            </a:r>
            <a:r>
              <a:rPr lang="en-GB" sz="1200" dirty="0"/>
              <a:t>.  This has left operators facing an increasingly complex – and costly – set of demands:</a:t>
            </a:r>
          </a:p>
          <a:p>
            <a:pPr marL="171450" lvl="0" indent="-171450" defTabSz="1066800">
              <a:lnSpc>
                <a:spcPct val="90000"/>
              </a:lnSpc>
              <a:spcBef>
                <a:spcPct val="0"/>
              </a:spcBef>
              <a:spcAft>
                <a:spcPts val="1200"/>
              </a:spcAft>
              <a:buFont typeface="Wingdings" panose="05000000000000000000" pitchFamily="2" charset="2"/>
              <a:buChar char="§"/>
              <a:defRPr/>
            </a:pPr>
            <a:endParaRPr kumimoji="0" lang="en-GB" sz="1200" b="0" i="0" u="none" strike="noStrike" kern="1200" cap="none" spc="0" normalizeH="0" baseline="0" noProof="0" dirty="0">
              <a:ln>
                <a:noFill/>
              </a:ln>
              <a:effectLst/>
              <a:uLnTx/>
              <a:uFillTx/>
              <a:latin typeface="+mn-lt"/>
              <a:ea typeface="+mn-ea"/>
              <a:cs typeface="+mn-cs"/>
            </a:endParaRPr>
          </a:p>
          <a:p>
            <a:pPr marL="342900" marR="0" lvl="0" indent="-342900" algn="just" defTabSz="914400" rtl="0" eaLnBrk="1" fontAlgn="auto" latinLnBrk="0" hangingPunct="1">
              <a:lnSpc>
                <a:spcPct val="100000"/>
              </a:lnSpc>
              <a:spcBef>
                <a:spcPts val="0"/>
              </a:spcBef>
              <a:spcAft>
                <a:spcPts val="1200"/>
              </a:spcAft>
              <a:buClr>
                <a:srgbClr val="C53918"/>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ea typeface="+mn-ea"/>
                <a:cs typeface="+mn-cs"/>
              </a:rPr>
              <a:t>In the late 1990s, a series of food safety incidents led to an overhaul of </a:t>
            </a:r>
            <a:r>
              <a:rPr kumimoji="0" lang="en-US" sz="1200" b="1" i="0" u="none" strike="noStrike" kern="1200" cap="none" spc="0" normalizeH="0" baseline="0" noProof="0" dirty="0">
                <a:ln>
                  <a:noFill/>
                </a:ln>
                <a:effectLst/>
                <a:uLnTx/>
                <a:uFillTx/>
                <a:ea typeface="+mn-ea"/>
                <a:cs typeface="+mn-cs"/>
              </a:rPr>
              <a:t>food safety</a:t>
            </a:r>
            <a:r>
              <a:rPr kumimoji="0" lang="en-US" sz="1200" b="0" i="0" u="none" strike="noStrike" kern="1200" cap="none" spc="0" normalizeH="0" baseline="0" noProof="0" dirty="0">
                <a:ln>
                  <a:noFill/>
                </a:ln>
                <a:effectLst/>
                <a:uLnTx/>
                <a:uFillTx/>
                <a:ea typeface="+mn-ea"/>
                <a:cs typeface="+mn-cs"/>
              </a:rPr>
              <a:t> regulatory frameworks in several major markets (including the EU). This was followed by the development of private voluntary standards to enable and demonstrate compliance (e.g. GLOBALG.A.P.). </a:t>
            </a:r>
          </a:p>
          <a:p>
            <a:pPr marL="342900" marR="0" lvl="0" indent="-342900" algn="just" defTabSz="914400" rtl="0" eaLnBrk="1" fontAlgn="auto" latinLnBrk="0" hangingPunct="1">
              <a:lnSpc>
                <a:spcPct val="100000"/>
              </a:lnSpc>
              <a:spcBef>
                <a:spcPts val="0"/>
              </a:spcBef>
              <a:spcAft>
                <a:spcPts val="1200"/>
              </a:spcAft>
              <a:buClr>
                <a:srgbClr val="C53918"/>
              </a:buClr>
              <a:buSzTx/>
              <a:buFont typeface="Wingdings" panose="05000000000000000000" pitchFamily="2" charset="2"/>
              <a:buChar char="§"/>
              <a:tabLst/>
              <a:defRPr/>
            </a:pPr>
            <a:endParaRPr kumimoji="0" lang="en-US" sz="1200" b="0" i="0" u="none" strike="noStrike" kern="1200" cap="none" spc="0" normalizeH="0" baseline="0" noProof="0" dirty="0">
              <a:ln>
                <a:noFill/>
              </a:ln>
              <a:effectLst/>
              <a:uLnTx/>
              <a:uFillTx/>
              <a:ea typeface="+mn-ea"/>
              <a:cs typeface="+mn-cs"/>
            </a:endParaRPr>
          </a:p>
          <a:p>
            <a:pPr marL="342900" marR="0" lvl="0" indent="-342900" algn="just" defTabSz="914400" rtl="0" eaLnBrk="1" fontAlgn="auto" latinLnBrk="0" hangingPunct="1">
              <a:lnSpc>
                <a:spcPct val="100000"/>
              </a:lnSpc>
              <a:spcBef>
                <a:spcPts val="0"/>
              </a:spcBef>
              <a:spcAft>
                <a:spcPts val="1200"/>
              </a:spcAft>
              <a:buClr>
                <a:srgbClr val="C53918"/>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ea typeface="+mn-ea"/>
                <a:cs typeface="+mn-cs"/>
              </a:rPr>
              <a:t>From the mid-2000s, following some high-profile incidents of unethical practices (and negative press), exporters increasingly faced demands to demonstrate good </a:t>
            </a:r>
            <a:r>
              <a:rPr kumimoji="0" lang="en-US" sz="1200" b="1" i="0" u="none" strike="noStrike" kern="1200" cap="none" spc="0" normalizeH="0" baseline="0" noProof="0" dirty="0">
                <a:ln>
                  <a:noFill/>
                </a:ln>
                <a:effectLst/>
                <a:uLnTx/>
                <a:uFillTx/>
                <a:ea typeface="+mn-ea"/>
                <a:cs typeface="+mn-cs"/>
              </a:rPr>
              <a:t>social and </a:t>
            </a:r>
            <a:r>
              <a:rPr kumimoji="0" lang="en-US" sz="1200" b="1" i="0" u="none" strike="noStrike" kern="1200" cap="none" spc="0" normalizeH="0" baseline="0" noProof="0" dirty="0" err="1">
                <a:ln>
                  <a:noFill/>
                </a:ln>
                <a:effectLst/>
                <a:uLnTx/>
                <a:uFillTx/>
                <a:ea typeface="+mn-ea"/>
                <a:cs typeface="+mn-cs"/>
              </a:rPr>
              <a:t>labour</a:t>
            </a:r>
            <a:r>
              <a:rPr kumimoji="0" lang="en-US" sz="1200" b="1" i="0" u="none" strike="noStrike" kern="1200" cap="none" spc="0" normalizeH="0" baseline="0" noProof="0" dirty="0">
                <a:ln>
                  <a:noFill/>
                </a:ln>
                <a:effectLst/>
                <a:uLnTx/>
                <a:uFillTx/>
                <a:ea typeface="+mn-ea"/>
                <a:cs typeface="+mn-cs"/>
              </a:rPr>
              <a:t> standards, </a:t>
            </a:r>
            <a:r>
              <a:rPr kumimoji="0" lang="en-US" sz="1200" b="0" i="0" u="none" strike="noStrike" kern="1200" cap="none" spc="0" normalizeH="0" baseline="0" noProof="0" dirty="0">
                <a:ln>
                  <a:noFill/>
                </a:ln>
                <a:effectLst/>
                <a:uLnTx/>
                <a:uFillTx/>
                <a:ea typeface="+mn-ea"/>
                <a:cs typeface="+mn-cs"/>
              </a:rPr>
              <a:t>often though certification with civil society or private certification schemes</a:t>
            </a:r>
          </a:p>
          <a:p>
            <a:pPr marL="342900" marR="0" lvl="0" indent="-342900" algn="just" defTabSz="914400" rtl="0" eaLnBrk="1" fontAlgn="auto" latinLnBrk="0" hangingPunct="1">
              <a:lnSpc>
                <a:spcPct val="100000"/>
              </a:lnSpc>
              <a:spcBef>
                <a:spcPts val="0"/>
              </a:spcBef>
              <a:spcAft>
                <a:spcPts val="1200"/>
              </a:spcAft>
              <a:buClr>
                <a:srgbClr val="C53918"/>
              </a:buClr>
              <a:buSzTx/>
              <a:buFont typeface="Wingdings" panose="05000000000000000000" pitchFamily="2" charset="2"/>
              <a:buChar char="§"/>
              <a:tabLst/>
              <a:defRPr/>
            </a:pPr>
            <a:endParaRPr kumimoji="0" lang="en-US" sz="1200" b="0" i="0" u="none" strike="noStrike" kern="1200" cap="none" spc="0" normalizeH="0" baseline="0" noProof="0" dirty="0">
              <a:ln>
                <a:noFill/>
              </a:ln>
              <a:effectLst/>
              <a:uLnTx/>
              <a:uFillTx/>
              <a:ea typeface="+mn-ea"/>
              <a:cs typeface="+mn-cs"/>
            </a:endParaRPr>
          </a:p>
          <a:p>
            <a:pPr marL="342900" marR="0" lvl="0" indent="-342900" algn="just" defTabSz="914400" rtl="0" eaLnBrk="1" fontAlgn="auto" latinLnBrk="0" hangingPunct="1">
              <a:lnSpc>
                <a:spcPct val="100000"/>
              </a:lnSpc>
              <a:spcBef>
                <a:spcPts val="0"/>
              </a:spcBef>
              <a:spcAft>
                <a:spcPts val="1200"/>
              </a:spcAft>
              <a:buClr>
                <a:srgbClr val="C53918"/>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ea typeface="+mn-ea"/>
                <a:cs typeface="+mn-cs"/>
              </a:rPr>
              <a:t>In the 2010s, the spread of some serious invasive and harmful pests (e.g. fruit fly, fall armyworm) led to stricter plant health rules in major markets, creating challenges for operators as well as national competent authorities</a:t>
            </a:r>
          </a:p>
          <a:p>
            <a:pPr marL="342900" marR="0" lvl="0" indent="-342900" algn="just" defTabSz="914400" rtl="0" eaLnBrk="1" fontAlgn="auto" latinLnBrk="0" hangingPunct="1">
              <a:lnSpc>
                <a:spcPct val="100000"/>
              </a:lnSpc>
              <a:spcBef>
                <a:spcPts val="0"/>
              </a:spcBef>
              <a:spcAft>
                <a:spcPts val="1200"/>
              </a:spcAft>
              <a:buClr>
                <a:srgbClr val="C53918"/>
              </a:buClr>
              <a:buSzTx/>
              <a:buFont typeface="Wingdings" panose="05000000000000000000" pitchFamily="2" charset="2"/>
              <a:buChar char="§"/>
              <a:tabLst/>
              <a:defRPr/>
            </a:pPr>
            <a:endParaRPr kumimoji="0" lang="en-US" sz="1200" b="0" i="0" u="none" strike="noStrike" kern="1200" cap="none" spc="0" normalizeH="0" baseline="0" noProof="0" dirty="0">
              <a:ln>
                <a:noFill/>
              </a:ln>
              <a:effectLst/>
              <a:uLnTx/>
              <a:uFillTx/>
              <a:ea typeface="+mn-ea"/>
              <a:cs typeface="+mn-cs"/>
            </a:endParaRPr>
          </a:p>
          <a:p>
            <a:pPr marL="342900" marR="0" lvl="0" indent="-342900" algn="just" defTabSz="914400" rtl="0" eaLnBrk="1" fontAlgn="auto" latinLnBrk="0" hangingPunct="1">
              <a:lnSpc>
                <a:spcPct val="100000"/>
              </a:lnSpc>
              <a:spcBef>
                <a:spcPts val="0"/>
              </a:spcBef>
              <a:spcAft>
                <a:spcPts val="1200"/>
              </a:spcAft>
              <a:buClr>
                <a:srgbClr val="C53918"/>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ea typeface="+mn-ea"/>
                <a:cs typeface="+mn-cs"/>
              </a:rPr>
              <a:t>In the 2020s, the focus is on sustainability. This began with mainly civil society-led certification &amp; </a:t>
            </a:r>
            <a:r>
              <a:rPr lang="en-US" sz="1200" dirty="0"/>
              <a:t>individual label </a:t>
            </a:r>
            <a:r>
              <a:rPr kumimoji="0" lang="en-US" sz="1200" b="0" i="0" u="none" strike="noStrike" kern="1200" cap="none" spc="0" normalizeH="0" baseline="0" noProof="0" dirty="0">
                <a:ln>
                  <a:noFill/>
                </a:ln>
                <a:effectLst/>
                <a:uLnTx/>
                <a:uFillTx/>
                <a:ea typeface="+mn-ea"/>
                <a:cs typeface="+mn-cs"/>
              </a:rPr>
              <a:t>schemes, but is now becoming a more integral part of mainstream certification</a:t>
            </a:r>
          </a:p>
          <a:p>
            <a:pPr marL="342900" marR="0" lvl="0" indent="-342900" algn="just" defTabSz="914400" rtl="0" eaLnBrk="1" fontAlgn="auto" latinLnBrk="0" hangingPunct="1">
              <a:lnSpc>
                <a:spcPct val="100000"/>
              </a:lnSpc>
              <a:spcBef>
                <a:spcPts val="0"/>
              </a:spcBef>
              <a:spcAft>
                <a:spcPts val="1200"/>
              </a:spcAft>
              <a:buClr>
                <a:srgbClr val="C53918"/>
              </a:buClr>
              <a:buSzTx/>
              <a:buFont typeface="Wingdings" panose="05000000000000000000" pitchFamily="2" charset="2"/>
              <a:buChar char="§"/>
              <a:tabLst/>
              <a:defRPr/>
            </a:pPr>
            <a:endParaRPr kumimoji="0" lang="en-US" sz="1200" b="0" i="0" u="none" strike="noStrike" kern="1200" cap="none" spc="0" normalizeH="0" baseline="0" noProof="0" dirty="0">
              <a:ln>
                <a:noFill/>
              </a:ln>
              <a:effectLst/>
              <a:uLnTx/>
              <a:uFillTx/>
              <a:ea typeface="+mn-ea"/>
              <a:cs typeface="+mn-cs"/>
            </a:endParaRPr>
          </a:p>
          <a:p>
            <a:pPr marL="342900" marR="0" lvl="0" indent="-342900" algn="just" defTabSz="914400" rtl="0" eaLnBrk="1" fontAlgn="auto" latinLnBrk="0" hangingPunct="1">
              <a:lnSpc>
                <a:spcPct val="100000"/>
              </a:lnSpc>
              <a:spcBef>
                <a:spcPts val="0"/>
              </a:spcBef>
              <a:spcAft>
                <a:spcPts val="1200"/>
              </a:spcAft>
              <a:buClr>
                <a:srgbClr val="C53918"/>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ea typeface="+mn-ea"/>
                <a:cs typeface="+mn-cs"/>
              </a:rPr>
              <a:t>In the 2020s, we are also seeing major changes to government policies and regulations, reflecting growing global awareness of the environmental crisis we all face due to climate change, pressure on water resources, plastic pollution, and soil degradation, among others</a:t>
            </a:r>
          </a:p>
          <a:p>
            <a:pPr marL="342900" marR="0" lvl="0" indent="-342900" algn="just" defTabSz="914400" rtl="0" eaLnBrk="1" fontAlgn="auto" latinLnBrk="0" hangingPunct="1">
              <a:lnSpc>
                <a:spcPct val="100000"/>
              </a:lnSpc>
              <a:spcBef>
                <a:spcPts val="0"/>
              </a:spcBef>
              <a:spcAft>
                <a:spcPts val="0"/>
              </a:spcAft>
              <a:buClr>
                <a:srgbClr val="C53918"/>
              </a:buClr>
              <a:buSzTx/>
              <a:buFont typeface="Wingdings" panose="05000000000000000000" pitchFamily="2" charset="2"/>
              <a:buChar char="§"/>
              <a:tabLst/>
              <a:defRPr/>
            </a:pPr>
            <a:endParaRPr lang="en-US" sz="1200" dirty="0"/>
          </a:p>
          <a:p>
            <a:pPr marL="342900" marR="0" lvl="0" indent="-342900" algn="just" defTabSz="914400" rtl="0" eaLnBrk="1" fontAlgn="auto" latinLnBrk="0" hangingPunct="1">
              <a:lnSpc>
                <a:spcPct val="100000"/>
              </a:lnSpc>
              <a:spcBef>
                <a:spcPts val="0"/>
              </a:spcBef>
              <a:spcAft>
                <a:spcPts val="0"/>
              </a:spcAft>
              <a:buClr>
                <a:srgbClr val="C53918"/>
              </a:buClr>
              <a:buSzTx/>
              <a:buFont typeface="Wingdings" panose="05000000000000000000" pitchFamily="2" charset="2"/>
              <a:buChar char="§"/>
              <a:tabLst/>
              <a:defRPr/>
            </a:pPr>
            <a:r>
              <a:rPr lang="en-US" sz="1200" dirty="0"/>
              <a:t>The landscape is becoming increasingly challenging for 3</a:t>
            </a:r>
            <a:r>
              <a:rPr lang="en-US" sz="1200" baseline="30000" dirty="0"/>
              <a:t>rd</a:t>
            </a:r>
            <a:r>
              <a:rPr lang="en-US" sz="1200" dirty="0"/>
              <a:t> country suppliers</a:t>
            </a:r>
            <a:endParaRPr kumimoji="0" lang="en-US" sz="1200" b="0" i="0" u="none" strike="noStrike" kern="1200" cap="none" spc="0" normalizeH="0" baseline="0" noProof="0" dirty="0">
              <a:ln>
                <a:noFill/>
              </a:ln>
              <a:effectLst/>
              <a:uLnTx/>
              <a:uFillTx/>
              <a:ea typeface="+mn-ea"/>
              <a:cs typeface="+mn-cs"/>
            </a:endParaRPr>
          </a:p>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srgbClr val="374E31"/>
              </a:solidFill>
              <a:effectLst/>
              <a:uLnTx/>
              <a:uFillTx/>
              <a:ea typeface="+mn-ea"/>
              <a:cs typeface="+mn-cs"/>
            </a:endParaRPr>
          </a:p>
        </p:txBody>
      </p:sp>
      <p:sp>
        <p:nvSpPr>
          <p:cNvPr id="4" name="Slide Number Placeholder 3"/>
          <p:cNvSpPr>
            <a:spLocks noGrp="1"/>
          </p:cNvSpPr>
          <p:nvPr>
            <p:ph type="sldNum" sz="quarter" idx="5"/>
          </p:nvPr>
        </p:nvSpPr>
        <p:spPr/>
        <p:txBody>
          <a:bodyPr/>
          <a:lstStyle/>
          <a:p>
            <a:fld id="{8D32A9A9-8B0A-4572-8E27-60B6433ECDBA}" type="slidenum">
              <a:rPr lang="fr-BE" smtClean="0"/>
              <a:t>7</a:t>
            </a:fld>
            <a:endParaRPr lang="fr-BE"/>
          </a:p>
        </p:txBody>
      </p:sp>
    </p:spTree>
    <p:extLst>
      <p:ext uri="{BB962C8B-B14F-4D97-AF65-F5344CB8AC3E}">
        <p14:creationId xmlns:p14="http://schemas.microsoft.com/office/powerpoint/2010/main" val="125761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32A9A9-8B0A-4572-8E27-60B6433ECDBA}" type="slidenum">
              <a:rPr lang="fr-BE" smtClean="0"/>
              <a:t>8</a:t>
            </a:fld>
            <a:endParaRPr lang="fr-BE"/>
          </a:p>
        </p:txBody>
      </p:sp>
    </p:spTree>
    <p:extLst>
      <p:ext uri="{BB962C8B-B14F-4D97-AF65-F5344CB8AC3E}">
        <p14:creationId xmlns:p14="http://schemas.microsoft.com/office/powerpoint/2010/main" val="122558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32A9A9-8B0A-4572-8E27-60B6433ECDBA}" type="slidenum">
              <a:rPr lang="fr-BE" smtClean="0"/>
              <a:t>9</a:t>
            </a:fld>
            <a:endParaRPr lang="fr-BE"/>
          </a:p>
        </p:txBody>
      </p:sp>
    </p:spTree>
    <p:extLst>
      <p:ext uri="{BB962C8B-B14F-4D97-AF65-F5344CB8AC3E}">
        <p14:creationId xmlns:p14="http://schemas.microsoft.com/office/powerpoint/2010/main" val="141461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32A9A9-8B0A-4572-8E27-60B6433ECDBA}" type="slidenum">
              <a:rPr lang="fr-BE" smtClean="0"/>
              <a:t>10</a:t>
            </a:fld>
            <a:endParaRPr lang="fr-BE"/>
          </a:p>
        </p:txBody>
      </p:sp>
    </p:spTree>
    <p:extLst>
      <p:ext uri="{BB962C8B-B14F-4D97-AF65-F5344CB8AC3E}">
        <p14:creationId xmlns:p14="http://schemas.microsoft.com/office/powerpoint/2010/main" val="380527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srgbClr val="374E31"/>
              </a:solidFill>
              <a:effectLst/>
              <a:uLnTx/>
              <a:uFillTx/>
              <a:ea typeface="+mn-ea"/>
              <a:cs typeface="+mn-cs"/>
            </a:endParaRPr>
          </a:p>
        </p:txBody>
      </p:sp>
      <p:sp>
        <p:nvSpPr>
          <p:cNvPr id="4" name="Slide Number Placeholder 3"/>
          <p:cNvSpPr>
            <a:spLocks noGrp="1"/>
          </p:cNvSpPr>
          <p:nvPr>
            <p:ph type="sldNum" sz="quarter" idx="5"/>
          </p:nvPr>
        </p:nvSpPr>
        <p:spPr/>
        <p:txBody>
          <a:bodyPr/>
          <a:lstStyle/>
          <a:p>
            <a:fld id="{8D32A9A9-8B0A-4572-8E27-60B6433ECDBA}" type="slidenum">
              <a:rPr lang="fr-BE" smtClean="0"/>
              <a:t>11</a:t>
            </a:fld>
            <a:endParaRPr lang="fr-BE"/>
          </a:p>
        </p:txBody>
      </p:sp>
    </p:spTree>
    <p:extLst>
      <p:ext uri="{BB962C8B-B14F-4D97-AF65-F5344CB8AC3E}">
        <p14:creationId xmlns:p14="http://schemas.microsoft.com/office/powerpoint/2010/main" val="206131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0DFE-A8BE-439C-8E3C-654874F7E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98E6A870-2A62-46BC-B140-E71BB36FC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74DC81CB-39F1-4915-B471-B779BB79F56F}"/>
              </a:ext>
            </a:extLst>
          </p:cNvPr>
          <p:cNvSpPr>
            <a:spLocks noGrp="1"/>
          </p:cNvSpPr>
          <p:nvPr>
            <p:ph type="dt" sz="half" idx="10"/>
          </p:nvPr>
        </p:nvSpPr>
        <p:spPr/>
        <p:txBody>
          <a:bodyPr/>
          <a:lstStyle/>
          <a:p>
            <a:fld id="{CBB0D8BC-F668-4E5E-83CC-7314BE08F58E}" type="datetimeFigureOut">
              <a:rPr lang="fr-BE" smtClean="0"/>
              <a:t>25-03-23</a:t>
            </a:fld>
            <a:endParaRPr lang="fr-BE"/>
          </a:p>
        </p:txBody>
      </p:sp>
      <p:sp>
        <p:nvSpPr>
          <p:cNvPr id="5" name="Footer Placeholder 4">
            <a:extLst>
              <a:ext uri="{FF2B5EF4-FFF2-40B4-BE49-F238E27FC236}">
                <a16:creationId xmlns:a16="http://schemas.microsoft.com/office/drawing/2014/main" id="{A2E3AD8B-6F5A-4128-A69F-4024B6A8E6FE}"/>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79218F03-FC47-4C88-A7B9-64020644CC8F}"/>
              </a:ext>
            </a:extLst>
          </p:cNvPr>
          <p:cNvSpPr>
            <a:spLocks noGrp="1"/>
          </p:cNvSpPr>
          <p:nvPr>
            <p:ph type="sldNum" sz="quarter" idx="12"/>
          </p:nvPr>
        </p:nvSpPr>
        <p:spPr/>
        <p:txBody>
          <a:bodyPr/>
          <a:lstStyle/>
          <a:p>
            <a:fld id="{8770CDA3-0BCC-41BB-9CF9-BD1D92C1F520}" type="slidenum">
              <a:rPr lang="fr-BE" smtClean="0"/>
              <a:t>‹#›</a:t>
            </a:fld>
            <a:endParaRPr lang="fr-BE"/>
          </a:p>
        </p:txBody>
      </p:sp>
    </p:spTree>
    <p:extLst>
      <p:ext uri="{BB962C8B-B14F-4D97-AF65-F5344CB8AC3E}">
        <p14:creationId xmlns:p14="http://schemas.microsoft.com/office/powerpoint/2010/main" val="360863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FDBD-1B56-42BA-9E13-C805319AB71E}"/>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2B0E81AE-FA6D-4602-9EAD-D2CB6C870F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F08791C-4FE6-4213-9D20-914D2B5BDF69}"/>
              </a:ext>
            </a:extLst>
          </p:cNvPr>
          <p:cNvSpPr>
            <a:spLocks noGrp="1"/>
          </p:cNvSpPr>
          <p:nvPr>
            <p:ph type="dt" sz="half" idx="10"/>
          </p:nvPr>
        </p:nvSpPr>
        <p:spPr/>
        <p:txBody>
          <a:bodyPr/>
          <a:lstStyle/>
          <a:p>
            <a:fld id="{CBB0D8BC-F668-4E5E-83CC-7314BE08F58E}" type="datetimeFigureOut">
              <a:rPr lang="fr-BE" smtClean="0"/>
              <a:t>25-03-23</a:t>
            </a:fld>
            <a:endParaRPr lang="fr-BE"/>
          </a:p>
        </p:txBody>
      </p:sp>
      <p:sp>
        <p:nvSpPr>
          <p:cNvPr id="5" name="Footer Placeholder 4">
            <a:extLst>
              <a:ext uri="{FF2B5EF4-FFF2-40B4-BE49-F238E27FC236}">
                <a16:creationId xmlns:a16="http://schemas.microsoft.com/office/drawing/2014/main" id="{DCB879A8-BCC5-405B-9BAC-39F0CAEE2CB5}"/>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4342ABD7-8842-4E88-8B2C-FB8BCB4BCE11}"/>
              </a:ext>
            </a:extLst>
          </p:cNvPr>
          <p:cNvSpPr>
            <a:spLocks noGrp="1"/>
          </p:cNvSpPr>
          <p:nvPr>
            <p:ph type="sldNum" sz="quarter" idx="12"/>
          </p:nvPr>
        </p:nvSpPr>
        <p:spPr/>
        <p:txBody>
          <a:bodyPr/>
          <a:lstStyle/>
          <a:p>
            <a:fld id="{8770CDA3-0BCC-41BB-9CF9-BD1D92C1F520}" type="slidenum">
              <a:rPr lang="fr-BE" smtClean="0"/>
              <a:t>‹#›</a:t>
            </a:fld>
            <a:endParaRPr lang="fr-BE"/>
          </a:p>
        </p:txBody>
      </p:sp>
    </p:spTree>
    <p:extLst>
      <p:ext uri="{BB962C8B-B14F-4D97-AF65-F5344CB8AC3E}">
        <p14:creationId xmlns:p14="http://schemas.microsoft.com/office/powerpoint/2010/main" val="334350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3C3206-85B7-45B4-BADC-A620066065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8999D754-A7D9-4B9C-B126-148760C3E5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440F319F-6953-498E-A1BF-9AAC6D263B1F}"/>
              </a:ext>
            </a:extLst>
          </p:cNvPr>
          <p:cNvSpPr>
            <a:spLocks noGrp="1"/>
          </p:cNvSpPr>
          <p:nvPr>
            <p:ph type="dt" sz="half" idx="10"/>
          </p:nvPr>
        </p:nvSpPr>
        <p:spPr/>
        <p:txBody>
          <a:bodyPr/>
          <a:lstStyle/>
          <a:p>
            <a:fld id="{CBB0D8BC-F668-4E5E-83CC-7314BE08F58E}" type="datetimeFigureOut">
              <a:rPr lang="fr-BE" smtClean="0"/>
              <a:t>25-03-23</a:t>
            </a:fld>
            <a:endParaRPr lang="fr-BE"/>
          </a:p>
        </p:txBody>
      </p:sp>
      <p:sp>
        <p:nvSpPr>
          <p:cNvPr id="5" name="Footer Placeholder 4">
            <a:extLst>
              <a:ext uri="{FF2B5EF4-FFF2-40B4-BE49-F238E27FC236}">
                <a16:creationId xmlns:a16="http://schemas.microsoft.com/office/drawing/2014/main" id="{780E23E3-8549-438D-BAE5-C4AE8624D66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2F1E8147-6913-4C45-96F8-4596AF427A21}"/>
              </a:ext>
            </a:extLst>
          </p:cNvPr>
          <p:cNvSpPr>
            <a:spLocks noGrp="1"/>
          </p:cNvSpPr>
          <p:nvPr>
            <p:ph type="sldNum" sz="quarter" idx="12"/>
          </p:nvPr>
        </p:nvSpPr>
        <p:spPr/>
        <p:txBody>
          <a:bodyPr/>
          <a:lstStyle/>
          <a:p>
            <a:fld id="{8770CDA3-0BCC-41BB-9CF9-BD1D92C1F520}" type="slidenum">
              <a:rPr lang="fr-BE" smtClean="0"/>
              <a:t>‹#›</a:t>
            </a:fld>
            <a:endParaRPr lang="fr-BE"/>
          </a:p>
        </p:txBody>
      </p:sp>
    </p:spTree>
    <p:extLst>
      <p:ext uri="{BB962C8B-B14F-4D97-AF65-F5344CB8AC3E}">
        <p14:creationId xmlns:p14="http://schemas.microsoft.com/office/powerpoint/2010/main" val="403585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BC650B-6DC2-47C8-A6B3-4780F12E8E30}" type="datetimeFigureOut">
              <a:rPr lang="fr-FR" smtClean="0"/>
              <a:t>25/03/2023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DF5A9C-A81B-4C43-A420-2C3B03291604}" type="slidenum">
              <a:rPr lang="fr-FR" smtClean="0"/>
              <a:t>‹#›</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155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C650B-6DC2-47C8-A6B3-4780F12E8E30}" type="datetimeFigureOut">
              <a:rPr lang="fr-FR" smtClean="0"/>
              <a:t>25/03/2023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DF5A9C-A81B-4C43-A420-2C3B03291604}" type="slidenum">
              <a:rPr lang="fr-FR" smtClean="0"/>
              <a:t>‹#›</a:t>
            </a:fld>
            <a:endParaRPr lang="fr-FR"/>
          </a:p>
        </p:txBody>
      </p:sp>
    </p:spTree>
    <p:extLst>
      <p:ext uri="{BB962C8B-B14F-4D97-AF65-F5344CB8AC3E}">
        <p14:creationId xmlns:p14="http://schemas.microsoft.com/office/powerpoint/2010/main" val="242115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C650B-6DC2-47C8-A6B3-4780F12E8E30}" type="datetimeFigureOut">
              <a:rPr lang="fr-FR" smtClean="0"/>
              <a:t>25/03/2023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DF5A9C-A81B-4C43-A420-2C3B03291604}" type="slidenum">
              <a:rPr lang="fr-FR" smtClean="0"/>
              <a:t>‹#›</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9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BC650B-6DC2-47C8-A6B3-4780F12E8E30}" type="datetimeFigureOut">
              <a:rPr lang="fr-FR" smtClean="0"/>
              <a:t>25/03/2023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DF5A9C-A81B-4C43-A420-2C3B03291604}" type="slidenum">
              <a:rPr lang="fr-FR" smtClean="0"/>
              <a:t>‹#›</a:t>
            </a:fld>
            <a:endParaRPr lang="fr-FR"/>
          </a:p>
        </p:txBody>
      </p:sp>
    </p:spTree>
    <p:extLst>
      <p:ext uri="{BB962C8B-B14F-4D97-AF65-F5344CB8AC3E}">
        <p14:creationId xmlns:p14="http://schemas.microsoft.com/office/powerpoint/2010/main" val="126659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BC650B-6DC2-47C8-A6B3-4780F12E8E30}" type="datetimeFigureOut">
              <a:rPr lang="fr-FR" smtClean="0"/>
              <a:t>25/03/2023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FDF5A9C-A81B-4C43-A420-2C3B03291604}" type="slidenum">
              <a:rPr lang="fr-FR" smtClean="0"/>
              <a:t>‹#›</a:t>
            </a:fld>
            <a:endParaRPr lang="fr-FR"/>
          </a:p>
        </p:txBody>
      </p:sp>
    </p:spTree>
    <p:extLst>
      <p:ext uri="{BB962C8B-B14F-4D97-AF65-F5344CB8AC3E}">
        <p14:creationId xmlns:p14="http://schemas.microsoft.com/office/powerpoint/2010/main" val="271973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BC650B-6DC2-47C8-A6B3-4780F12E8E30}" type="datetimeFigureOut">
              <a:rPr lang="fr-FR" smtClean="0"/>
              <a:t>25/03/2023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FDF5A9C-A81B-4C43-A420-2C3B03291604}" type="slidenum">
              <a:rPr lang="fr-FR" smtClean="0"/>
              <a:t>‹#›</a:t>
            </a:fld>
            <a:endParaRPr lang="fr-FR"/>
          </a:p>
        </p:txBody>
      </p:sp>
    </p:spTree>
    <p:extLst>
      <p:ext uri="{BB962C8B-B14F-4D97-AF65-F5344CB8AC3E}">
        <p14:creationId xmlns:p14="http://schemas.microsoft.com/office/powerpoint/2010/main" val="199738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7" name="Date Placeholder 6"/>
          <p:cNvSpPr>
            <a:spLocks noGrp="1"/>
          </p:cNvSpPr>
          <p:nvPr>
            <p:ph type="dt" sz="half" idx="10"/>
          </p:nvPr>
        </p:nvSpPr>
        <p:spPr/>
        <p:txBody>
          <a:bodyPr/>
          <a:lstStyle/>
          <a:p>
            <a:fld id="{CCBC650B-6DC2-47C8-A6B3-4780F12E8E30}" type="datetimeFigureOut">
              <a:rPr lang="fr-FR" smtClean="0"/>
              <a:t>25/03/2023</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4FDF5A9C-A81B-4C43-A420-2C3B03291604}" type="slidenum">
              <a:rPr lang="fr-FR" smtClean="0"/>
              <a:t>‹#›</a:t>
            </a:fld>
            <a:endParaRPr lang="fr-FR"/>
          </a:p>
        </p:txBody>
      </p:sp>
    </p:spTree>
    <p:extLst>
      <p:ext uri="{BB962C8B-B14F-4D97-AF65-F5344CB8AC3E}">
        <p14:creationId xmlns:p14="http://schemas.microsoft.com/office/powerpoint/2010/main" val="3499152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CBC650B-6DC2-47C8-A6B3-4780F12E8E30}" type="datetimeFigureOut">
              <a:rPr lang="fr-FR" smtClean="0"/>
              <a:t>25/03/2023</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DF5A9C-A81B-4C43-A420-2C3B03291604}" type="slidenum">
              <a:rPr lang="fr-FR" smtClean="0"/>
              <a:t>‹#›</a:t>
            </a:fld>
            <a:endParaRPr lang="fr-FR"/>
          </a:p>
        </p:txBody>
      </p:sp>
    </p:spTree>
    <p:extLst>
      <p:ext uri="{BB962C8B-B14F-4D97-AF65-F5344CB8AC3E}">
        <p14:creationId xmlns:p14="http://schemas.microsoft.com/office/powerpoint/2010/main" val="228476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AE0C-16C0-4BB6-9579-703CDFFB837D}"/>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782BFF5-0A28-41B6-AEA3-654477DEE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E9EF9B45-53AC-4A83-A6B3-44D136A80B20}"/>
              </a:ext>
            </a:extLst>
          </p:cNvPr>
          <p:cNvSpPr>
            <a:spLocks noGrp="1"/>
          </p:cNvSpPr>
          <p:nvPr>
            <p:ph type="dt" sz="half" idx="10"/>
          </p:nvPr>
        </p:nvSpPr>
        <p:spPr/>
        <p:txBody>
          <a:bodyPr/>
          <a:lstStyle/>
          <a:p>
            <a:fld id="{CBB0D8BC-F668-4E5E-83CC-7314BE08F58E}" type="datetimeFigureOut">
              <a:rPr lang="fr-BE" smtClean="0"/>
              <a:t>25-03-23</a:t>
            </a:fld>
            <a:endParaRPr lang="fr-BE"/>
          </a:p>
        </p:txBody>
      </p:sp>
      <p:sp>
        <p:nvSpPr>
          <p:cNvPr id="5" name="Footer Placeholder 4">
            <a:extLst>
              <a:ext uri="{FF2B5EF4-FFF2-40B4-BE49-F238E27FC236}">
                <a16:creationId xmlns:a16="http://schemas.microsoft.com/office/drawing/2014/main" id="{41046A3C-E0FB-4A53-AAAC-60CF8CACDFB5}"/>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A2579D64-E6E7-4899-9E1F-1D6B08F68AB9}"/>
              </a:ext>
            </a:extLst>
          </p:cNvPr>
          <p:cNvSpPr>
            <a:spLocks noGrp="1"/>
          </p:cNvSpPr>
          <p:nvPr>
            <p:ph type="sldNum" sz="quarter" idx="12"/>
          </p:nvPr>
        </p:nvSpPr>
        <p:spPr/>
        <p:txBody>
          <a:bodyPr/>
          <a:lstStyle/>
          <a:p>
            <a:fld id="{8770CDA3-0BCC-41BB-9CF9-BD1D92C1F520}" type="slidenum">
              <a:rPr lang="fr-BE" smtClean="0"/>
              <a:t>‹#›</a:t>
            </a:fld>
            <a:endParaRPr lang="fr-BE"/>
          </a:p>
        </p:txBody>
      </p:sp>
    </p:spTree>
    <p:extLst>
      <p:ext uri="{BB962C8B-B14F-4D97-AF65-F5344CB8AC3E}">
        <p14:creationId xmlns:p14="http://schemas.microsoft.com/office/powerpoint/2010/main" val="7521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BC650B-6DC2-47C8-A6B3-4780F12E8E30}" type="datetimeFigureOut">
              <a:rPr lang="fr-FR" smtClean="0"/>
              <a:t>25/03/2023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DF5A9C-A81B-4C43-A420-2C3B03291604}" type="slidenum">
              <a:rPr lang="fr-FR" smtClean="0"/>
              <a:t>‹#›</a:t>
            </a:fld>
            <a:endParaRPr lang="fr-FR"/>
          </a:p>
        </p:txBody>
      </p:sp>
    </p:spTree>
    <p:extLst>
      <p:ext uri="{BB962C8B-B14F-4D97-AF65-F5344CB8AC3E}">
        <p14:creationId xmlns:p14="http://schemas.microsoft.com/office/powerpoint/2010/main" val="254090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C650B-6DC2-47C8-A6B3-4780F12E8E30}" type="datetimeFigureOut">
              <a:rPr lang="fr-FR" smtClean="0"/>
              <a:t>25/03/2023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DF5A9C-A81B-4C43-A420-2C3B03291604}" type="slidenum">
              <a:rPr lang="fr-FR" smtClean="0"/>
              <a:t>‹#›</a:t>
            </a:fld>
            <a:endParaRPr lang="fr-FR"/>
          </a:p>
        </p:txBody>
      </p:sp>
    </p:spTree>
    <p:extLst>
      <p:ext uri="{BB962C8B-B14F-4D97-AF65-F5344CB8AC3E}">
        <p14:creationId xmlns:p14="http://schemas.microsoft.com/office/powerpoint/2010/main" val="642808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C650B-6DC2-47C8-A6B3-4780F12E8E30}" type="datetimeFigureOut">
              <a:rPr lang="fr-FR" smtClean="0"/>
              <a:t>25/03/2023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DF5A9C-A81B-4C43-A420-2C3B03291604}" type="slidenum">
              <a:rPr lang="fr-FR" smtClean="0"/>
              <a:t>‹#›</a:t>
            </a:fld>
            <a:endParaRPr lang="fr-FR"/>
          </a:p>
        </p:txBody>
      </p:sp>
    </p:spTree>
    <p:extLst>
      <p:ext uri="{BB962C8B-B14F-4D97-AF65-F5344CB8AC3E}">
        <p14:creationId xmlns:p14="http://schemas.microsoft.com/office/powerpoint/2010/main" val="261109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16F5-2A76-45D7-8B02-66C196A071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51B22AAC-22EC-450E-BA4B-DED18EC2A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BF0D8-041A-4977-A89F-02BFF95F3D9D}"/>
              </a:ext>
            </a:extLst>
          </p:cNvPr>
          <p:cNvSpPr>
            <a:spLocks noGrp="1"/>
          </p:cNvSpPr>
          <p:nvPr>
            <p:ph type="dt" sz="half" idx="10"/>
          </p:nvPr>
        </p:nvSpPr>
        <p:spPr/>
        <p:txBody>
          <a:bodyPr/>
          <a:lstStyle/>
          <a:p>
            <a:fld id="{CBB0D8BC-F668-4E5E-83CC-7314BE08F58E}" type="datetimeFigureOut">
              <a:rPr lang="fr-BE" smtClean="0"/>
              <a:t>25-03-23</a:t>
            </a:fld>
            <a:endParaRPr lang="fr-BE"/>
          </a:p>
        </p:txBody>
      </p:sp>
      <p:sp>
        <p:nvSpPr>
          <p:cNvPr id="5" name="Footer Placeholder 4">
            <a:extLst>
              <a:ext uri="{FF2B5EF4-FFF2-40B4-BE49-F238E27FC236}">
                <a16:creationId xmlns:a16="http://schemas.microsoft.com/office/drawing/2014/main" id="{AB600C15-9E56-4F60-82F7-F47DB7B6BD4A}"/>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0BBC0756-84C9-44B1-9625-ED9632ABE8FB}"/>
              </a:ext>
            </a:extLst>
          </p:cNvPr>
          <p:cNvSpPr>
            <a:spLocks noGrp="1"/>
          </p:cNvSpPr>
          <p:nvPr>
            <p:ph type="sldNum" sz="quarter" idx="12"/>
          </p:nvPr>
        </p:nvSpPr>
        <p:spPr/>
        <p:txBody>
          <a:bodyPr/>
          <a:lstStyle/>
          <a:p>
            <a:fld id="{8770CDA3-0BCC-41BB-9CF9-BD1D92C1F520}" type="slidenum">
              <a:rPr lang="fr-BE" smtClean="0"/>
              <a:t>‹#›</a:t>
            </a:fld>
            <a:endParaRPr lang="fr-BE"/>
          </a:p>
        </p:txBody>
      </p:sp>
    </p:spTree>
    <p:extLst>
      <p:ext uri="{BB962C8B-B14F-4D97-AF65-F5344CB8AC3E}">
        <p14:creationId xmlns:p14="http://schemas.microsoft.com/office/powerpoint/2010/main" val="107239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F21C-C662-4259-B662-A0BE5AFCC8AE}"/>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4526FE69-8BBD-4B72-A749-CB9788785D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436CC341-08E7-46CB-8ACC-0EB79F9E3C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BD033765-227C-4556-B18B-D233784B8FD1}"/>
              </a:ext>
            </a:extLst>
          </p:cNvPr>
          <p:cNvSpPr>
            <a:spLocks noGrp="1"/>
          </p:cNvSpPr>
          <p:nvPr>
            <p:ph type="dt" sz="half" idx="10"/>
          </p:nvPr>
        </p:nvSpPr>
        <p:spPr/>
        <p:txBody>
          <a:bodyPr/>
          <a:lstStyle/>
          <a:p>
            <a:fld id="{CBB0D8BC-F668-4E5E-83CC-7314BE08F58E}" type="datetimeFigureOut">
              <a:rPr lang="fr-BE" smtClean="0"/>
              <a:t>25-03-23</a:t>
            </a:fld>
            <a:endParaRPr lang="fr-BE"/>
          </a:p>
        </p:txBody>
      </p:sp>
      <p:sp>
        <p:nvSpPr>
          <p:cNvPr id="6" name="Footer Placeholder 5">
            <a:extLst>
              <a:ext uri="{FF2B5EF4-FFF2-40B4-BE49-F238E27FC236}">
                <a16:creationId xmlns:a16="http://schemas.microsoft.com/office/drawing/2014/main" id="{58076152-453F-4D95-BC54-450D1EE36E3C}"/>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0F6413B3-38BE-4C3D-90A7-79DBADC31C34}"/>
              </a:ext>
            </a:extLst>
          </p:cNvPr>
          <p:cNvSpPr>
            <a:spLocks noGrp="1"/>
          </p:cNvSpPr>
          <p:nvPr>
            <p:ph type="sldNum" sz="quarter" idx="12"/>
          </p:nvPr>
        </p:nvSpPr>
        <p:spPr/>
        <p:txBody>
          <a:bodyPr/>
          <a:lstStyle/>
          <a:p>
            <a:fld id="{8770CDA3-0BCC-41BB-9CF9-BD1D92C1F520}" type="slidenum">
              <a:rPr lang="fr-BE" smtClean="0"/>
              <a:t>‹#›</a:t>
            </a:fld>
            <a:endParaRPr lang="fr-BE"/>
          </a:p>
        </p:txBody>
      </p:sp>
    </p:spTree>
    <p:extLst>
      <p:ext uri="{BB962C8B-B14F-4D97-AF65-F5344CB8AC3E}">
        <p14:creationId xmlns:p14="http://schemas.microsoft.com/office/powerpoint/2010/main" val="218359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07BA-BF2D-4027-B63C-ABA743840534}"/>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DD542C10-E6C7-451C-9C4F-2EEEA535B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FD9A1-E9C7-45D2-B622-464A534305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9635937F-FD52-4126-8642-4D234F51A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82387E-EE66-47CD-B323-BBBBDD4AC9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B62038A8-8849-4D80-A2E0-FF4AD5ED5122}"/>
              </a:ext>
            </a:extLst>
          </p:cNvPr>
          <p:cNvSpPr>
            <a:spLocks noGrp="1"/>
          </p:cNvSpPr>
          <p:nvPr>
            <p:ph type="dt" sz="half" idx="10"/>
          </p:nvPr>
        </p:nvSpPr>
        <p:spPr/>
        <p:txBody>
          <a:bodyPr/>
          <a:lstStyle/>
          <a:p>
            <a:fld id="{CBB0D8BC-F668-4E5E-83CC-7314BE08F58E}" type="datetimeFigureOut">
              <a:rPr lang="fr-BE" smtClean="0"/>
              <a:t>25-03-23</a:t>
            </a:fld>
            <a:endParaRPr lang="fr-BE"/>
          </a:p>
        </p:txBody>
      </p:sp>
      <p:sp>
        <p:nvSpPr>
          <p:cNvPr id="8" name="Footer Placeholder 7">
            <a:extLst>
              <a:ext uri="{FF2B5EF4-FFF2-40B4-BE49-F238E27FC236}">
                <a16:creationId xmlns:a16="http://schemas.microsoft.com/office/drawing/2014/main" id="{F54454A4-BDF5-4B3F-8778-6E8F68C632E0}"/>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C4BF210E-AB90-44F9-880F-58B30113CE6E}"/>
              </a:ext>
            </a:extLst>
          </p:cNvPr>
          <p:cNvSpPr>
            <a:spLocks noGrp="1"/>
          </p:cNvSpPr>
          <p:nvPr>
            <p:ph type="sldNum" sz="quarter" idx="12"/>
          </p:nvPr>
        </p:nvSpPr>
        <p:spPr/>
        <p:txBody>
          <a:bodyPr/>
          <a:lstStyle/>
          <a:p>
            <a:fld id="{8770CDA3-0BCC-41BB-9CF9-BD1D92C1F520}" type="slidenum">
              <a:rPr lang="fr-BE" smtClean="0"/>
              <a:t>‹#›</a:t>
            </a:fld>
            <a:endParaRPr lang="fr-BE"/>
          </a:p>
        </p:txBody>
      </p:sp>
    </p:spTree>
    <p:extLst>
      <p:ext uri="{BB962C8B-B14F-4D97-AF65-F5344CB8AC3E}">
        <p14:creationId xmlns:p14="http://schemas.microsoft.com/office/powerpoint/2010/main" val="26694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4936-092B-4E60-B059-D014B7B4CB17}"/>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6EE11145-5246-499C-90FB-90E8B36A45A9}"/>
              </a:ext>
            </a:extLst>
          </p:cNvPr>
          <p:cNvSpPr>
            <a:spLocks noGrp="1"/>
          </p:cNvSpPr>
          <p:nvPr>
            <p:ph type="dt" sz="half" idx="10"/>
          </p:nvPr>
        </p:nvSpPr>
        <p:spPr/>
        <p:txBody>
          <a:bodyPr/>
          <a:lstStyle/>
          <a:p>
            <a:fld id="{CBB0D8BC-F668-4E5E-83CC-7314BE08F58E}" type="datetimeFigureOut">
              <a:rPr lang="fr-BE" smtClean="0"/>
              <a:t>25-03-23</a:t>
            </a:fld>
            <a:endParaRPr lang="fr-BE"/>
          </a:p>
        </p:txBody>
      </p:sp>
      <p:sp>
        <p:nvSpPr>
          <p:cNvPr id="4" name="Footer Placeholder 3">
            <a:extLst>
              <a:ext uri="{FF2B5EF4-FFF2-40B4-BE49-F238E27FC236}">
                <a16:creationId xmlns:a16="http://schemas.microsoft.com/office/drawing/2014/main" id="{7EA7E660-5DA4-4044-B450-4228EA34D48A}"/>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ED2D4FA5-7860-4E4C-BE19-422E675F0101}"/>
              </a:ext>
            </a:extLst>
          </p:cNvPr>
          <p:cNvSpPr>
            <a:spLocks noGrp="1"/>
          </p:cNvSpPr>
          <p:nvPr>
            <p:ph type="sldNum" sz="quarter" idx="12"/>
          </p:nvPr>
        </p:nvSpPr>
        <p:spPr/>
        <p:txBody>
          <a:bodyPr/>
          <a:lstStyle/>
          <a:p>
            <a:fld id="{8770CDA3-0BCC-41BB-9CF9-BD1D92C1F520}" type="slidenum">
              <a:rPr lang="fr-BE" smtClean="0"/>
              <a:t>‹#›</a:t>
            </a:fld>
            <a:endParaRPr lang="fr-BE"/>
          </a:p>
        </p:txBody>
      </p:sp>
    </p:spTree>
    <p:extLst>
      <p:ext uri="{BB962C8B-B14F-4D97-AF65-F5344CB8AC3E}">
        <p14:creationId xmlns:p14="http://schemas.microsoft.com/office/powerpoint/2010/main" val="165009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CE29CA-7AFF-4202-8A56-07CD7AF7AECD}"/>
              </a:ext>
            </a:extLst>
          </p:cNvPr>
          <p:cNvSpPr>
            <a:spLocks noGrp="1"/>
          </p:cNvSpPr>
          <p:nvPr>
            <p:ph type="dt" sz="half" idx="10"/>
          </p:nvPr>
        </p:nvSpPr>
        <p:spPr/>
        <p:txBody>
          <a:bodyPr/>
          <a:lstStyle/>
          <a:p>
            <a:fld id="{CBB0D8BC-F668-4E5E-83CC-7314BE08F58E}" type="datetimeFigureOut">
              <a:rPr lang="fr-BE" smtClean="0"/>
              <a:t>25-03-23</a:t>
            </a:fld>
            <a:endParaRPr lang="fr-BE"/>
          </a:p>
        </p:txBody>
      </p:sp>
      <p:sp>
        <p:nvSpPr>
          <p:cNvPr id="3" name="Footer Placeholder 2">
            <a:extLst>
              <a:ext uri="{FF2B5EF4-FFF2-40B4-BE49-F238E27FC236}">
                <a16:creationId xmlns:a16="http://schemas.microsoft.com/office/drawing/2014/main" id="{53C1C9EA-AD6D-4CB0-B53B-CCE8E40D5C83}"/>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9B602B5E-40B2-4EAE-A0E8-8525F81B745B}"/>
              </a:ext>
            </a:extLst>
          </p:cNvPr>
          <p:cNvSpPr>
            <a:spLocks noGrp="1"/>
          </p:cNvSpPr>
          <p:nvPr>
            <p:ph type="sldNum" sz="quarter" idx="12"/>
          </p:nvPr>
        </p:nvSpPr>
        <p:spPr/>
        <p:txBody>
          <a:bodyPr/>
          <a:lstStyle/>
          <a:p>
            <a:fld id="{8770CDA3-0BCC-41BB-9CF9-BD1D92C1F520}" type="slidenum">
              <a:rPr lang="fr-BE" smtClean="0"/>
              <a:t>‹#›</a:t>
            </a:fld>
            <a:endParaRPr lang="fr-BE"/>
          </a:p>
        </p:txBody>
      </p:sp>
    </p:spTree>
    <p:extLst>
      <p:ext uri="{BB962C8B-B14F-4D97-AF65-F5344CB8AC3E}">
        <p14:creationId xmlns:p14="http://schemas.microsoft.com/office/powerpoint/2010/main" val="52132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45DC-9570-45C0-B1FF-AF5C031DE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C5E0D682-8028-4857-9DC1-3A51DB4CA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E54E6AFE-A049-402C-B310-3AAE8E7AE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FF67C-8700-4FE9-89EF-E27EFD226810}"/>
              </a:ext>
            </a:extLst>
          </p:cNvPr>
          <p:cNvSpPr>
            <a:spLocks noGrp="1"/>
          </p:cNvSpPr>
          <p:nvPr>
            <p:ph type="dt" sz="half" idx="10"/>
          </p:nvPr>
        </p:nvSpPr>
        <p:spPr/>
        <p:txBody>
          <a:bodyPr/>
          <a:lstStyle/>
          <a:p>
            <a:fld id="{CBB0D8BC-F668-4E5E-83CC-7314BE08F58E}" type="datetimeFigureOut">
              <a:rPr lang="fr-BE" smtClean="0"/>
              <a:t>25-03-23</a:t>
            </a:fld>
            <a:endParaRPr lang="fr-BE"/>
          </a:p>
        </p:txBody>
      </p:sp>
      <p:sp>
        <p:nvSpPr>
          <p:cNvPr id="6" name="Footer Placeholder 5">
            <a:extLst>
              <a:ext uri="{FF2B5EF4-FFF2-40B4-BE49-F238E27FC236}">
                <a16:creationId xmlns:a16="http://schemas.microsoft.com/office/drawing/2014/main" id="{7B7D26FC-DC50-4B8E-8841-3F8D4912E88E}"/>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098A4B63-D4D3-4DC1-93B9-0B2FB062C748}"/>
              </a:ext>
            </a:extLst>
          </p:cNvPr>
          <p:cNvSpPr>
            <a:spLocks noGrp="1"/>
          </p:cNvSpPr>
          <p:nvPr>
            <p:ph type="sldNum" sz="quarter" idx="12"/>
          </p:nvPr>
        </p:nvSpPr>
        <p:spPr/>
        <p:txBody>
          <a:bodyPr/>
          <a:lstStyle/>
          <a:p>
            <a:fld id="{8770CDA3-0BCC-41BB-9CF9-BD1D92C1F520}" type="slidenum">
              <a:rPr lang="fr-BE" smtClean="0"/>
              <a:t>‹#›</a:t>
            </a:fld>
            <a:endParaRPr lang="fr-BE"/>
          </a:p>
        </p:txBody>
      </p:sp>
    </p:spTree>
    <p:extLst>
      <p:ext uri="{BB962C8B-B14F-4D97-AF65-F5344CB8AC3E}">
        <p14:creationId xmlns:p14="http://schemas.microsoft.com/office/powerpoint/2010/main" val="246605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CE99-7F4B-49DA-AE1B-9E0D1539E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A1E69117-AA63-417D-89DC-C7F3A19EB2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FDDD841E-A7F8-4C10-9193-8028F2655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31DFB-13FC-4960-AB47-D66BA7C8F53E}"/>
              </a:ext>
            </a:extLst>
          </p:cNvPr>
          <p:cNvSpPr>
            <a:spLocks noGrp="1"/>
          </p:cNvSpPr>
          <p:nvPr>
            <p:ph type="dt" sz="half" idx="10"/>
          </p:nvPr>
        </p:nvSpPr>
        <p:spPr/>
        <p:txBody>
          <a:bodyPr/>
          <a:lstStyle/>
          <a:p>
            <a:fld id="{CBB0D8BC-F668-4E5E-83CC-7314BE08F58E}" type="datetimeFigureOut">
              <a:rPr lang="fr-BE" smtClean="0"/>
              <a:t>25-03-23</a:t>
            </a:fld>
            <a:endParaRPr lang="fr-BE"/>
          </a:p>
        </p:txBody>
      </p:sp>
      <p:sp>
        <p:nvSpPr>
          <p:cNvPr id="6" name="Footer Placeholder 5">
            <a:extLst>
              <a:ext uri="{FF2B5EF4-FFF2-40B4-BE49-F238E27FC236}">
                <a16:creationId xmlns:a16="http://schemas.microsoft.com/office/drawing/2014/main" id="{9E841A0F-2ACE-4E22-803E-5A6BCBF4693B}"/>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C1AD9A89-32B8-4345-8DDA-F2DB77528285}"/>
              </a:ext>
            </a:extLst>
          </p:cNvPr>
          <p:cNvSpPr>
            <a:spLocks noGrp="1"/>
          </p:cNvSpPr>
          <p:nvPr>
            <p:ph type="sldNum" sz="quarter" idx="12"/>
          </p:nvPr>
        </p:nvSpPr>
        <p:spPr/>
        <p:txBody>
          <a:bodyPr/>
          <a:lstStyle/>
          <a:p>
            <a:fld id="{8770CDA3-0BCC-41BB-9CF9-BD1D92C1F520}" type="slidenum">
              <a:rPr lang="fr-BE" smtClean="0"/>
              <a:t>‹#›</a:t>
            </a:fld>
            <a:endParaRPr lang="fr-BE"/>
          </a:p>
        </p:txBody>
      </p:sp>
    </p:spTree>
    <p:extLst>
      <p:ext uri="{BB962C8B-B14F-4D97-AF65-F5344CB8AC3E}">
        <p14:creationId xmlns:p14="http://schemas.microsoft.com/office/powerpoint/2010/main" val="206659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A53F698-DB0E-45F5-A7E1-AE26F059B7D6}"/>
              </a:ext>
            </a:extLst>
          </p:cNvPr>
          <p:cNvGraphicFramePr>
            <a:graphicFrameLocks noChangeAspect="1"/>
          </p:cNvGraphicFramePr>
          <p:nvPr userDrawn="1">
            <p:custDataLst>
              <p:tags r:id="rId13"/>
            </p:custDataLst>
            <p:extLst>
              <p:ext uri="{D42A27DB-BD31-4B8C-83A1-F6EECF244321}">
                <p14:modId xmlns:p14="http://schemas.microsoft.com/office/powerpoint/2010/main" val="3824134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4" imgW="425" imgH="424" progId="TCLayout.ActiveDocument.1">
                  <p:embed/>
                </p:oleObj>
              </mc:Choice>
              <mc:Fallback>
                <p:oleObj name="Diapositive think-cell" r:id="rId14" imgW="425" imgH="424"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4379793-8956-47D0-8F60-B86A117F43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DE69B694-2EA7-430A-9F56-EE03DF30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9537465-F02E-4811-8083-C5DE1D7F2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0D8BC-F668-4E5E-83CC-7314BE08F58E}" type="datetimeFigureOut">
              <a:rPr lang="fr-BE" smtClean="0"/>
              <a:t>25-03-23</a:t>
            </a:fld>
            <a:endParaRPr lang="fr-BE"/>
          </a:p>
        </p:txBody>
      </p:sp>
      <p:sp>
        <p:nvSpPr>
          <p:cNvPr id="5" name="Footer Placeholder 4">
            <a:extLst>
              <a:ext uri="{FF2B5EF4-FFF2-40B4-BE49-F238E27FC236}">
                <a16:creationId xmlns:a16="http://schemas.microsoft.com/office/drawing/2014/main" id="{3F363D90-DA83-4734-B970-DF8F051FE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9806050E-0487-4EFF-9BDF-9EFE2FE13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0CDA3-0BCC-41BB-9CF9-BD1D92C1F520}" type="slidenum">
              <a:rPr lang="fr-BE" smtClean="0"/>
              <a:t>‹#›</a:t>
            </a:fld>
            <a:endParaRPr lang="fr-BE"/>
          </a:p>
        </p:txBody>
      </p:sp>
    </p:spTree>
    <p:extLst>
      <p:ext uri="{BB962C8B-B14F-4D97-AF65-F5344CB8AC3E}">
        <p14:creationId xmlns:p14="http://schemas.microsoft.com/office/powerpoint/2010/main" val="2222701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34DD9C-2BB7-4686-9A00-2E0B85180C87}"/>
              </a:ext>
            </a:extLst>
          </p:cNvPr>
          <p:cNvGraphicFramePr>
            <a:graphicFrameLocks noChangeAspect="1"/>
          </p:cNvGraphicFramePr>
          <p:nvPr userDrawn="1">
            <p:custDataLst>
              <p:tags r:id="rId13"/>
            </p:custDataLst>
            <p:extLst>
              <p:ext uri="{D42A27DB-BD31-4B8C-83A1-F6EECF244321}">
                <p14:modId xmlns:p14="http://schemas.microsoft.com/office/powerpoint/2010/main" val="1928008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553" imgH="554" progId="TCLayout.ActiveDocument.1">
                  <p:embed/>
                </p:oleObj>
              </mc:Choice>
              <mc:Fallback>
                <p:oleObj name="think-cell Slide" r:id="rId14" imgW="553" imgH="554" progId="TCLayout.ActiveDocument.1">
                  <p:embed/>
                  <p:pic>
                    <p:nvPicPr>
                      <p:cNvPr id="11" name="Object 10" hidden="1">
                        <a:extLst>
                          <a:ext uri="{FF2B5EF4-FFF2-40B4-BE49-F238E27FC236}">
                            <a16:creationId xmlns:a16="http://schemas.microsoft.com/office/drawing/2014/main" id="{3834DD9C-2BB7-4686-9A00-2E0B85180C8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CBC650B-6DC2-47C8-A6B3-4780F12E8E30}" type="datetimeFigureOut">
              <a:rPr lang="fr-FR" smtClean="0"/>
              <a:t>25/03/2023</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DF5A9C-A81B-4C43-A420-2C3B03291604}" type="slidenum">
              <a:rPr lang="fr-FR" smtClean="0"/>
              <a:t>‹#›</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7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notesSlide" Target="../notesSlides/notesSlide10.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2.xml"/><Relationship Id="rId16" Type="http://schemas.openxmlformats.org/officeDocument/2006/relationships/hyperlink" Target="https://agrinfo.eu/" TargetMode="External"/><Relationship Id="rId1" Type="http://schemas.openxmlformats.org/officeDocument/2006/relationships/tags" Target="../tags/tag14.xml"/><Relationship Id="rId6" Type="http://schemas.openxmlformats.org/officeDocument/2006/relationships/image" Target="../media/image1.emf"/><Relationship Id="rId11" Type="http://schemas.openxmlformats.org/officeDocument/2006/relationships/image" Target="../media/image29.png"/><Relationship Id="rId5" Type="http://schemas.openxmlformats.org/officeDocument/2006/relationships/oleObject" Target="../embeddings/oleObject13.bin"/><Relationship Id="rId15" Type="http://schemas.openxmlformats.org/officeDocument/2006/relationships/image" Target="../media/image33.tiff"/><Relationship Id="rId10" Type="http://schemas.openxmlformats.org/officeDocument/2006/relationships/image" Target="../media/image28.png"/><Relationship Id="rId4" Type="http://schemas.openxmlformats.org/officeDocument/2006/relationships/image" Target="../media/image19.jpeg"/><Relationship Id="rId9" Type="http://schemas.openxmlformats.org/officeDocument/2006/relationships/image" Target="../media/image27.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s://training.colead.link/" TargetMode="External"/><Relationship Id="rId7" Type="http://schemas.openxmlformats.org/officeDocument/2006/relationships/hyperlink" Target="mailto:wester.schepers@colead.link"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hyperlink" Target="https://agrinfo.eu/" TargetMode="External"/><Relationship Id="rId5" Type="http://schemas.openxmlformats.org/officeDocument/2006/relationships/hyperlink" Target="https://www.colead.link/current-programmes/next-kenya" TargetMode="External"/><Relationship Id="rId4" Type="http://schemas.openxmlformats.org/officeDocument/2006/relationships/hyperlink" Target="https://www.colead.link/analytics" TargetMode="Externa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notesSlide" Target="../notesSlides/notesSlide2.xml"/><Relationship Id="rId7" Type="http://schemas.openxmlformats.org/officeDocument/2006/relationships/image" Target="../media/image10.png"/><Relationship Id="rId12"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jpeg"/><Relationship Id="rId11" Type="http://schemas.openxmlformats.org/officeDocument/2006/relationships/diagramColors" Target="../diagrams/colors1.xml"/><Relationship Id="rId5" Type="http://schemas.openxmlformats.org/officeDocument/2006/relationships/image" Target="../media/image2.emf"/><Relationship Id="rId10" Type="http://schemas.openxmlformats.org/officeDocument/2006/relationships/diagramQuickStyle" Target="../diagrams/quickStyle1.xml"/><Relationship Id="rId4" Type="http://schemas.openxmlformats.org/officeDocument/2006/relationships/oleObject" Target="../embeddings/oleObject3.bin"/><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emf"/><Relationship Id="rId11" Type="http://schemas.openxmlformats.org/officeDocument/2006/relationships/image" Target="../media/image17.tiff"/><Relationship Id="rId5" Type="http://schemas.openxmlformats.org/officeDocument/2006/relationships/oleObject" Target="../embeddings/oleObject6.bin"/><Relationship Id="rId10" Type="http://schemas.openxmlformats.org/officeDocument/2006/relationships/image" Target="../media/image16.tiff"/><Relationship Id="rId4" Type="http://schemas.openxmlformats.org/officeDocument/2006/relationships/image" Target="../media/image11.jpeg"/><Relationship Id="rId9" Type="http://schemas.openxmlformats.org/officeDocument/2006/relationships/image" Target="../media/image15.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hyperlink" Target="https://kenya.coleacp.org/kenyan-horticultural-sector"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6B85DD3-2907-4878-AA08-1772076939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428"/>
            <a:ext cx="12191998" cy="6857142"/>
          </a:xfrm>
          <a:prstGeom prst="rect">
            <a:avLst/>
          </a:prstGeom>
        </p:spPr>
      </p:pic>
      <p:pic>
        <p:nvPicPr>
          <p:cNvPr id="7" name="Image 6">
            <a:extLst>
              <a:ext uri="{FF2B5EF4-FFF2-40B4-BE49-F238E27FC236}">
                <a16:creationId xmlns:a16="http://schemas.microsoft.com/office/drawing/2014/main" id="{5057B77E-0972-4C6C-8073-B07474C70C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3916218" cy="2432808"/>
          </a:xfrm>
          <a:prstGeom prst="rect">
            <a:avLst/>
          </a:prstGeom>
        </p:spPr>
      </p:pic>
      <p:sp>
        <p:nvSpPr>
          <p:cNvPr id="8" name="ZoneTexte 7">
            <a:extLst>
              <a:ext uri="{FF2B5EF4-FFF2-40B4-BE49-F238E27FC236}">
                <a16:creationId xmlns:a16="http://schemas.microsoft.com/office/drawing/2014/main" id="{6C4C448A-CED1-44E9-8FF6-FC6245848659}"/>
              </a:ext>
            </a:extLst>
          </p:cNvPr>
          <p:cNvSpPr txBox="1"/>
          <p:nvPr/>
        </p:nvSpPr>
        <p:spPr>
          <a:xfrm>
            <a:off x="4060946" y="1341035"/>
            <a:ext cx="8061819"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786C4C"/>
                </a:solidFill>
                <a:effectLst/>
                <a:uLnTx/>
                <a:uFillTx/>
                <a:latin typeface="GeogrotesqueStencil A Sb" pitchFamily="50" charset="0"/>
                <a:ea typeface="+mn-ea"/>
                <a:cs typeface="+mn-cs"/>
              </a:rPr>
              <a:t>Gaps to market access for Kenya’s agricultural produce: how is COLEAD intervening sustainably?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786C4C"/>
              </a:solidFill>
              <a:effectLst/>
              <a:uLnTx/>
              <a:uFillTx/>
              <a:latin typeface="GeogrotesqueStencil A Sb" pitchFamily="50"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3A537"/>
                </a:solidFill>
                <a:effectLst/>
                <a:uLnTx/>
                <a:uFillTx/>
                <a:latin typeface="Frontage Condensed" panose="00000500000000000000" pitchFamily="50" charset="0"/>
                <a:ea typeface="+mn-ea"/>
                <a:cs typeface="+mn-cs"/>
              </a:rPr>
              <a:t>GLOBALG.A.P. TOURSTOP NAIROBI 29</a:t>
            </a:r>
            <a:r>
              <a:rPr kumimoji="0" lang="en-US" sz="2400" b="0" i="0" u="none" strike="noStrike" kern="1200" cap="none" spc="0" normalizeH="0" baseline="30000" noProof="0" dirty="0">
                <a:ln>
                  <a:noFill/>
                </a:ln>
                <a:solidFill>
                  <a:srgbClr val="63A537"/>
                </a:solidFill>
                <a:effectLst/>
                <a:uLnTx/>
                <a:uFillTx/>
                <a:latin typeface="Frontage Condensed" panose="00000500000000000000" pitchFamily="50" charset="0"/>
                <a:ea typeface="+mn-ea"/>
                <a:cs typeface="+mn-cs"/>
              </a:rPr>
              <a:t>th</a:t>
            </a:r>
            <a:r>
              <a:rPr kumimoji="0" lang="en-US" sz="2400" b="0" i="0" u="none" strike="noStrike" kern="1200" cap="none" spc="0" normalizeH="0" baseline="0" noProof="0" dirty="0">
                <a:ln>
                  <a:noFill/>
                </a:ln>
                <a:solidFill>
                  <a:srgbClr val="63A537"/>
                </a:solidFill>
                <a:effectLst/>
                <a:uLnTx/>
                <a:uFillTx/>
                <a:latin typeface="Frontage Condensed" panose="00000500000000000000" pitchFamily="50" charset="0"/>
                <a:ea typeface="+mn-ea"/>
                <a:cs typeface="+mn-cs"/>
              </a:rPr>
              <a:t> MARCH 2023</a:t>
            </a:r>
            <a:endParaRPr kumimoji="0" lang="fr-FR" sz="2400" b="0" i="0" u="none" strike="noStrike" kern="1200" cap="none" spc="0" normalizeH="0" baseline="0" noProof="0" dirty="0">
              <a:ln>
                <a:noFill/>
              </a:ln>
              <a:solidFill>
                <a:srgbClr val="63A537"/>
              </a:solidFill>
              <a:effectLst/>
              <a:uLnTx/>
              <a:uFillTx/>
              <a:latin typeface="Frontage Condensed" panose="00000500000000000000" pitchFamily="50" charset="0"/>
              <a:ea typeface="+mn-ea"/>
              <a:cs typeface="+mn-cs"/>
            </a:endParaRPr>
          </a:p>
        </p:txBody>
      </p:sp>
      <p:pic>
        <p:nvPicPr>
          <p:cNvPr id="5" name="Image 4">
            <a:extLst>
              <a:ext uri="{FF2B5EF4-FFF2-40B4-BE49-F238E27FC236}">
                <a16:creationId xmlns:a16="http://schemas.microsoft.com/office/drawing/2014/main" id="{4200EC39-59E2-459D-B835-E4DCC02D8D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007" y="2432808"/>
            <a:ext cx="3929224" cy="2619483"/>
          </a:xfrm>
          <a:prstGeom prst="rect">
            <a:avLst/>
          </a:prstGeom>
        </p:spPr>
      </p:pic>
      <p:pic>
        <p:nvPicPr>
          <p:cNvPr id="6" name="Image 5">
            <a:extLst>
              <a:ext uri="{FF2B5EF4-FFF2-40B4-BE49-F238E27FC236}">
                <a16:creationId xmlns:a16="http://schemas.microsoft.com/office/drawing/2014/main" id="{68BC9A44-10CF-4274-B8A6-B2EB7188DA6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005" y="4640633"/>
            <a:ext cx="3929223" cy="2217367"/>
          </a:xfrm>
          <a:prstGeom prst="rect">
            <a:avLst/>
          </a:prstGeom>
        </p:spPr>
      </p:pic>
      <p:sp>
        <p:nvSpPr>
          <p:cNvPr id="11" name="Rectangle 10">
            <a:extLst>
              <a:ext uri="{FF2B5EF4-FFF2-40B4-BE49-F238E27FC236}">
                <a16:creationId xmlns:a16="http://schemas.microsoft.com/office/drawing/2014/main" id="{A4E15DE0-3F49-490D-99A9-828DB3EE02B2}"/>
              </a:ext>
            </a:extLst>
          </p:cNvPr>
          <p:cNvSpPr/>
          <p:nvPr/>
        </p:nvSpPr>
        <p:spPr>
          <a:xfrm>
            <a:off x="3916217" y="5269584"/>
            <a:ext cx="8275782" cy="1587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Image 11">
            <a:extLst>
              <a:ext uri="{FF2B5EF4-FFF2-40B4-BE49-F238E27FC236}">
                <a16:creationId xmlns:a16="http://schemas.microsoft.com/office/drawing/2014/main" id="{7B58C7CC-E610-4546-A248-FA9994E95805}"/>
              </a:ext>
            </a:extLst>
          </p:cNvPr>
          <p:cNvPicPr>
            <a:picLocks noChangeAspect="1"/>
          </p:cNvPicPr>
          <p:nvPr/>
        </p:nvPicPr>
        <p:blipFill rotWithShape="1">
          <a:blip r:embed="rId7"/>
          <a:srcRect r="75864" b="9170"/>
          <a:stretch/>
        </p:blipFill>
        <p:spPr>
          <a:xfrm>
            <a:off x="4060947" y="5820278"/>
            <a:ext cx="1067198" cy="645022"/>
          </a:xfrm>
          <a:prstGeom prst="rect">
            <a:avLst/>
          </a:prstGeom>
        </p:spPr>
      </p:pic>
      <p:pic>
        <p:nvPicPr>
          <p:cNvPr id="4" name="Picture 3" descr="Logo&#10;&#10;Description automatically generated">
            <a:extLst>
              <a:ext uri="{FF2B5EF4-FFF2-40B4-BE49-F238E27FC236}">
                <a16:creationId xmlns:a16="http://schemas.microsoft.com/office/drawing/2014/main" id="{C202325E-35BC-419B-58AF-0C56C18EE6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03699" y="5572555"/>
            <a:ext cx="1067197" cy="892745"/>
          </a:xfrm>
          <a:prstGeom prst="rect">
            <a:avLst/>
          </a:prstGeom>
        </p:spPr>
      </p:pic>
    </p:spTree>
    <p:extLst>
      <p:ext uri="{BB962C8B-B14F-4D97-AF65-F5344CB8AC3E}">
        <p14:creationId xmlns:p14="http://schemas.microsoft.com/office/powerpoint/2010/main" val="58480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B22AEE-738E-4A73-B3C1-7C38ADA43A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425" imgH="424" progId="TCLayout.ActiveDocument.1">
                  <p:embed/>
                </p:oleObj>
              </mc:Choice>
              <mc:Fallback>
                <p:oleObj name="Diapositive think-cell" r:id="rId5" imgW="425" imgH="424" progId="TCLayout.ActiveDocument.1">
                  <p:embed/>
                  <p:pic>
                    <p:nvPicPr>
                      <p:cNvPr id="4" name="Object 3" hidden="1">
                        <a:extLst>
                          <a:ext uri="{FF2B5EF4-FFF2-40B4-BE49-F238E27FC236}">
                            <a16:creationId xmlns:a16="http://schemas.microsoft.com/office/drawing/2014/main" id="{E4B22AEE-738E-4A73-B3C1-7C38ADA43A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21E9DC-2CFE-4947-A741-0402FA9A06AC}"/>
              </a:ext>
            </a:extLst>
          </p:cNvPr>
          <p:cNvSpPr txBox="1"/>
          <p:nvPr/>
        </p:nvSpPr>
        <p:spPr>
          <a:xfrm>
            <a:off x="0" y="0"/>
            <a:ext cx="985615" cy="646331"/>
          </a:xfrm>
          <a:prstGeom prst="rect">
            <a:avLst/>
          </a:prstGeom>
          <a:noFill/>
        </p:spPr>
        <p:txBody>
          <a:bodyPr wrap="square" rtlCol="0">
            <a:spAutoFit/>
          </a:bodyPr>
          <a:lstStyle/>
          <a:p>
            <a:r>
              <a:rPr lang="fr-BE" sz="3600" dirty="0">
                <a:solidFill>
                  <a:schemeClr val="bg1"/>
                </a:solidFill>
                <a:latin typeface="Frontage Condensed Line" panose="00000500000000000000" pitchFamily="50" charset="0"/>
              </a:rPr>
              <a:t>0</a:t>
            </a:r>
            <a:r>
              <a:rPr lang="fr-BE" sz="3600" dirty="0">
                <a:solidFill>
                  <a:schemeClr val="bg1"/>
                </a:solidFill>
                <a:latin typeface="Frontage Condensed" panose="00000500000000000000" pitchFamily="50" charset="0"/>
              </a:rPr>
              <a:t>3.</a:t>
            </a:r>
          </a:p>
        </p:txBody>
      </p:sp>
      <p:sp>
        <p:nvSpPr>
          <p:cNvPr id="6" name="TextBox 5">
            <a:extLst>
              <a:ext uri="{FF2B5EF4-FFF2-40B4-BE49-F238E27FC236}">
                <a16:creationId xmlns:a16="http://schemas.microsoft.com/office/drawing/2014/main" id="{844BB88E-50E4-431F-B0D6-7B260FCE637C}"/>
              </a:ext>
            </a:extLst>
          </p:cNvPr>
          <p:cNvSpPr txBox="1"/>
          <p:nvPr/>
        </p:nvSpPr>
        <p:spPr>
          <a:xfrm>
            <a:off x="985615" y="0"/>
            <a:ext cx="81193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accent3"/>
                </a:solidFill>
                <a:latin typeface="Geogrotesque SemiBold" pitchFamily="50" charset="0"/>
              </a:rPr>
              <a:t>Accessing EU markets</a:t>
            </a:r>
          </a:p>
        </p:txBody>
      </p:sp>
      <p:sp>
        <p:nvSpPr>
          <p:cNvPr id="2" name="TextBox 15">
            <a:extLst>
              <a:ext uri="{FF2B5EF4-FFF2-40B4-BE49-F238E27FC236}">
                <a16:creationId xmlns:a16="http://schemas.microsoft.com/office/drawing/2014/main" id="{03EF5B9C-7351-D1C5-3CC7-65628A1D4391}"/>
              </a:ext>
            </a:extLst>
          </p:cNvPr>
          <p:cNvSpPr txBox="1"/>
          <p:nvPr/>
        </p:nvSpPr>
        <p:spPr>
          <a:xfrm>
            <a:off x="492807" y="974750"/>
            <a:ext cx="11363396" cy="4324261"/>
          </a:xfrm>
          <a:prstGeom prst="rect">
            <a:avLst/>
          </a:prstGeom>
          <a:noFill/>
        </p:spPr>
        <p:txBody>
          <a:bodyPr wrap="square" rtlCol="0">
            <a:spAutoFit/>
          </a:bodyPr>
          <a:lstStyle/>
          <a:p>
            <a:pPr algn="ctr">
              <a:spcBef>
                <a:spcPts val="600"/>
              </a:spcBef>
              <a:defRPr/>
            </a:pPr>
            <a:endParaRPr lang="en-US" sz="2400" b="1" dirty="0">
              <a:solidFill>
                <a:srgbClr val="F3900F"/>
              </a:solidFill>
              <a:latin typeface="Geogrotesque SemiBold" pitchFamily="50" charset="0"/>
            </a:endParaRPr>
          </a:p>
          <a:p>
            <a:pPr marL="342900" indent="-342900">
              <a:spcBef>
                <a:spcPts val="600"/>
              </a:spcBef>
              <a:spcAft>
                <a:spcPts val="600"/>
              </a:spcAft>
              <a:buClr>
                <a:srgbClr val="FCC237"/>
              </a:buClr>
              <a:buFont typeface="Wingdings" panose="05000000000000000000" pitchFamily="2" charset="2"/>
              <a:buChar char="§"/>
              <a:defRPr/>
            </a:pPr>
            <a:r>
              <a:rPr lang="en-US" sz="2400" dirty="0">
                <a:solidFill>
                  <a:prstClr val="black">
                    <a:lumMod val="50000"/>
                    <a:lumOff val="50000"/>
                  </a:prstClr>
                </a:solidFill>
                <a:latin typeface="Ainslie Norm Regular" panose="02000503020000020003" pitchFamily="50" charset="0"/>
              </a:rPr>
              <a:t>A very complex landscape of regulations and standards for producers and export companies, with significantly increased costs</a:t>
            </a:r>
          </a:p>
          <a:p>
            <a:pPr marL="342900" indent="-342900">
              <a:spcBef>
                <a:spcPts val="600"/>
              </a:spcBef>
              <a:spcAft>
                <a:spcPts val="600"/>
              </a:spcAft>
              <a:buClr>
                <a:srgbClr val="FCC237"/>
              </a:buClr>
              <a:buFont typeface="Wingdings" panose="05000000000000000000" pitchFamily="2" charset="2"/>
              <a:buChar char="§"/>
              <a:defRPr/>
            </a:pPr>
            <a:r>
              <a:rPr lang="en-US" sz="2400" dirty="0">
                <a:solidFill>
                  <a:prstClr val="black">
                    <a:lumMod val="50000"/>
                    <a:lumOff val="50000"/>
                  </a:prstClr>
                </a:solidFill>
                <a:latin typeface="Ainslie Norm Regular" panose="02000503020000020003" pitchFamily="50" charset="0"/>
              </a:rPr>
              <a:t>Important for exporters, BMOs and regulators to be aware of and understand the challenges; it affects the ability of producers and exporters to meet requirements, as well as the financial viability of doing so.</a:t>
            </a:r>
          </a:p>
          <a:p>
            <a:pPr marL="342900" indent="-342900">
              <a:spcBef>
                <a:spcPts val="600"/>
              </a:spcBef>
              <a:spcAft>
                <a:spcPts val="600"/>
              </a:spcAft>
              <a:buClr>
                <a:srgbClr val="FCC237"/>
              </a:buClr>
              <a:buFont typeface="Wingdings" panose="05000000000000000000" pitchFamily="2" charset="2"/>
              <a:buChar char="§"/>
              <a:defRPr/>
            </a:pPr>
            <a:r>
              <a:rPr lang="en-US" sz="2400" dirty="0">
                <a:solidFill>
                  <a:prstClr val="black">
                    <a:lumMod val="50000"/>
                    <a:lumOff val="50000"/>
                  </a:prstClr>
                </a:solidFill>
                <a:latin typeface="Ainslie Norm Regular" panose="02000503020000020003" pitchFamily="50" charset="0"/>
              </a:rPr>
              <a:t>A consequence of all these changes is that less “demanding” markets are becoming more attractive.</a:t>
            </a:r>
          </a:p>
          <a:p>
            <a:pPr marL="342900" indent="-342900">
              <a:spcBef>
                <a:spcPts val="600"/>
              </a:spcBef>
              <a:buClr>
                <a:srgbClr val="FCC237"/>
              </a:buClr>
              <a:buFont typeface="Wingdings" panose="05000000000000000000" pitchFamily="2" charset="2"/>
              <a:buChar char="§"/>
              <a:defRPr/>
            </a:pPr>
            <a:r>
              <a:rPr lang="en-US" sz="2400" dirty="0">
                <a:solidFill>
                  <a:prstClr val="black">
                    <a:lumMod val="50000"/>
                    <a:lumOff val="50000"/>
                  </a:prstClr>
                </a:solidFill>
                <a:latin typeface="Ainslie Norm Regular" panose="02000503020000020003" pitchFamily="50" charset="0"/>
              </a:rPr>
              <a:t>It also creates opportunities for operators who can “jump through the hoops”, making them more able to access a variety of markets, including profitable niche markets </a:t>
            </a:r>
          </a:p>
        </p:txBody>
      </p:sp>
    </p:spTree>
    <p:extLst>
      <p:ext uri="{BB962C8B-B14F-4D97-AF65-F5344CB8AC3E}">
        <p14:creationId xmlns:p14="http://schemas.microsoft.com/office/powerpoint/2010/main" val="233386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B22AEE-738E-4A73-B3C1-7C38ADA43A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425" imgH="424" progId="TCLayout.ActiveDocument.1">
                  <p:embed/>
                </p:oleObj>
              </mc:Choice>
              <mc:Fallback>
                <p:oleObj name="Diapositive think-cell" r:id="rId5" imgW="425" imgH="424" progId="TCLayout.ActiveDocument.1">
                  <p:embed/>
                  <p:pic>
                    <p:nvPicPr>
                      <p:cNvPr id="4" name="Object 3" hidden="1">
                        <a:extLst>
                          <a:ext uri="{FF2B5EF4-FFF2-40B4-BE49-F238E27FC236}">
                            <a16:creationId xmlns:a16="http://schemas.microsoft.com/office/drawing/2014/main" id="{E4B22AEE-738E-4A73-B3C1-7C38ADA43A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21E9DC-2CFE-4947-A741-0402FA9A06AC}"/>
              </a:ext>
            </a:extLst>
          </p:cNvPr>
          <p:cNvSpPr txBox="1"/>
          <p:nvPr/>
        </p:nvSpPr>
        <p:spPr>
          <a:xfrm>
            <a:off x="0" y="0"/>
            <a:ext cx="985615" cy="646331"/>
          </a:xfrm>
          <a:prstGeom prst="rect">
            <a:avLst/>
          </a:prstGeom>
          <a:noFill/>
        </p:spPr>
        <p:txBody>
          <a:bodyPr wrap="square" rtlCol="0">
            <a:spAutoFit/>
          </a:bodyPr>
          <a:lstStyle/>
          <a:p>
            <a:r>
              <a:rPr lang="fr-BE" sz="3600" dirty="0">
                <a:solidFill>
                  <a:schemeClr val="bg1"/>
                </a:solidFill>
                <a:latin typeface="Frontage Condensed Line" panose="00000500000000000000" pitchFamily="50" charset="0"/>
              </a:rPr>
              <a:t>03</a:t>
            </a:r>
            <a:r>
              <a:rPr lang="fr-BE" sz="3600" dirty="0">
                <a:solidFill>
                  <a:schemeClr val="bg1"/>
                </a:solidFill>
                <a:latin typeface="Frontage Condensed" panose="00000500000000000000" pitchFamily="50" charset="0"/>
              </a:rPr>
              <a:t>.</a:t>
            </a:r>
          </a:p>
        </p:txBody>
      </p:sp>
      <p:sp>
        <p:nvSpPr>
          <p:cNvPr id="6" name="TextBox 5">
            <a:extLst>
              <a:ext uri="{FF2B5EF4-FFF2-40B4-BE49-F238E27FC236}">
                <a16:creationId xmlns:a16="http://schemas.microsoft.com/office/drawing/2014/main" id="{844BB88E-50E4-431F-B0D6-7B260FCE637C}"/>
              </a:ext>
            </a:extLst>
          </p:cNvPr>
          <p:cNvSpPr txBox="1"/>
          <p:nvPr/>
        </p:nvSpPr>
        <p:spPr>
          <a:xfrm>
            <a:off x="985615" y="0"/>
            <a:ext cx="81193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accent3"/>
                </a:solidFill>
                <a:latin typeface="Geogrotesque SemiBold" pitchFamily="50" charset="0"/>
              </a:rPr>
              <a:t>COLEAD interventions</a:t>
            </a:r>
          </a:p>
        </p:txBody>
      </p:sp>
      <p:sp>
        <p:nvSpPr>
          <p:cNvPr id="49" name="Rectangle 48">
            <a:extLst>
              <a:ext uri="{FF2B5EF4-FFF2-40B4-BE49-F238E27FC236}">
                <a16:creationId xmlns:a16="http://schemas.microsoft.com/office/drawing/2014/main" id="{7449D230-65A2-F228-6EBA-5A347B92132D}"/>
              </a:ext>
            </a:extLst>
          </p:cNvPr>
          <p:cNvSpPr/>
          <p:nvPr/>
        </p:nvSpPr>
        <p:spPr>
          <a:xfrm>
            <a:off x="884020" y="1417501"/>
            <a:ext cx="10418980" cy="1097099"/>
          </a:xfrm>
          <a:prstGeom prst="rect">
            <a:avLst/>
          </a:prstGeom>
        </p:spPr>
        <p:txBody>
          <a:bodyPr/>
          <a:lstStyle/>
          <a:p>
            <a:pPr marL="285750" indent="-285750">
              <a:spcBef>
                <a:spcPts val="600"/>
              </a:spcBef>
              <a:buClr>
                <a:srgbClr val="FCC237"/>
              </a:buClr>
              <a:buFont typeface="Wingdings" panose="05000000000000000000" pitchFamily="2" charset="2"/>
              <a:buChar char="§"/>
            </a:pPr>
            <a:r>
              <a:rPr lang="en-GB" sz="2400" dirty="0">
                <a:solidFill>
                  <a:prstClr val="black">
                    <a:lumMod val="50000"/>
                    <a:lumOff val="50000"/>
                  </a:prstClr>
                </a:solidFill>
                <a:latin typeface="Ainslie Norm Regular" panose="02000503020000020003" pitchFamily="50" charset="0"/>
              </a:rPr>
              <a:t>Providing up to date information</a:t>
            </a:r>
          </a:p>
        </p:txBody>
      </p:sp>
      <p:sp>
        <p:nvSpPr>
          <p:cNvPr id="2" name="Rectangle 1">
            <a:extLst>
              <a:ext uri="{FF2B5EF4-FFF2-40B4-BE49-F238E27FC236}">
                <a16:creationId xmlns:a16="http://schemas.microsoft.com/office/drawing/2014/main" id="{1B33B4A4-FEFC-93A9-6250-D212431CA264}"/>
              </a:ext>
            </a:extLst>
          </p:cNvPr>
          <p:cNvSpPr/>
          <p:nvPr/>
        </p:nvSpPr>
        <p:spPr>
          <a:xfrm>
            <a:off x="884020" y="1862001"/>
            <a:ext cx="10418980" cy="1097099"/>
          </a:xfrm>
          <a:prstGeom prst="rect">
            <a:avLst/>
          </a:prstGeom>
        </p:spPr>
        <p:txBody>
          <a:bodyPr/>
          <a:lstStyle/>
          <a:p>
            <a:pPr marL="285750" indent="-285750">
              <a:spcBef>
                <a:spcPts val="600"/>
              </a:spcBef>
              <a:buClr>
                <a:srgbClr val="FCC237"/>
              </a:buClr>
              <a:buFont typeface="Wingdings" panose="05000000000000000000" pitchFamily="2" charset="2"/>
              <a:buChar char="§"/>
            </a:pPr>
            <a:r>
              <a:rPr lang="en-GB" sz="2400" dirty="0">
                <a:solidFill>
                  <a:prstClr val="black">
                    <a:lumMod val="50000"/>
                    <a:lumOff val="50000"/>
                  </a:prstClr>
                </a:solidFill>
                <a:latin typeface="Ainslie Norm Regular" panose="02000503020000020003" pitchFamily="50" charset="0"/>
              </a:rPr>
              <a:t>Technical assistance and trainings changes on new and evolving requirements</a:t>
            </a:r>
          </a:p>
        </p:txBody>
      </p:sp>
    </p:spTree>
    <p:extLst>
      <p:ext uri="{BB962C8B-B14F-4D97-AF65-F5344CB8AC3E}">
        <p14:creationId xmlns:p14="http://schemas.microsoft.com/office/powerpoint/2010/main" val="37913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B22AEE-738E-4A73-B3C1-7C38ADA43A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425" imgH="424" progId="TCLayout.ActiveDocument.1">
                  <p:embed/>
                </p:oleObj>
              </mc:Choice>
              <mc:Fallback>
                <p:oleObj name="Diapositive think-cell" r:id="rId5" imgW="425" imgH="424" progId="TCLayout.ActiveDocument.1">
                  <p:embed/>
                  <p:pic>
                    <p:nvPicPr>
                      <p:cNvPr id="4" name="Object 3" hidden="1">
                        <a:extLst>
                          <a:ext uri="{FF2B5EF4-FFF2-40B4-BE49-F238E27FC236}">
                            <a16:creationId xmlns:a16="http://schemas.microsoft.com/office/drawing/2014/main" id="{E4B22AEE-738E-4A73-B3C1-7C38ADA43A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21E9DC-2CFE-4947-A741-0402FA9A06AC}"/>
              </a:ext>
            </a:extLst>
          </p:cNvPr>
          <p:cNvSpPr txBox="1"/>
          <p:nvPr/>
        </p:nvSpPr>
        <p:spPr>
          <a:xfrm>
            <a:off x="0" y="0"/>
            <a:ext cx="985615" cy="646331"/>
          </a:xfrm>
          <a:prstGeom prst="rect">
            <a:avLst/>
          </a:prstGeom>
          <a:noFill/>
        </p:spPr>
        <p:txBody>
          <a:bodyPr wrap="square" rtlCol="0">
            <a:spAutoFit/>
          </a:bodyPr>
          <a:lstStyle/>
          <a:p>
            <a:r>
              <a:rPr lang="fr-BE" sz="3600" dirty="0">
                <a:solidFill>
                  <a:schemeClr val="bg1"/>
                </a:solidFill>
                <a:latin typeface="Frontage Condensed Line" panose="00000500000000000000" pitchFamily="50" charset="0"/>
              </a:rPr>
              <a:t>03</a:t>
            </a:r>
            <a:r>
              <a:rPr lang="fr-BE" sz="3600" dirty="0">
                <a:solidFill>
                  <a:schemeClr val="bg1"/>
                </a:solidFill>
                <a:latin typeface="Frontage Condensed" panose="00000500000000000000" pitchFamily="50" charset="0"/>
              </a:rPr>
              <a:t>.</a:t>
            </a:r>
          </a:p>
        </p:txBody>
      </p:sp>
      <p:sp>
        <p:nvSpPr>
          <p:cNvPr id="2" name="TextBox 1">
            <a:extLst>
              <a:ext uri="{FF2B5EF4-FFF2-40B4-BE49-F238E27FC236}">
                <a16:creationId xmlns:a16="http://schemas.microsoft.com/office/drawing/2014/main" id="{2856F0F6-84D0-D5A1-8B12-3B3A9314BAAB}"/>
              </a:ext>
            </a:extLst>
          </p:cNvPr>
          <p:cNvSpPr txBox="1"/>
          <p:nvPr/>
        </p:nvSpPr>
        <p:spPr>
          <a:xfrm>
            <a:off x="974732" y="87165"/>
            <a:ext cx="3588560" cy="584775"/>
          </a:xfrm>
          <a:prstGeom prst="rect">
            <a:avLst/>
          </a:prstGeom>
          <a:noFill/>
        </p:spPr>
        <p:txBody>
          <a:bodyPr wrap="square" rtlCol="0">
            <a:spAutoFit/>
          </a:bodyPr>
          <a:lstStyle/>
          <a:p>
            <a:r>
              <a:rPr lang="en-US" sz="3200" b="1" dirty="0">
                <a:solidFill>
                  <a:schemeClr val="accent3"/>
                </a:solidFill>
                <a:latin typeface="Geogrotesque SemiBold" pitchFamily="50" charset="0"/>
              </a:rPr>
              <a:t>TOPICS COVERED</a:t>
            </a:r>
          </a:p>
        </p:txBody>
      </p:sp>
      <p:sp>
        <p:nvSpPr>
          <p:cNvPr id="3" name="ZoneTexte 9">
            <a:extLst>
              <a:ext uri="{FF2B5EF4-FFF2-40B4-BE49-F238E27FC236}">
                <a16:creationId xmlns:a16="http://schemas.microsoft.com/office/drawing/2014/main" id="{6EC09272-5D34-3B75-EAD1-957D2BE52342}"/>
              </a:ext>
            </a:extLst>
          </p:cNvPr>
          <p:cNvSpPr txBox="1"/>
          <p:nvPr/>
        </p:nvSpPr>
        <p:spPr>
          <a:xfrm>
            <a:off x="2429764" y="2028948"/>
            <a:ext cx="1640109" cy="830997"/>
          </a:xfrm>
          <a:prstGeom prst="rect">
            <a:avLst/>
          </a:prstGeom>
          <a:noFill/>
        </p:spPr>
        <p:txBody>
          <a:bodyPr wrap="square" rtlCol="0">
            <a:spAutoFit/>
          </a:bodyPr>
          <a:lstStyle/>
          <a:p>
            <a:pPr algn="ctr"/>
            <a:r>
              <a:rPr lang="fr-BE" sz="1600" dirty="0">
                <a:solidFill>
                  <a:prstClr val="white">
                    <a:lumMod val="50000"/>
                  </a:prstClr>
                </a:solidFill>
                <a:latin typeface="Ainslie Cond Regular" panose="02000503020000020003" pitchFamily="50" charset="0"/>
              </a:rPr>
              <a:t>Business management</a:t>
            </a:r>
          </a:p>
          <a:p>
            <a:pPr algn="ctr"/>
            <a:r>
              <a:rPr lang="fr-BE" sz="1600" dirty="0">
                <a:solidFill>
                  <a:prstClr val="white">
                    <a:lumMod val="50000"/>
                  </a:prstClr>
                </a:solidFill>
                <a:latin typeface="Ainslie Cond Regular" panose="02000503020000020003" pitchFamily="50" charset="0"/>
              </a:rPr>
              <a:t>&amp; </a:t>
            </a:r>
            <a:r>
              <a:rPr lang="fr-BE" sz="1600" dirty="0" err="1">
                <a:solidFill>
                  <a:prstClr val="white">
                    <a:lumMod val="50000"/>
                  </a:prstClr>
                </a:solidFill>
                <a:latin typeface="Ainslie Cond Regular" panose="02000503020000020003" pitchFamily="50" charset="0"/>
              </a:rPr>
              <a:t>development</a:t>
            </a:r>
            <a:endParaRPr lang="fr-BE" sz="1600" dirty="0">
              <a:solidFill>
                <a:prstClr val="white">
                  <a:lumMod val="50000"/>
                </a:prstClr>
              </a:solidFill>
              <a:latin typeface="Ainslie Cond Regular" panose="02000503020000020003" pitchFamily="50" charset="0"/>
            </a:endParaRPr>
          </a:p>
        </p:txBody>
      </p:sp>
      <p:sp>
        <p:nvSpPr>
          <p:cNvPr id="7" name="ZoneTexte 11">
            <a:extLst>
              <a:ext uri="{FF2B5EF4-FFF2-40B4-BE49-F238E27FC236}">
                <a16:creationId xmlns:a16="http://schemas.microsoft.com/office/drawing/2014/main" id="{9881664E-300B-36ED-7E6A-A0600A58E72E}"/>
              </a:ext>
            </a:extLst>
          </p:cNvPr>
          <p:cNvSpPr txBox="1"/>
          <p:nvPr/>
        </p:nvSpPr>
        <p:spPr>
          <a:xfrm>
            <a:off x="4006280" y="2027102"/>
            <a:ext cx="1536700" cy="584775"/>
          </a:xfrm>
          <a:prstGeom prst="rect">
            <a:avLst/>
          </a:prstGeom>
          <a:noFill/>
        </p:spPr>
        <p:txBody>
          <a:bodyPr wrap="square" rtlCol="0">
            <a:spAutoFit/>
          </a:bodyPr>
          <a:lstStyle/>
          <a:p>
            <a:pPr algn="ctr"/>
            <a:r>
              <a:rPr lang="fr-BE" sz="1600" dirty="0">
                <a:solidFill>
                  <a:prstClr val="white">
                    <a:lumMod val="50000"/>
                  </a:prstClr>
                </a:solidFill>
                <a:latin typeface="Ainslie Cond Regular" panose="02000503020000020003" pitchFamily="50" charset="0"/>
              </a:rPr>
              <a:t>Training </a:t>
            </a:r>
          </a:p>
          <a:p>
            <a:pPr algn="ctr"/>
            <a:r>
              <a:rPr lang="fr-BE" sz="1600" dirty="0" err="1">
                <a:solidFill>
                  <a:prstClr val="white">
                    <a:lumMod val="50000"/>
                  </a:prstClr>
                </a:solidFill>
                <a:latin typeface="Ainslie Cond Regular" panose="02000503020000020003" pitchFamily="50" charset="0"/>
              </a:rPr>
              <a:t>methodologies</a:t>
            </a:r>
            <a:endParaRPr lang="fr-BE" sz="1600" dirty="0">
              <a:solidFill>
                <a:prstClr val="white">
                  <a:lumMod val="50000"/>
                </a:prstClr>
              </a:solidFill>
              <a:latin typeface="Ainslie Cond Regular" panose="02000503020000020003" pitchFamily="50" charset="0"/>
            </a:endParaRPr>
          </a:p>
        </p:txBody>
      </p:sp>
      <p:pic>
        <p:nvPicPr>
          <p:cNvPr id="8" name="Image 6">
            <a:extLst>
              <a:ext uri="{FF2B5EF4-FFF2-40B4-BE49-F238E27FC236}">
                <a16:creationId xmlns:a16="http://schemas.microsoft.com/office/drawing/2014/main" id="{80C3E99D-7E84-01EE-BD0E-7B98BD03A6D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3527" y="2562503"/>
            <a:ext cx="1536700" cy="1609317"/>
          </a:xfrm>
          <a:prstGeom prst="rect">
            <a:avLst/>
          </a:prstGeom>
        </p:spPr>
      </p:pic>
      <p:pic>
        <p:nvPicPr>
          <p:cNvPr id="9" name="Image 7">
            <a:extLst>
              <a:ext uri="{FF2B5EF4-FFF2-40B4-BE49-F238E27FC236}">
                <a16:creationId xmlns:a16="http://schemas.microsoft.com/office/drawing/2014/main" id="{E9E49B2E-C660-36DA-3D09-E572FB8671A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250204" y="2773423"/>
            <a:ext cx="1393421" cy="1296495"/>
          </a:xfrm>
          <a:prstGeom prst="rect">
            <a:avLst/>
          </a:prstGeom>
        </p:spPr>
      </p:pic>
      <p:sp>
        <p:nvSpPr>
          <p:cNvPr id="10" name="ZoneTexte 8">
            <a:extLst>
              <a:ext uri="{FF2B5EF4-FFF2-40B4-BE49-F238E27FC236}">
                <a16:creationId xmlns:a16="http://schemas.microsoft.com/office/drawing/2014/main" id="{C37796F9-35BD-FC68-FDE1-6F4E06BEA381}"/>
              </a:ext>
            </a:extLst>
          </p:cNvPr>
          <p:cNvSpPr txBox="1"/>
          <p:nvPr/>
        </p:nvSpPr>
        <p:spPr>
          <a:xfrm>
            <a:off x="677347" y="2034640"/>
            <a:ext cx="1712880" cy="584775"/>
          </a:xfrm>
          <a:prstGeom prst="rect">
            <a:avLst/>
          </a:prstGeom>
          <a:noFill/>
        </p:spPr>
        <p:txBody>
          <a:bodyPr wrap="square" rtlCol="0">
            <a:spAutoFit/>
          </a:bodyPr>
          <a:lstStyle/>
          <a:p>
            <a:pPr algn="ctr"/>
            <a:r>
              <a:rPr lang="en-US" sz="1600" dirty="0">
                <a:solidFill>
                  <a:prstClr val="white">
                    <a:lumMod val="50000"/>
                  </a:prstClr>
                </a:solidFill>
                <a:latin typeface="Ainslie Cond Regular" panose="02000503020000020003" pitchFamily="50" charset="0"/>
              </a:rPr>
              <a:t>Environmental</a:t>
            </a:r>
          </a:p>
          <a:p>
            <a:pPr algn="ctr"/>
            <a:r>
              <a:rPr lang="en-US" sz="1600" dirty="0">
                <a:solidFill>
                  <a:prstClr val="white">
                    <a:lumMod val="50000"/>
                  </a:prstClr>
                </a:solidFill>
                <a:latin typeface="Ainslie Cond Regular" panose="02000503020000020003" pitchFamily="50" charset="0"/>
              </a:rPr>
              <a:t>management</a:t>
            </a:r>
            <a:endParaRPr lang="fr-BE" sz="1600" dirty="0">
              <a:solidFill>
                <a:prstClr val="white">
                  <a:lumMod val="50000"/>
                </a:prstClr>
              </a:solidFill>
              <a:latin typeface="Ainslie Cond Regular" panose="02000503020000020003" pitchFamily="50" charset="0"/>
            </a:endParaRPr>
          </a:p>
        </p:txBody>
      </p:sp>
      <p:sp>
        <p:nvSpPr>
          <p:cNvPr id="11" name="ZoneTexte 12">
            <a:extLst>
              <a:ext uri="{FF2B5EF4-FFF2-40B4-BE49-F238E27FC236}">
                <a16:creationId xmlns:a16="http://schemas.microsoft.com/office/drawing/2014/main" id="{25039BC1-C649-7583-EFEF-B9264A3E052B}"/>
              </a:ext>
            </a:extLst>
          </p:cNvPr>
          <p:cNvSpPr txBox="1"/>
          <p:nvPr/>
        </p:nvSpPr>
        <p:spPr>
          <a:xfrm>
            <a:off x="462406" y="4079528"/>
            <a:ext cx="2161478" cy="584775"/>
          </a:xfrm>
          <a:prstGeom prst="rect">
            <a:avLst/>
          </a:prstGeom>
          <a:noFill/>
        </p:spPr>
        <p:txBody>
          <a:bodyPr wrap="square" rtlCol="0">
            <a:spAutoFit/>
          </a:bodyPr>
          <a:lstStyle/>
          <a:p>
            <a:pPr algn="ctr"/>
            <a:r>
              <a:rPr lang="fr-BE" sz="1600" dirty="0" err="1">
                <a:solidFill>
                  <a:prstClr val="white">
                    <a:lumMod val="50000"/>
                  </a:prstClr>
                </a:solidFill>
                <a:latin typeface="Ainslie Cond Regular" panose="02000503020000020003" pitchFamily="50" charset="0"/>
              </a:rPr>
              <a:t>Sustainable</a:t>
            </a:r>
            <a:r>
              <a:rPr lang="fr-BE" sz="1600" dirty="0">
                <a:solidFill>
                  <a:prstClr val="white">
                    <a:lumMod val="50000"/>
                  </a:prstClr>
                </a:solidFill>
                <a:latin typeface="Ainslie Cond Regular" panose="02000503020000020003" pitchFamily="50" charset="0"/>
              </a:rPr>
              <a:t> </a:t>
            </a:r>
          </a:p>
          <a:p>
            <a:pPr algn="ctr"/>
            <a:r>
              <a:rPr lang="fr-BE" sz="1600" dirty="0">
                <a:solidFill>
                  <a:prstClr val="white">
                    <a:lumMod val="50000"/>
                  </a:prstClr>
                </a:solidFill>
                <a:latin typeface="Ainslie Cond Regular" panose="02000503020000020003" pitchFamily="50" charset="0"/>
              </a:rPr>
              <a:t>Production &amp; </a:t>
            </a:r>
            <a:r>
              <a:rPr lang="fr-BE" sz="1600" dirty="0" err="1">
                <a:solidFill>
                  <a:prstClr val="white">
                    <a:lumMod val="50000"/>
                  </a:prstClr>
                </a:solidFill>
                <a:latin typeface="Ainslie Cond Regular" panose="02000503020000020003" pitchFamily="50" charset="0"/>
              </a:rPr>
              <a:t>trade</a:t>
            </a:r>
            <a:r>
              <a:rPr lang="fr-BE" sz="1600" dirty="0">
                <a:solidFill>
                  <a:prstClr val="white">
                    <a:lumMod val="50000"/>
                  </a:prstClr>
                </a:solidFill>
                <a:latin typeface="Ainslie Cond Regular" panose="02000503020000020003" pitchFamily="50" charset="0"/>
              </a:rPr>
              <a:t> </a:t>
            </a:r>
          </a:p>
        </p:txBody>
      </p:sp>
      <p:sp>
        <p:nvSpPr>
          <p:cNvPr id="12" name="ZoneTexte 14">
            <a:extLst>
              <a:ext uri="{FF2B5EF4-FFF2-40B4-BE49-F238E27FC236}">
                <a16:creationId xmlns:a16="http://schemas.microsoft.com/office/drawing/2014/main" id="{BDA41AA3-37B4-B413-616C-3F14101368CB}"/>
              </a:ext>
            </a:extLst>
          </p:cNvPr>
          <p:cNvSpPr txBox="1"/>
          <p:nvPr/>
        </p:nvSpPr>
        <p:spPr>
          <a:xfrm>
            <a:off x="2523248" y="6050840"/>
            <a:ext cx="1512626" cy="861774"/>
          </a:xfrm>
          <a:prstGeom prst="rect">
            <a:avLst/>
          </a:prstGeom>
          <a:noFill/>
        </p:spPr>
        <p:txBody>
          <a:bodyPr wrap="square" rtlCol="0">
            <a:spAutoFit/>
          </a:bodyPr>
          <a:lstStyle/>
          <a:p>
            <a:pPr algn="ctr"/>
            <a:r>
              <a:rPr lang="en-US" sz="1600" dirty="0">
                <a:solidFill>
                  <a:prstClr val="white">
                    <a:lumMod val="50000"/>
                  </a:prstClr>
                </a:solidFill>
                <a:latin typeface="Ainslie Cond Regular" panose="02000503020000020003" pitchFamily="50" charset="0"/>
              </a:rPr>
              <a:t>Agricultural production</a:t>
            </a:r>
          </a:p>
          <a:p>
            <a:pPr algn="ctr"/>
            <a:r>
              <a:rPr lang="en-US" sz="1600" dirty="0">
                <a:solidFill>
                  <a:prstClr val="white">
                    <a:lumMod val="50000"/>
                  </a:prstClr>
                </a:solidFill>
                <a:latin typeface="Ainslie Cond Regular" panose="02000503020000020003" pitchFamily="50" charset="0"/>
              </a:rPr>
              <a:t>&amp; processing</a:t>
            </a:r>
            <a:endParaRPr lang="fr-BE" sz="1600" dirty="0">
              <a:solidFill>
                <a:prstClr val="white">
                  <a:lumMod val="50000"/>
                </a:prstClr>
              </a:solidFill>
              <a:latin typeface="Ainslie Cond Regular" panose="02000503020000020003" pitchFamily="50" charset="0"/>
            </a:endParaRPr>
          </a:p>
        </p:txBody>
      </p:sp>
      <p:sp>
        <p:nvSpPr>
          <p:cNvPr id="13" name="ZoneTexte 15">
            <a:extLst>
              <a:ext uri="{FF2B5EF4-FFF2-40B4-BE49-F238E27FC236}">
                <a16:creationId xmlns:a16="http://schemas.microsoft.com/office/drawing/2014/main" id="{97C879F9-8C2E-C235-9B81-170773367727}"/>
              </a:ext>
            </a:extLst>
          </p:cNvPr>
          <p:cNvSpPr txBox="1"/>
          <p:nvPr/>
        </p:nvSpPr>
        <p:spPr>
          <a:xfrm>
            <a:off x="814858" y="6027003"/>
            <a:ext cx="1640109" cy="830997"/>
          </a:xfrm>
          <a:prstGeom prst="rect">
            <a:avLst/>
          </a:prstGeom>
          <a:noFill/>
        </p:spPr>
        <p:txBody>
          <a:bodyPr wrap="square" rtlCol="0">
            <a:spAutoFit/>
          </a:bodyPr>
          <a:lstStyle/>
          <a:p>
            <a:pPr algn="ctr"/>
            <a:r>
              <a:rPr lang="fr-BE" sz="1600" dirty="0">
                <a:solidFill>
                  <a:prstClr val="white">
                    <a:lumMod val="50000"/>
                  </a:prstClr>
                </a:solidFill>
                <a:latin typeface="Ainslie Cond Regular" panose="02000503020000020003" pitchFamily="50" charset="0"/>
              </a:rPr>
              <a:t>Social </a:t>
            </a:r>
            <a:r>
              <a:rPr lang="fr-BE" sz="1600" dirty="0" err="1">
                <a:solidFill>
                  <a:prstClr val="white">
                    <a:lumMod val="50000"/>
                  </a:prstClr>
                </a:solidFill>
                <a:latin typeface="Ainslie Cond Regular" panose="02000503020000020003" pitchFamily="50" charset="0"/>
              </a:rPr>
              <a:t>accountability</a:t>
            </a:r>
            <a:endParaRPr lang="fr-BE" sz="1600" dirty="0">
              <a:solidFill>
                <a:prstClr val="white">
                  <a:lumMod val="50000"/>
                </a:prstClr>
              </a:solidFill>
              <a:latin typeface="Ainslie Cond Regular" panose="02000503020000020003" pitchFamily="50" charset="0"/>
            </a:endParaRPr>
          </a:p>
          <a:p>
            <a:pPr algn="ctr"/>
            <a:r>
              <a:rPr lang="fr-BE" sz="1600" dirty="0">
                <a:solidFill>
                  <a:prstClr val="white">
                    <a:lumMod val="50000"/>
                  </a:prstClr>
                </a:solidFill>
                <a:latin typeface="Ainslie Cond Regular" panose="02000503020000020003" pitchFamily="50" charset="0"/>
              </a:rPr>
              <a:t>&amp; </a:t>
            </a:r>
            <a:r>
              <a:rPr lang="fr-BE" sz="1600" dirty="0" err="1">
                <a:solidFill>
                  <a:prstClr val="white">
                    <a:lumMod val="50000"/>
                  </a:prstClr>
                </a:solidFill>
                <a:latin typeface="Ainslie Cond Regular" panose="02000503020000020003" pitchFamily="50" charset="0"/>
              </a:rPr>
              <a:t>empowerment</a:t>
            </a:r>
            <a:endParaRPr lang="fr-BE" sz="1600" dirty="0">
              <a:solidFill>
                <a:prstClr val="white">
                  <a:lumMod val="50000"/>
                </a:prstClr>
              </a:solidFill>
              <a:latin typeface="Ainslie Cond Regular" panose="02000503020000020003" pitchFamily="50" charset="0"/>
            </a:endParaRPr>
          </a:p>
        </p:txBody>
      </p:sp>
      <p:sp>
        <p:nvSpPr>
          <p:cNvPr id="14" name="ZoneTexte 16">
            <a:extLst>
              <a:ext uri="{FF2B5EF4-FFF2-40B4-BE49-F238E27FC236}">
                <a16:creationId xmlns:a16="http://schemas.microsoft.com/office/drawing/2014/main" id="{20B3BEDB-DC4A-CDD9-2F8D-916A8BB8FEC7}"/>
              </a:ext>
            </a:extLst>
          </p:cNvPr>
          <p:cNvSpPr txBox="1"/>
          <p:nvPr/>
        </p:nvSpPr>
        <p:spPr>
          <a:xfrm>
            <a:off x="2635327" y="4218479"/>
            <a:ext cx="1206402" cy="338554"/>
          </a:xfrm>
          <a:prstGeom prst="rect">
            <a:avLst/>
          </a:prstGeom>
          <a:noFill/>
        </p:spPr>
        <p:txBody>
          <a:bodyPr wrap="square" rtlCol="0">
            <a:spAutoFit/>
          </a:bodyPr>
          <a:lstStyle/>
          <a:p>
            <a:pPr algn="ctr"/>
            <a:r>
              <a:rPr lang="fr-BE" sz="1600" dirty="0">
                <a:solidFill>
                  <a:prstClr val="white">
                    <a:lumMod val="50000"/>
                  </a:prstClr>
                </a:solidFill>
                <a:latin typeface="Ainslie Cond Regular" panose="02000503020000020003" pitchFamily="50" charset="0"/>
              </a:rPr>
              <a:t>Plant </a:t>
            </a:r>
            <a:r>
              <a:rPr lang="fr-BE" sz="1600" dirty="0" err="1">
                <a:solidFill>
                  <a:prstClr val="white">
                    <a:lumMod val="50000"/>
                  </a:prstClr>
                </a:solidFill>
                <a:latin typeface="Ainslie Cond Regular" panose="02000503020000020003" pitchFamily="50" charset="0"/>
              </a:rPr>
              <a:t>health</a:t>
            </a:r>
            <a:endParaRPr lang="fr-BE" sz="1600" dirty="0">
              <a:solidFill>
                <a:prstClr val="white">
                  <a:lumMod val="50000"/>
                </a:prstClr>
              </a:solidFill>
              <a:latin typeface="Ainslie Cond Regular" panose="02000503020000020003" pitchFamily="50" charset="0"/>
            </a:endParaRPr>
          </a:p>
        </p:txBody>
      </p:sp>
      <p:sp>
        <p:nvSpPr>
          <p:cNvPr id="15" name="ZoneTexte 17">
            <a:extLst>
              <a:ext uri="{FF2B5EF4-FFF2-40B4-BE49-F238E27FC236}">
                <a16:creationId xmlns:a16="http://schemas.microsoft.com/office/drawing/2014/main" id="{7DAC92FB-0834-4E37-AED0-9F8638172589}"/>
              </a:ext>
            </a:extLst>
          </p:cNvPr>
          <p:cNvSpPr txBox="1"/>
          <p:nvPr/>
        </p:nvSpPr>
        <p:spPr>
          <a:xfrm>
            <a:off x="4278637" y="4178634"/>
            <a:ext cx="1206402" cy="338554"/>
          </a:xfrm>
          <a:prstGeom prst="rect">
            <a:avLst/>
          </a:prstGeom>
          <a:noFill/>
        </p:spPr>
        <p:txBody>
          <a:bodyPr wrap="square" rtlCol="0">
            <a:spAutoFit/>
          </a:bodyPr>
          <a:lstStyle/>
          <a:p>
            <a:pPr algn="ctr"/>
            <a:r>
              <a:rPr lang="fr-BE" sz="1600" dirty="0">
                <a:solidFill>
                  <a:prstClr val="white">
                    <a:lumMod val="50000"/>
                  </a:prstClr>
                </a:solidFill>
                <a:latin typeface="Ainslie Cond Regular" panose="02000503020000020003" pitchFamily="50" charset="0"/>
              </a:rPr>
              <a:t>Food </a:t>
            </a:r>
            <a:r>
              <a:rPr lang="fr-BE" sz="1600" dirty="0" err="1">
                <a:solidFill>
                  <a:prstClr val="white">
                    <a:lumMod val="50000"/>
                  </a:prstClr>
                </a:solidFill>
                <a:latin typeface="Ainslie Cond Regular" panose="02000503020000020003" pitchFamily="50" charset="0"/>
              </a:rPr>
              <a:t>safety</a:t>
            </a:r>
            <a:endParaRPr lang="fr-BE" sz="1600" dirty="0">
              <a:solidFill>
                <a:prstClr val="white">
                  <a:lumMod val="50000"/>
                </a:prstClr>
              </a:solidFill>
              <a:latin typeface="Ainslie Cond Regular" panose="02000503020000020003" pitchFamily="50" charset="0"/>
            </a:endParaRPr>
          </a:p>
        </p:txBody>
      </p:sp>
      <p:pic>
        <p:nvPicPr>
          <p:cNvPr id="16" name="Image 6">
            <a:extLst>
              <a:ext uri="{FF2B5EF4-FFF2-40B4-BE49-F238E27FC236}">
                <a16:creationId xmlns:a16="http://schemas.microsoft.com/office/drawing/2014/main" id="{9616FC8D-E988-A6D4-573C-7D35FC34722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26331" y="459647"/>
            <a:ext cx="1371600" cy="1609317"/>
          </a:xfrm>
          <a:prstGeom prst="rect">
            <a:avLst/>
          </a:prstGeom>
        </p:spPr>
      </p:pic>
      <p:pic>
        <p:nvPicPr>
          <p:cNvPr id="17" name="Image 6">
            <a:extLst>
              <a:ext uri="{FF2B5EF4-FFF2-40B4-BE49-F238E27FC236}">
                <a16:creationId xmlns:a16="http://schemas.microsoft.com/office/drawing/2014/main" id="{89161070-CA8B-9BB8-8475-3983A9F2B52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541817" y="476287"/>
            <a:ext cx="1371600" cy="1609317"/>
          </a:xfrm>
          <a:prstGeom prst="rect">
            <a:avLst/>
          </a:prstGeom>
        </p:spPr>
      </p:pic>
      <p:pic>
        <p:nvPicPr>
          <p:cNvPr id="18" name="Image 6">
            <a:extLst>
              <a:ext uri="{FF2B5EF4-FFF2-40B4-BE49-F238E27FC236}">
                <a16:creationId xmlns:a16="http://schemas.microsoft.com/office/drawing/2014/main" id="{88204ED1-DE1D-A430-4AF5-62179D35537F}"/>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34122" y="476287"/>
            <a:ext cx="1515311" cy="1609317"/>
          </a:xfrm>
          <a:prstGeom prst="rect">
            <a:avLst/>
          </a:prstGeom>
        </p:spPr>
      </p:pic>
      <p:pic>
        <p:nvPicPr>
          <p:cNvPr id="19" name="Image 7">
            <a:extLst>
              <a:ext uri="{FF2B5EF4-FFF2-40B4-BE49-F238E27FC236}">
                <a16:creationId xmlns:a16="http://schemas.microsoft.com/office/drawing/2014/main" id="{8590E021-D18D-DCCC-5096-422CC8F689A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541817" y="2823539"/>
            <a:ext cx="1393421" cy="1296495"/>
          </a:xfrm>
          <a:prstGeom prst="rect">
            <a:avLst/>
          </a:prstGeom>
        </p:spPr>
      </p:pic>
      <p:pic>
        <p:nvPicPr>
          <p:cNvPr id="20" name="Image 7">
            <a:extLst>
              <a:ext uri="{FF2B5EF4-FFF2-40B4-BE49-F238E27FC236}">
                <a16:creationId xmlns:a16="http://schemas.microsoft.com/office/drawing/2014/main" id="{E40D5DAA-2730-897B-1E71-AD7787F9C2C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19940" y="4648362"/>
            <a:ext cx="1393421" cy="1296495"/>
          </a:xfrm>
          <a:prstGeom prst="rect">
            <a:avLst/>
          </a:prstGeom>
        </p:spPr>
      </p:pic>
      <p:pic>
        <p:nvPicPr>
          <p:cNvPr id="21" name="Image 7">
            <a:extLst>
              <a:ext uri="{FF2B5EF4-FFF2-40B4-BE49-F238E27FC236}">
                <a16:creationId xmlns:a16="http://schemas.microsoft.com/office/drawing/2014/main" id="{8AE7D2A8-C343-7D72-21F4-8996F0FC1985}"/>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683470" y="4648362"/>
            <a:ext cx="1278886" cy="1296495"/>
          </a:xfrm>
          <a:prstGeom prst="rect">
            <a:avLst/>
          </a:prstGeom>
        </p:spPr>
      </p:pic>
      <p:sp>
        <p:nvSpPr>
          <p:cNvPr id="22" name="TextBox 21">
            <a:extLst>
              <a:ext uri="{FF2B5EF4-FFF2-40B4-BE49-F238E27FC236}">
                <a16:creationId xmlns:a16="http://schemas.microsoft.com/office/drawing/2014/main" id="{8433F1D5-0112-A712-8826-459DA6AE69B6}"/>
              </a:ext>
            </a:extLst>
          </p:cNvPr>
          <p:cNvSpPr txBox="1"/>
          <p:nvPr/>
        </p:nvSpPr>
        <p:spPr>
          <a:xfrm>
            <a:off x="6594071" y="934938"/>
            <a:ext cx="5300885" cy="2307619"/>
          </a:xfrm>
          <a:prstGeom prst="rect">
            <a:avLst/>
          </a:prstGeom>
          <a:noFill/>
        </p:spPr>
        <p:txBody>
          <a:bodyPr wrap="square">
            <a:spAutoFit/>
          </a:bodyPr>
          <a:lstStyle/>
          <a:p>
            <a:pPr marL="342900" indent="-342900">
              <a:lnSpc>
                <a:spcPct val="107000"/>
              </a:lnSpc>
              <a:spcAft>
                <a:spcPts val="600"/>
              </a:spcAft>
              <a:buFont typeface="Symbol" panose="05050102010706020507" pitchFamily="18" charset="2"/>
              <a:buChar char=""/>
            </a:pPr>
            <a:r>
              <a:rPr lang="en-BE" dirty="0">
                <a:solidFill>
                  <a:prstClr val="black"/>
                </a:solidFill>
                <a:latin typeface="AINSLIE-NORBOO" panose="02000503020000020003" pitchFamily="2" charset="77"/>
                <a:ea typeface="Calibri" panose="020F0502020204030204" pitchFamily="34" charset="0"/>
                <a:cs typeface="Times New Roman" panose="02020603050405020304" pitchFamily="18" charset="0"/>
              </a:rPr>
              <a:t>A</a:t>
            </a:r>
            <a:r>
              <a:rPr lang="en-US" dirty="0">
                <a:solidFill>
                  <a:prstClr val="black"/>
                </a:solidFill>
                <a:latin typeface="AINSLIE-NORBOO" panose="02000503020000020003" pitchFamily="2" charset="77"/>
                <a:ea typeface="Calibri" panose="020F0502020204030204" pitchFamily="34" charset="0"/>
                <a:cs typeface="Times New Roman" panose="02020603050405020304" pitchFamily="18" charset="0"/>
              </a:rPr>
              <a:t> new </a:t>
            </a:r>
            <a:r>
              <a:rPr lang="en-BE" dirty="0">
                <a:solidFill>
                  <a:prstClr val="black"/>
                </a:solidFill>
                <a:latin typeface="AINSLIE-NORBOO" panose="02000503020000020003" pitchFamily="2" charset="77"/>
                <a:ea typeface="Calibri" panose="020F0502020204030204" pitchFamily="34" charset="0"/>
                <a:cs typeface="Times New Roman" panose="02020603050405020304" pitchFamily="18" charset="0"/>
              </a:rPr>
              <a:t>portal </a:t>
            </a:r>
            <a:r>
              <a:rPr lang="en-US" dirty="0">
                <a:solidFill>
                  <a:prstClr val="black"/>
                </a:solidFill>
                <a:latin typeface="AINSLIE-NORBOO" panose="02000503020000020003" pitchFamily="2" charset="77"/>
                <a:ea typeface="Calibri" panose="020F0502020204030204" pitchFamily="34" charset="0"/>
                <a:cs typeface="Times New Roman" panose="02020603050405020304" pitchFamily="18" charset="0"/>
              </a:rPr>
              <a:t>bringing </a:t>
            </a:r>
            <a:r>
              <a:rPr lang="en-BE" dirty="0">
                <a:solidFill>
                  <a:prstClr val="black"/>
                </a:solidFill>
                <a:latin typeface="AINSLIE-NORBOO" panose="02000503020000020003" pitchFamily="2" charset="77"/>
                <a:ea typeface="Calibri" panose="020F0502020204030204" pitchFamily="34" charset="0"/>
                <a:cs typeface="Times New Roman" panose="02020603050405020304" pitchFamily="18" charset="0"/>
              </a:rPr>
              <a:t>together </a:t>
            </a:r>
            <a:r>
              <a:rPr lang="en-US" dirty="0">
                <a:solidFill>
                  <a:prstClr val="black"/>
                </a:solidFill>
                <a:latin typeface="AINSLIE-NORBOO" panose="02000503020000020003" pitchFamily="2" charset="77"/>
                <a:ea typeface="Calibri" panose="020F0502020204030204" pitchFamily="34" charset="0"/>
                <a:cs typeface="Times New Roman" panose="02020603050405020304" pitchFamily="18" charset="0"/>
              </a:rPr>
              <a:t>information </a:t>
            </a:r>
            <a:r>
              <a:rPr lang="en-GB" dirty="0">
                <a:solidFill>
                  <a:prstClr val="black"/>
                </a:solidFill>
                <a:latin typeface="AINSLIE-NORBOO" panose="02000503020000020003" pitchFamily="2" charset="77"/>
                <a:ea typeface="Calibri" panose="020F0502020204030204" pitchFamily="34" charset="0"/>
                <a:cs typeface="Times New Roman" panose="02020603050405020304" pitchFamily="18" charset="0"/>
              </a:rPr>
              <a:t>on recent and upcoming changes to EU policies, regulations &amp; standards </a:t>
            </a:r>
            <a:endParaRPr lang="en-BE" dirty="0">
              <a:solidFill>
                <a:prstClr val="black"/>
              </a:solidFill>
              <a:latin typeface="AINSLIE-NORBOO" panose="02000503020000020003" pitchFamily="2" charset="77"/>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r>
              <a:rPr lang="en-GB" dirty="0">
                <a:solidFill>
                  <a:prstClr val="black"/>
                </a:solidFill>
                <a:latin typeface="AINSLIE-NORBOO" panose="02000503020000020003" pitchFamily="2" charset="77"/>
                <a:ea typeface="Calibri" panose="020F0502020204030204" pitchFamily="34" charset="0"/>
                <a:cs typeface="Times New Roman" panose="02020603050405020304" pitchFamily="18" charset="0"/>
              </a:rPr>
              <a:t>Targeted communication to competent authorities &amp; business organisations alerting to changes and actions needed</a:t>
            </a:r>
          </a:p>
          <a:p>
            <a:pPr marL="342900" indent="-342900">
              <a:lnSpc>
                <a:spcPct val="107000"/>
              </a:lnSpc>
              <a:spcAft>
                <a:spcPts val="800"/>
              </a:spcAft>
              <a:buFont typeface="Symbol" panose="05050102010706020507" pitchFamily="18" charset="2"/>
              <a:buChar char=""/>
            </a:pPr>
            <a:r>
              <a:rPr lang="en-GB" dirty="0">
                <a:solidFill>
                  <a:prstClr val="black"/>
                </a:solidFill>
                <a:latin typeface="AINSLIE-NORBOO" panose="02000503020000020003" pitchFamily="2" charset="77"/>
                <a:ea typeface="Calibri" panose="020F0502020204030204" pitchFamily="34" charset="0"/>
                <a:cs typeface="Times New Roman" panose="02020603050405020304" pitchFamily="18" charset="0"/>
              </a:rPr>
              <a:t>A contact point for further information</a:t>
            </a:r>
          </a:p>
        </p:txBody>
      </p:sp>
      <p:pic>
        <p:nvPicPr>
          <p:cNvPr id="23" name="Picture 7">
            <a:extLst>
              <a:ext uri="{FF2B5EF4-FFF2-40B4-BE49-F238E27FC236}">
                <a16:creationId xmlns:a16="http://schemas.microsoft.com/office/drawing/2014/main" id="{F588D6B6-6DC9-FDCB-9509-F2C3D5ABCF81}"/>
              </a:ext>
            </a:extLst>
          </p:cNvPr>
          <p:cNvPicPr>
            <a:picLocks noChangeAspect="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13201" y="50823"/>
            <a:ext cx="1973540" cy="861686"/>
          </a:xfrm>
          <a:prstGeom prst="rect">
            <a:avLst/>
          </a:prstGeom>
        </p:spPr>
      </p:pic>
      <p:sp>
        <p:nvSpPr>
          <p:cNvPr id="24" name="TextBox 23">
            <a:extLst>
              <a:ext uri="{FF2B5EF4-FFF2-40B4-BE49-F238E27FC236}">
                <a16:creationId xmlns:a16="http://schemas.microsoft.com/office/drawing/2014/main" id="{5DE298F3-1D05-0523-5F1C-82FC8D4B4FEE}"/>
              </a:ext>
            </a:extLst>
          </p:cNvPr>
          <p:cNvSpPr txBox="1"/>
          <p:nvPr/>
        </p:nvSpPr>
        <p:spPr>
          <a:xfrm>
            <a:off x="6529617" y="50822"/>
            <a:ext cx="3588560" cy="584775"/>
          </a:xfrm>
          <a:prstGeom prst="rect">
            <a:avLst/>
          </a:prstGeom>
          <a:noFill/>
        </p:spPr>
        <p:txBody>
          <a:bodyPr wrap="square" rtlCol="0">
            <a:spAutoFit/>
          </a:bodyPr>
          <a:lstStyle/>
          <a:p>
            <a:r>
              <a:rPr lang="en-US" sz="3200" b="1" dirty="0">
                <a:solidFill>
                  <a:schemeClr val="accent3"/>
                </a:solidFill>
                <a:latin typeface="Geogrotesque SemiBold" pitchFamily="50" charset="0"/>
              </a:rPr>
              <a:t>NEW PLATFORM</a:t>
            </a:r>
          </a:p>
        </p:txBody>
      </p:sp>
      <p:sp>
        <p:nvSpPr>
          <p:cNvPr id="25" name="TextBox 24">
            <a:extLst>
              <a:ext uri="{FF2B5EF4-FFF2-40B4-BE49-F238E27FC236}">
                <a16:creationId xmlns:a16="http://schemas.microsoft.com/office/drawing/2014/main" id="{C80FC18A-D8B9-E334-ED17-D1288E067DB4}"/>
              </a:ext>
            </a:extLst>
          </p:cNvPr>
          <p:cNvSpPr txBox="1"/>
          <p:nvPr/>
        </p:nvSpPr>
        <p:spPr>
          <a:xfrm>
            <a:off x="6673939" y="3341338"/>
            <a:ext cx="5478523" cy="2822889"/>
          </a:xfrm>
          <a:prstGeom prst="rect">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b="1" i="0" u="none" strike="noStrike" kern="0" cap="none" spc="0" normalizeH="0" baseline="0" noProof="0" dirty="0">
                <a:ln>
                  <a:noFill/>
                </a:ln>
                <a:solidFill>
                  <a:srgbClr val="EE7504"/>
                </a:solidFill>
                <a:effectLst/>
                <a:uLnTx/>
                <a:uFillTx/>
                <a:latin typeface="AINSLIE-NORBOO" panose="02000503020000020003" pitchFamily="2" charset="77"/>
                <a:ea typeface="Times New Roman" panose="02020603050405020304" pitchFamily="18" charset="0"/>
              </a:rPr>
              <a:t>Scope:   </a:t>
            </a:r>
            <a:r>
              <a:rPr kumimoji="0" lang="en-GB" b="0" i="1" u="none" strike="noStrike" kern="0" cap="none" spc="0" normalizeH="0" baseline="0" noProof="0" dirty="0">
                <a:ln>
                  <a:noFill/>
                </a:ln>
                <a:solidFill>
                  <a:prstClr val="black"/>
                </a:solidFill>
                <a:effectLst/>
                <a:uLnTx/>
                <a:uFillTx/>
                <a:latin typeface="AINSLIE-NORBOO" panose="02000503020000020003" pitchFamily="2" charset="77"/>
                <a:ea typeface="Times New Roman" panose="02020603050405020304" pitchFamily="18" charset="0"/>
              </a:rPr>
              <a:t>All agricultural value chains linked to the EU market</a:t>
            </a:r>
            <a:r>
              <a:rPr kumimoji="0" lang="en-GB" b="0" i="0" u="none" strike="noStrike" kern="0" cap="none" spc="0" normalizeH="0" baseline="0" noProof="0" dirty="0">
                <a:ln>
                  <a:noFill/>
                </a:ln>
                <a:solidFill>
                  <a:prstClr val="black"/>
                </a:solidFill>
                <a:effectLst/>
                <a:uLnTx/>
                <a:uFillTx/>
                <a:latin typeface="AINSLIE-NORBOO" panose="02000503020000020003" pitchFamily="2" charset="77"/>
                <a:ea typeface="Times New Roman" panose="02020603050405020304" pitchFamily="18" charset="0"/>
              </a:rPr>
              <a:t> (food &amp; feed of non-animal origin, animals &amp; products of animal origin, plants &amp; plant products, focus on agri-food</a:t>
            </a:r>
            <a:endParaRPr kumimoji="0" lang="en-GB" b="1" i="0" u="none" strike="noStrike" kern="0" cap="none" spc="0" normalizeH="0" baseline="0" noProof="0" dirty="0">
              <a:ln>
                <a:noFill/>
              </a:ln>
              <a:solidFill>
                <a:srgbClr val="0D3929"/>
              </a:solidFill>
              <a:effectLst/>
              <a:uLnTx/>
              <a:uFillTx/>
              <a:latin typeface="AINSLIE-NORBOO" panose="02000503020000020003" pitchFamily="2" charset="77"/>
              <a:cs typeface="Times New Roman" panose="02020603050405020304" pitchFamily="18" charset="0"/>
            </a:endParaRPr>
          </a:p>
          <a:p>
            <a:pPr marL="0" marR="0" lvl="1" indent="0" algn="just" defTabSz="914400" eaLnBrk="1" fontAlgn="auto" latinLnBrk="0" hangingPunct="1">
              <a:lnSpc>
                <a:spcPct val="107000"/>
              </a:lnSpc>
              <a:spcBef>
                <a:spcPts val="0"/>
              </a:spcBef>
              <a:spcAft>
                <a:spcPts val="0"/>
              </a:spcAft>
              <a:buClrTx/>
              <a:buSzTx/>
              <a:buFontTx/>
              <a:buNone/>
              <a:tabLst/>
              <a:defRPr/>
            </a:pPr>
            <a:r>
              <a:rPr kumimoji="0" lang="en-GB" b="1" i="0" u="none" strike="noStrike" kern="0" cap="none" spc="0" normalizeH="0" baseline="0" noProof="0" dirty="0">
                <a:ln>
                  <a:noFill/>
                </a:ln>
                <a:solidFill>
                  <a:srgbClr val="EE7504"/>
                </a:solidFill>
                <a:effectLst/>
                <a:uLnTx/>
                <a:uFillTx/>
                <a:latin typeface="AINSLIE-NORBOO" panose="02000503020000020003" pitchFamily="2" charset="77"/>
                <a:cs typeface="Times New Roman" panose="02020603050405020304" pitchFamily="18" charset="0"/>
              </a:rPr>
              <a:t>Partner beneficiaries: </a:t>
            </a:r>
            <a:r>
              <a:rPr kumimoji="0" lang="en-GB" b="0" i="0" u="none" strike="noStrike" kern="0" cap="none" spc="0" normalizeH="0" baseline="0" noProof="0" dirty="0">
                <a:ln>
                  <a:noFill/>
                </a:ln>
                <a:solidFill>
                  <a:srgbClr val="E7E6E6">
                    <a:lumMod val="25000"/>
                  </a:srgbClr>
                </a:solidFill>
                <a:effectLst/>
                <a:uLnTx/>
                <a:uFillTx/>
                <a:latin typeface="AINSLIE-NORBOO" panose="02000503020000020003" pitchFamily="2" charset="77"/>
                <a:cs typeface="Times New Roman" panose="02020603050405020304" pitchFamily="18" charset="0"/>
              </a:rPr>
              <a:t>Competent authorities; business membership organisations (BMOs) and national farmer organisations</a:t>
            </a:r>
            <a:endParaRPr lang="en-GB" kern="0" dirty="0">
              <a:solidFill>
                <a:srgbClr val="E7E6E6">
                  <a:lumMod val="25000"/>
                </a:srgbClr>
              </a:solidFill>
              <a:latin typeface="AINSLIE-NORBOO" panose="02000503020000020003" pitchFamily="2" charset="77"/>
              <a:cs typeface="Times New Roman" panose="02020603050405020304" pitchFamily="18" charset="0"/>
            </a:endParaRPr>
          </a:p>
          <a:p>
            <a:pPr marL="0" lvl="1" algn="just">
              <a:lnSpc>
                <a:spcPct val="107000"/>
              </a:lnSpc>
              <a:defRPr/>
            </a:pPr>
            <a:r>
              <a:rPr kumimoji="0" lang="en-US" b="1" i="0" u="none" strike="noStrike" kern="0" cap="none" spc="0" normalizeH="0" baseline="0" noProof="0" dirty="0">
                <a:ln>
                  <a:noFill/>
                </a:ln>
                <a:solidFill>
                  <a:srgbClr val="EE7504"/>
                </a:solidFill>
                <a:effectLst/>
                <a:uLnTx/>
                <a:uFillTx/>
                <a:latin typeface="AINSLIE-NORBOO" panose="02000503020000020003" pitchFamily="2" charset="77"/>
                <a:ea typeface="Calibri" panose="020F0502020204030204" pitchFamily="34" charset="0"/>
                <a:cs typeface="Times New Roman" panose="02020603050405020304" pitchFamily="18" charset="0"/>
              </a:rPr>
              <a:t>Geographical scope:</a:t>
            </a:r>
            <a:r>
              <a:rPr kumimoji="0" lang="en-BE" b="1" i="0" u="none" strike="noStrike" kern="0" cap="none" spc="0" normalizeH="0" baseline="0" noProof="0" dirty="0">
                <a:ln>
                  <a:noFill/>
                </a:ln>
                <a:solidFill>
                  <a:srgbClr val="F3900F"/>
                </a:solidFill>
                <a:effectLst/>
                <a:uLnTx/>
                <a:uFillTx/>
                <a:latin typeface="AINSLIE-NORBOO" panose="02000503020000020003" pitchFamily="2" charset="77"/>
                <a:ea typeface="Calibri" panose="020F0502020204030204" pitchFamily="34" charset="0"/>
                <a:cs typeface="Times New Roman" panose="02020603050405020304" pitchFamily="18" charset="0"/>
              </a:rPr>
              <a:t> </a:t>
            </a:r>
            <a:r>
              <a:rPr lang="en-GB" kern="0" dirty="0">
                <a:solidFill>
                  <a:srgbClr val="E7E6E6">
                    <a:lumMod val="25000"/>
                  </a:srgbClr>
                </a:solidFill>
                <a:latin typeface="AINSLIE-NORBOO" panose="02000503020000020003" pitchFamily="2" charset="77"/>
                <a:cs typeface="Times New Roman" panose="02020603050405020304" pitchFamily="18" charset="0"/>
              </a:rPr>
              <a:t>143 low-income, lower-middle and upper-middle-income economies</a:t>
            </a:r>
          </a:p>
        </p:txBody>
      </p:sp>
      <p:sp>
        <p:nvSpPr>
          <p:cNvPr id="26" name="TextBox 25">
            <a:extLst>
              <a:ext uri="{FF2B5EF4-FFF2-40B4-BE49-F238E27FC236}">
                <a16:creationId xmlns:a16="http://schemas.microsoft.com/office/drawing/2014/main" id="{D3C045CD-D3F3-7A02-AAEA-3A23CE6AA7DF}"/>
              </a:ext>
            </a:extLst>
          </p:cNvPr>
          <p:cNvSpPr txBox="1"/>
          <p:nvPr/>
        </p:nvSpPr>
        <p:spPr>
          <a:xfrm>
            <a:off x="6673939" y="6363979"/>
            <a:ext cx="5478523" cy="407035"/>
          </a:xfrm>
          <a:prstGeom prst="rect">
            <a:avLst/>
          </a:prstGeom>
          <a:noFill/>
        </p:spPr>
        <p:txBody>
          <a:bodyPr wrap="square">
            <a:spAutoFit/>
          </a:bodyPr>
          <a:lstStyle/>
          <a:p>
            <a:pPr>
              <a:lnSpc>
                <a:spcPct val="107000"/>
              </a:lnSpc>
              <a:spcAft>
                <a:spcPts val="600"/>
              </a:spcAft>
            </a:pPr>
            <a:r>
              <a:rPr lang="fr-FR" dirty="0" err="1">
                <a:solidFill>
                  <a:prstClr val="black"/>
                </a:solidFill>
                <a:latin typeface="AINSLIE-NORBOO" panose="02000503020000020003" pitchFamily="2" charset="77"/>
                <a:ea typeface="Calibri" panose="020F0502020204030204" pitchFamily="34" charset="0"/>
                <a:cs typeface="Times New Roman" panose="02020603050405020304" pitchFamily="18" charset="0"/>
              </a:rPr>
              <a:t>Visit</a:t>
            </a:r>
            <a:r>
              <a:rPr lang="fr-FR" sz="2000" dirty="0">
                <a:solidFill>
                  <a:prstClr val="black"/>
                </a:solidFill>
                <a:latin typeface="AINSLIE-NORBOO" panose="02000503020000020003" pitchFamily="2" charset="77"/>
                <a:ea typeface="Calibri" panose="020F0502020204030204" pitchFamily="34" charset="0"/>
                <a:cs typeface="Times New Roman" panose="02020603050405020304" pitchFamily="18" charset="0"/>
              </a:rPr>
              <a:t> : </a:t>
            </a:r>
            <a:r>
              <a:rPr lang="fr-FR" sz="2000" dirty="0">
                <a:solidFill>
                  <a:prstClr val="black"/>
                </a:solidFill>
                <a:latin typeface="AINSLIE-NORBOO" panose="02000503020000020003" pitchFamily="2" charset="77"/>
                <a:ea typeface="Calibri" panose="020F0502020204030204" pitchFamily="34" charset="0"/>
                <a:cs typeface="Times New Roman" panose="02020603050405020304" pitchFamily="18" charset="0"/>
                <a:hlinkClick r:id="rId16"/>
              </a:rPr>
              <a:t>https://agrinfo.eu/</a:t>
            </a:r>
            <a:r>
              <a:rPr lang="fr-FR" sz="2000" dirty="0">
                <a:solidFill>
                  <a:prstClr val="black"/>
                </a:solidFill>
                <a:latin typeface="AINSLIE-NORBOO" panose="02000503020000020003" pitchFamily="2" charset="77"/>
                <a:ea typeface="Calibri" panose="020F0502020204030204" pitchFamily="34" charset="0"/>
                <a:cs typeface="Times New Roman" panose="02020603050405020304" pitchFamily="18" charset="0"/>
              </a:rPr>
              <a:t> </a:t>
            </a:r>
            <a:endParaRPr lang="en-GB" sz="2000" dirty="0">
              <a:solidFill>
                <a:prstClr val="black"/>
              </a:solidFill>
              <a:latin typeface="AINSLIE-NORBOO" panose="02000503020000020003"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7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B22AEE-738E-4A73-B3C1-7C38ADA43A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425" imgH="424" progId="TCLayout.ActiveDocument.1">
                  <p:embed/>
                </p:oleObj>
              </mc:Choice>
              <mc:Fallback>
                <p:oleObj name="Diapositive think-cell" r:id="rId5" imgW="425" imgH="424" progId="TCLayout.ActiveDocument.1">
                  <p:embed/>
                  <p:pic>
                    <p:nvPicPr>
                      <p:cNvPr id="4" name="Object 3" hidden="1">
                        <a:extLst>
                          <a:ext uri="{FF2B5EF4-FFF2-40B4-BE49-F238E27FC236}">
                            <a16:creationId xmlns:a16="http://schemas.microsoft.com/office/drawing/2014/main" id="{E4B22AEE-738E-4A73-B3C1-7C38ADA43A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21E9DC-2CFE-4947-A741-0402FA9A06AC}"/>
              </a:ext>
            </a:extLst>
          </p:cNvPr>
          <p:cNvSpPr txBox="1"/>
          <p:nvPr/>
        </p:nvSpPr>
        <p:spPr>
          <a:xfrm>
            <a:off x="0" y="0"/>
            <a:ext cx="985615" cy="646331"/>
          </a:xfrm>
          <a:prstGeom prst="rect">
            <a:avLst/>
          </a:prstGeom>
          <a:noFill/>
        </p:spPr>
        <p:txBody>
          <a:bodyPr wrap="square" rtlCol="0">
            <a:spAutoFit/>
          </a:bodyPr>
          <a:lstStyle/>
          <a:p>
            <a:r>
              <a:rPr lang="fr-BE" sz="3600" dirty="0">
                <a:solidFill>
                  <a:schemeClr val="bg1"/>
                </a:solidFill>
                <a:latin typeface="Frontage Condensed Line" panose="00000500000000000000" pitchFamily="50" charset="0"/>
              </a:rPr>
              <a:t>03</a:t>
            </a:r>
            <a:r>
              <a:rPr lang="fr-BE" sz="3600" dirty="0">
                <a:solidFill>
                  <a:schemeClr val="bg1"/>
                </a:solidFill>
                <a:latin typeface="Frontage Condensed" panose="00000500000000000000" pitchFamily="50" charset="0"/>
              </a:rPr>
              <a:t>.</a:t>
            </a:r>
          </a:p>
        </p:txBody>
      </p:sp>
      <p:sp>
        <p:nvSpPr>
          <p:cNvPr id="6" name="TextBox 5">
            <a:extLst>
              <a:ext uri="{FF2B5EF4-FFF2-40B4-BE49-F238E27FC236}">
                <a16:creationId xmlns:a16="http://schemas.microsoft.com/office/drawing/2014/main" id="{844BB88E-50E4-431F-B0D6-7B260FCE637C}"/>
              </a:ext>
            </a:extLst>
          </p:cNvPr>
          <p:cNvSpPr txBox="1"/>
          <p:nvPr/>
        </p:nvSpPr>
        <p:spPr>
          <a:xfrm>
            <a:off x="985615" y="0"/>
            <a:ext cx="81193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accent3"/>
                </a:solidFill>
                <a:latin typeface="Geogrotesque SemiBold" pitchFamily="50" charset="0"/>
              </a:rPr>
              <a:t>COLEAD interventions</a:t>
            </a:r>
          </a:p>
        </p:txBody>
      </p:sp>
      <p:sp>
        <p:nvSpPr>
          <p:cNvPr id="49" name="Rectangle 48">
            <a:extLst>
              <a:ext uri="{FF2B5EF4-FFF2-40B4-BE49-F238E27FC236}">
                <a16:creationId xmlns:a16="http://schemas.microsoft.com/office/drawing/2014/main" id="{7449D230-65A2-F228-6EBA-5A347B92132D}"/>
              </a:ext>
            </a:extLst>
          </p:cNvPr>
          <p:cNvSpPr/>
          <p:nvPr/>
        </p:nvSpPr>
        <p:spPr>
          <a:xfrm>
            <a:off x="884020" y="1417501"/>
            <a:ext cx="10418980" cy="1046299"/>
          </a:xfrm>
          <a:prstGeom prst="rect">
            <a:avLst/>
          </a:prstGeom>
        </p:spPr>
        <p:txBody>
          <a:bodyPr/>
          <a:lstStyle/>
          <a:p>
            <a:pPr marL="285750" indent="-285750">
              <a:spcBef>
                <a:spcPts val="600"/>
              </a:spcBef>
              <a:buClr>
                <a:srgbClr val="FCC237"/>
              </a:buClr>
              <a:buFont typeface="Wingdings" panose="05000000000000000000" pitchFamily="2" charset="2"/>
              <a:buChar char="§"/>
            </a:pPr>
            <a:r>
              <a:rPr lang="en-GB" sz="2400" dirty="0">
                <a:solidFill>
                  <a:prstClr val="black">
                    <a:lumMod val="50000"/>
                    <a:lumOff val="50000"/>
                  </a:prstClr>
                </a:solidFill>
                <a:latin typeface="Ainslie Norm Regular" panose="02000503020000020003" pitchFamily="50" charset="0"/>
              </a:rPr>
              <a:t>Providing relevant and up to date </a:t>
            </a:r>
            <a:r>
              <a:rPr lang="en-GB" sz="2400" b="1" dirty="0">
                <a:solidFill>
                  <a:prstClr val="black">
                    <a:lumMod val="50000"/>
                    <a:lumOff val="50000"/>
                  </a:prstClr>
                </a:solidFill>
                <a:latin typeface="Ainslie Norm Regular" panose="02000503020000020003" pitchFamily="50" charset="0"/>
              </a:rPr>
              <a:t>information</a:t>
            </a:r>
          </a:p>
          <a:p>
            <a:pPr marL="285750" indent="-285750">
              <a:spcBef>
                <a:spcPts val="600"/>
              </a:spcBef>
              <a:buClr>
                <a:srgbClr val="FCC237"/>
              </a:buClr>
              <a:buFont typeface="Wingdings" panose="05000000000000000000" pitchFamily="2" charset="2"/>
              <a:buChar char="§"/>
            </a:pPr>
            <a:r>
              <a:rPr lang="en-GB" sz="2400" b="1" dirty="0">
                <a:solidFill>
                  <a:prstClr val="black">
                    <a:lumMod val="50000"/>
                    <a:lumOff val="50000"/>
                  </a:prstClr>
                </a:solidFill>
                <a:latin typeface="Ainslie Norm Regular" panose="02000503020000020003" pitchFamily="50" charset="0"/>
              </a:rPr>
              <a:t>Technical assistance and trainings </a:t>
            </a:r>
            <a:r>
              <a:rPr lang="en-GB" sz="2400" dirty="0">
                <a:solidFill>
                  <a:prstClr val="black">
                    <a:lumMod val="50000"/>
                    <a:lumOff val="50000"/>
                  </a:prstClr>
                </a:solidFill>
                <a:latin typeface="Ainslie Norm Regular" panose="02000503020000020003" pitchFamily="50" charset="0"/>
              </a:rPr>
              <a:t>on new topics and evolving requirements</a:t>
            </a:r>
          </a:p>
        </p:txBody>
      </p:sp>
      <p:sp>
        <p:nvSpPr>
          <p:cNvPr id="2" name="Rectangle 1">
            <a:extLst>
              <a:ext uri="{FF2B5EF4-FFF2-40B4-BE49-F238E27FC236}">
                <a16:creationId xmlns:a16="http://schemas.microsoft.com/office/drawing/2014/main" id="{281A7B84-0178-59EC-321B-09DB0726DDC5}"/>
              </a:ext>
            </a:extLst>
          </p:cNvPr>
          <p:cNvSpPr/>
          <p:nvPr/>
        </p:nvSpPr>
        <p:spPr>
          <a:xfrm>
            <a:off x="884020" y="2306501"/>
            <a:ext cx="10418980" cy="3662499"/>
          </a:xfrm>
          <a:prstGeom prst="rect">
            <a:avLst/>
          </a:prstGeom>
        </p:spPr>
        <p:txBody>
          <a:bodyPr/>
          <a:lstStyle/>
          <a:p>
            <a:pPr marL="285750" indent="-285750">
              <a:spcBef>
                <a:spcPts val="600"/>
              </a:spcBef>
              <a:buClr>
                <a:srgbClr val="FCC237"/>
              </a:buClr>
              <a:buFont typeface="Wingdings" panose="05000000000000000000" pitchFamily="2" charset="2"/>
              <a:buChar char="§"/>
            </a:pPr>
            <a:r>
              <a:rPr lang="en-GB" sz="2400" b="1" dirty="0">
                <a:solidFill>
                  <a:prstClr val="black">
                    <a:lumMod val="50000"/>
                    <a:lumOff val="50000"/>
                  </a:prstClr>
                </a:solidFill>
                <a:latin typeface="Ainslie Norm Regular" panose="02000503020000020003" pitchFamily="50" charset="0"/>
              </a:rPr>
              <a:t>Advocacy</a:t>
            </a:r>
            <a:r>
              <a:rPr lang="en-GB" sz="2400" dirty="0">
                <a:solidFill>
                  <a:prstClr val="black">
                    <a:lumMod val="50000"/>
                    <a:lumOff val="50000"/>
                  </a:prstClr>
                </a:solidFill>
                <a:latin typeface="Ainslie Norm Regular" panose="02000503020000020003" pitchFamily="50" charset="0"/>
              </a:rPr>
              <a:t>, representing and providing platform for ACP point of view:</a:t>
            </a:r>
          </a:p>
          <a:p>
            <a:pPr marL="742950" lvl="1" indent="-285750">
              <a:spcBef>
                <a:spcPts val="600"/>
              </a:spcBef>
              <a:buClr>
                <a:srgbClr val="FCC237"/>
              </a:buClr>
              <a:buFont typeface="Wingdings" panose="05000000000000000000" pitchFamily="2" charset="2"/>
              <a:buChar char="§"/>
            </a:pPr>
            <a:r>
              <a:rPr lang="en-GB" sz="2400" dirty="0">
                <a:solidFill>
                  <a:prstClr val="black">
                    <a:lumMod val="50000"/>
                    <a:lumOff val="50000"/>
                  </a:prstClr>
                </a:solidFill>
                <a:latin typeface="Ainslie Norm Regular" panose="02000503020000020003" pitchFamily="50" charset="0"/>
              </a:rPr>
              <a:t>E.g. WTO SPS Committee</a:t>
            </a:r>
          </a:p>
          <a:p>
            <a:pPr marL="742950" lvl="1" indent="-285750">
              <a:spcBef>
                <a:spcPts val="600"/>
              </a:spcBef>
              <a:buClr>
                <a:srgbClr val="FCC237"/>
              </a:buClr>
              <a:buFont typeface="Wingdings" panose="05000000000000000000" pitchFamily="2" charset="2"/>
              <a:buChar char="§"/>
            </a:pPr>
            <a:r>
              <a:rPr lang="en-GB" sz="2400" dirty="0">
                <a:solidFill>
                  <a:prstClr val="black">
                    <a:lumMod val="50000"/>
                    <a:lumOff val="50000"/>
                  </a:prstClr>
                </a:solidFill>
                <a:latin typeface="Ainslie Norm Regular" panose="02000503020000020003" pitchFamily="50" charset="0"/>
              </a:rPr>
              <a:t>Standard Setting Bodies, e.g. testing of GLOBALG.A.P. V6 in Kenya &amp; Ghana</a:t>
            </a:r>
          </a:p>
          <a:p>
            <a:pPr marL="742950" lvl="1" indent="-285750">
              <a:spcBef>
                <a:spcPts val="600"/>
              </a:spcBef>
              <a:buClr>
                <a:srgbClr val="FCC237"/>
              </a:buClr>
              <a:buFont typeface="Wingdings" panose="05000000000000000000" pitchFamily="2" charset="2"/>
              <a:buChar char="§"/>
            </a:pPr>
            <a:r>
              <a:rPr lang="en-GB" sz="2400" dirty="0">
                <a:solidFill>
                  <a:prstClr val="black">
                    <a:lumMod val="50000"/>
                    <a:lumOff val="50000"/>
                  </a:prstClr>
                </a:solidFill>
                <a:latin typeface="Ainslie Norm Regular" panose="02000503020000020003" pitchFamily="50" charset="0"/>
              </a:rPr>
              <a:t>Webinars and Innovation Series</a:t>
            </a:r>
            <a:endParaRPr lang="en-GB" sz="2400" b="1" dirty="0">
              <a:solidFill>
                <a:prstClr val="black">
                  <a:lumMod val="50000"/>
                  <a:lumOff val="50000"/>
                </a:prstClr>
              </a:solidFill>
              <a:latin typeface="Ainslie Norm Regular" panose="02000503020000020003" pitchFamily="50" charset="0"/>
            </a:endParaRPr>
          </a:p>
        </p:txBody>
      </p:sp>
      <p:sp>
        <p:nvSpPr>
          <p:cNvPr id="3" name="Rectangle 2">
            <a:extLst>
              <a:ext uri="{FF2B5EF4-FFF2-40B4-BE49-F238E27FC236}">
                <a16:creationId xmlns:a16="http://schemas.microsoft.com/office/drawing/2014/main" id="{6AC46897-2A41-38AE-6350-30EF8E1D66BF}"/>
              </a:ext>
            </a:extLst>
          </p:cNvPr>
          <p:cNvSpPr/>
          <p:nvPr/>
        </p:nvSpPr>
        <p:spPr>
          <a:xfrm>
            <a:off x="884020" y="4137751"/>
            <a:ext cx="10418980" cy="964973"/>
          </a:xfrm>
          <a:prstGeom prst="rect">
            <a:avLst/>
          </a:prstGeom>
        </p:spPr>
        <p:txBody>
          <a:bodyPr/>
          <a:lstStyle/>
          <a:p>
            <a:pPr marL="285750" indent="-285750">
              <a:spcBef>
                <a:spcPts val="600"/>
              </a:spcBef>
              <a:buClr>
                <a:srgbClr val="FCC237"/>
              </a:buClr>
              <a:buFont typeface="Wingdings" panose="05000000000000000000" pitchFamily="2" charset="2"/>
              <a:buChar char="§"/>
            </a:pPr>
            <a:r>
              <a:rPr lang="en-GB" sz="2400" b="1" dirty="0">
                <a:solidFill>
                  <a:prstClr val="black">
                    <a:lumMod val="50000"/>
                    <a:lumOff val="50000"/>
                  </a:prstClr>
                </a:solidFill>
                <a:latin typeface="Ainslie Norm Regular" panose="02000503020000020003" pitchFamily="50" charset="0"/>
              </a:rPr>
              <a:t>Sustainability Self-Assessment System for MSMEs</a:t>
            </a:r>
            <a:r>
              <a:rPr lang="en-GB" sz="2400" dirty="0">
                <a:solidFill>
                  <a:prstClr val="black">
                    <a:lumMod val="50000"/>
                    <a:lumOff val="50000"/>
                  </a:prstClr>
                </a:solidFill>
                <a:latin typeface="Ainslie Norm Regular" panose="02000503020000020003" pitchFamily="50" charset="0"/>
              </a:rPr>
              <a:t>, collecting data, anticipating new requirements, facilitating decision-making</a:t>
            </a:r>
            <a:endParaRPr lang="en-GB" sz="2400" b="1" dirty="0">
              <a:solidFill>
                <a:prstClr val="black">
                  <a:lumMod val="50000"/>
                  <a:lumOff val="50000"/>
                </a:prstClr>
              </a:solidFill>
              <a:latin typeface="Ainslie Norm Regular" panose="02000503020000020003" pitchFamily="50" charset="0"/>
            </a:endParaRPr>
          </a:p>
        </p:txBody>
      </p:sp>
      <p:sp>
        <p:nvSpPr>
          <p:cNvPr id="7" name="Rectangle 6">
            <a:extLst>
              <a:ext uri="{FF2B5EF4-FFF2-40B4-BE49-F238E27FC236}">
                <a16:creationId xmlns:a16="http://schemas.microsoft.com/office/drawing/2014/main" id="{FF76ECF7-3021-FA5E-316A-86468EA1CB46}"/>
              </a:ext>
            </a:extLst>
          </p:cNvPr>
          <p:cNvSpPr/>
          <p:nvPr/>
        </p:nvSpPr>
        <p:spPr>
          <a:xfrm>
            <a:off x="900089" y="4945425"/>
            <a:ext cx="10418980" cy="1046299"/>
          </a:xfrm>
          <a:prstGeom prst="rect">
            <a:avLst/>
          </a:prstGeom>
        </p:spPr>
        <p:txBody>
          <a:bodyPr/>
          <a:lstStyle/>
          <a:p>
            <a:pPr marL="285750" indent="-285750">
              <a:spcBef>
                <a:spcPts val="600"/>
              </a:spcBef>
              <a:buClr>
                <a:srgbClr val="FCC237"/>
              </a:buClr>
              <a:buFont typeface="Wingdings" panose="05000000000000000000" pitchFamily="2" charset="2"/>
              <a:buChar char="§"/>
            </a:pPr>
            <a:r>
              <a:rPr lang="en-GB" sz="2400" dirty="0">
                <a:solidFill>
                  <a:prstClr val="black">
                    <a:lumMod val="50000"/>
                    <a:lumOff val="50000"/>
                  </a:prstClr>
                </a:solidFill>
                <a:latin typeface="Ainslie Norm Regular" panose="02000503020000020003" pitchFamily="50" charset="0"/>
              </a:rPr>
              <a:t>Supporting public-private dialogue, in Kenya through </a:t>
            </a:r>
            <a:r>
              <a:rPr lang="en-GB" sz="2400" b="1" dirty="0">
                <a:solidFill>
                  <a:prstClr val="black">
                    <a:lumMod val="50000"/>
                    <a:lumOff val="50000"/>
                  </a:prstClr>
                </a:solidFill>
                <a:latin typeface="Ainslie Norm Regular" panose="02000503020000020003" pitchFamily="50" charset="0"/>
              </a:rPr>
              <a:t>National Horticulture Taskforce</a:t>
            </a:r>
          </a:p>
        </p:txBody>
      </p:sp>
    </p:spTree>
    <p:extLst>
      <p:ext uri="{BB962C8B-B14F-4D97-AF65-F5344CB8AC3E}">
        <p14:creationId xmlns:p14="http://schemas.microsoft.com/office/powerpoint/2010/main" val="7982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08D5EA63-2DDF-30E7-FA8F-FCCC66CF86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28"/>
            <a:ext cx="12192000" cy="6857572"/>
          </a:xfrm>
          <a:prstGeom prst="rect">
            <a:avLst/>
          </a:prstGeom>
        </p:spPr>
      </p:pic>
      <p:sp>
        <p:nvSpPr>
          <p:cNvPr id="8" name="ZoneTexte 7">
            <a:extLst>
              <a:ext uri="{FF2B5EF4-FFF2-40B4-BE49-F238E27FC236}">
                <a16:creationId xmlns:a16="http://schemas.microsoft.com/office/drawing/2014/main" id="{93334A09-7DEF-FF7B-46D3-45B93004752B}"/>
              </a:ext>
            </a:extLst>
          </p:cNvPr>
          <p:cNvSpPr txBox="1"/>
          <p:nvPr/>
        </p:nvSpPr>
        <p:spPr>
          <a:xfrm>
            <a:off x="0" y="754946"/>
            <a:ext cx="12192000" cy="1569660"/>
          </a:xfrm>
          <a:prstGeom prst="rect">
            <a:avLst/>
          </a:prstGeom>
          <a:noFill/>
        </p:spPr>
        <p:txBody>
          <a:bodyPr wrap="square" rtlCol="0">
            <a:spAutoFit/>
          </a:bodyPr>
          <a:lstStyle/>
          <a:p>
            <a:pPr algn="ctr"/>
            <a:r>
              <a:rPr lang="fr-BE" sz="3200" dirty="0">
                <a:solidFill>
                  <a:srgbClr val="786C4C"/>
                </a:solidFill>
                <a:latin typeface="GeogrotesqueStencil A Sb" pitchFamily="50" charset="0"/>
              </a:rPr>
              <a:t>ASANTE SANA ! </a:t>
            </a:r>
          </a:p>
          <a:p>
            <a:pPr algn="ctr"/>
            <a:endParaRPr lang="fr-BE" sz="3200" dirty="0">
              <a:solidFill>
                <a:srgbClr val="786C4C"/>
              </a:solidFill>
              <a:latin typeface="GeogrotesqueStencil A Sb" pitchFamily="50" charset="0"/>
            </a:endParaRPr>
          </a:p>
          <a:p>
            <a:pPr algn="ctr"/>
            <a:r>
              <a:rPr lang="fr-BE" sz="3200" dirty="0">
                <a:solidFill>
                  <a:srgbClr val="786C4C"/>
                </a:solidFill>
                <a:latin typeface="GeogrotesqueStencil A Sb" pitchFamily="50" charset="0"/>
              </a:rPr>
              <a:t>THANK YOU VERY MUCH !</a:t>
            </a:r>
            <a:endParaRPr lang="fr-FR" sz="3200" dirty="0">
              <a:solidFill>
                <a:srgbClr val="786C4C"/>
              </a:solidFill>
              <a:latin typeface="GeogrotesqueStencil A Sb" pitchFamily="50" charset="0"/>
            </a:endParaRPr>
          </a:p>
        </p:txBody>
      </p:sp>
      <p:sp>
        <p:nvSpPr>
          <p:cNvPr id="2" name="ZoneTexte 7">
            <a:extLst>
              <a:ext uri="{FF2B5EF4-FFF2-40B4-BE49-F238E27FC236}">
                <a16:creationId xmlns:a16="http://schemas.microsoft.com/office/drawing/2014/main" id="{78A765CF-7916-9605-855A-2F960E735009}"/>
              </a:ext>
            </a:extLst>
          </p:cNvPr>
          <p:cNvSpPr txBox="1"/>
          <p:nvPr/>
        </p:nvSpPr>
        <p:spPr>
          <a:xfrm>
            <a:off x="152400" y="2644170"/>
            <a:ext cx="12192000" cy="2246769"/>
          </a:xfrm>
          <a:prstGeom prst="rect">
            <a:avLst/>
          </a:prstGeom>
          <a:noFill/>
        </p:spPr>
        <p:txBody>
          <a:bodyPr wrap="square" rtlCol="0">
            <a:spAutoFit/>
          </a:bodyPr>
          <a:lstStyle/>
          <a:p>
            <a:pPr algn="ctr"/>
            <a:r>
              <a:rPr lang="fr-BE" sz="3200" dirty="0" err="1">
                <a:solidFill>
                  <a:srgbClr val="786C4C"/>
                </a:solidFill>
                <a:latin typeface="GeogrotesqueStencil A Sb" pitchFamily="50" charset="0"/>
              </a:rPr>
              <a:t>Useful</a:t>
            </a:r>
            <a:r>
              <a:rPr lang="fr-BE" sz="3200" dirty="0">
                <a:solidFill>
                  <a:srgbClr val="786C4C"/>
                </a:solidFill>
                <a:latin typeface="GeogrotesqueStencil A Sb" pitchFamily="50" charset="0"/>
              </a:rPr>
              <a:t> links:</a:t>
            </a:r>
          </a:p>
          <a:p>
            <a:pPr marL="342900" indent="-342900">
              <a:buFont typeface="Arial" panose="020B0604020202020204" pitchFamily="34" charset="0"/>
              <a:buChar char="•"/>
            </a:pPr>
            <a:r>
              <a:rPr lang="fr-BE" dirty="0">
                <a:solidFill>
                  <a:srgbClr val="786C4C"/>
                </a:solidFill>
                <a:latin typeface="GeogrotesqueStencil A Sb" pitchFamily="50" charset="0"/>
              </a:rPr>
              <a:t>COLEAD online </a:t>
            </a:r>
            <a:r>
              <a:rPr lang="fr-BE" dirty="0" err="1">
                <a:solidFill>
                  <a:srgbClr val="786C4C"/>
                </a:solidFill>
                <a:latin typeface="GeogrotesqueStencil A Sb" pitchFamily="50" charset="0"/>
              </a:rPr>
              <a:t>learning</a:t>
            </a:r>
            <a:r>
              <a:rPr lang="fr-BE" dirty="0">
                <a:solidFill>
                  <a:srgbClr val="786C4C"/>
                </a:solidFill>
                <a:latin typeface="GeogrotesqueStencil A Sb" pitchFamily="50" charset="0"/>
              </a:rPr>
              <a:t> platform (free): </a:t>
            </a:r>
            <a:r>
              <a:rPr lang="fr-BE" dirty="0">
                <a:solidFill>
                  <a:srgbClr val="786C4C"/>
                </a:solidFill>
                <a:latin typeface="GeogrotesqueStencil A Sb" pitchFamily="50" charset="0"/>
                <a:hlinkClick r:id="rId3"/>
              </a:rPr>
              <a:t>https://training.colead.link</a:t>
            </a:r>
            <a:endParaRPr lang="fr-BE" dirty="0">
              <a:solidFill>
                <a:srgbClr val="786C4C"/>
              </a:solidFill>
              <a:latin typeface="GeogrotesqueStencil A Sb" pitchFamily="50" charset="0"/>
            </a:endParaRPr>
          </a:p>
          <a:p>
            <a:pPr marL="342900" indent="-342900">
              <a:buFont typeface="Arial" panose="020B0604020202020204" pitchFamily="34" charset="0"/>
              <a:buChar char="•"/>
            </a:pPr>
            <a:r>
              <a:rPr lang="fr-BE" dirty="0">
                <a:solidFill>
                  <a:srgbClr val="786C4C"/>
                </a:solidFill>
                <a:latin typeface="GeogrotesqueStencil A Sb" pitchFamily="50" charset="0"/>
              </a:rPr>
              <a:t>COLEAD </a:t>
            </a:r>
            <a:r>
              <a:rPr lang="fr-BE" dirty="0" err="1">
                <a:solidFill>
                  <a:srgbClr val="786C4C"/>
                </a:solidFill>
                <a:latin typeface="GeogrotesqueStencil A Sb" pitchFamily="50" charset="0"/>
              </a:rPr>
              <a:t>trade</a:t>
            </a:r>
            <a:r>
              <a:rPr lang="fr-BE" dirty="0">
                <a:solidFill>
                  <a:srgbClr val="786C4C"/>
                </a:solidFill>
                <a:latin typeface="GeogrotesqueStencil A Sb" pitchFamily="50" charset="0"/>
              </a:rPr>
              <a:t> and interceptions </a:t>
            </a:r>
            <a:r>
              <a:rPr lang="fr-BE" dirty="0" err="1">
                <a:solidFill>
                  <a:srgbClr val="786C4C"/>
                </a:solidFill>
                <a:latin typeface="GeogrotesqueStencil A Sb" pitchFamily="50" charset="0"/>
              </a:rPr>
              <a:t>dashboards</a:t>
            </a:r>
            <a:r>
              <a:rPr lang="fr-BE" dirty="0">
                <a:solidFill>
                  <a:srgbClr val="786C4C"/>
                </a:solidFill>
                <a:latin typeface="GeogrotesqueStencil A Sb" pitchFamily="50" charset="0"/>
              </a:rPr>
              <a:t>: </a:t>
            </a:r>
            <a:r>
              <a:rPr lang="fr-BE" dirty="0">
                <a:solidFill>
                  <a:srgbClr val="786C4C"/>
                </a:solidFill>
                <a:latin typeface="GeogrotesqueStencil A Sb" pitchFamily="50" charset="0"/>
                <a:hlinkClick r:id="rId4"/>
              </a:rPr>
              <a:t>https://www.colead.link/analytics</a:t>
            </a:r>
            <a:r>
              <a:rPr lang="fr-BE" dirty="0">
                <a:solidFill>
                  <a:srgbClr val="786C4C"/>
                </a:solidFill>
                <a:latin typeface="GeogrotesqueStencil A Sb" pitchFamily="50" charset="0"/>
              </a:rPr>
              <a:t> </a:t>
            </a:r>
          </a:p>
          <a:p>
            <a:pPr marL="342900" indent="-342900">
              <a:buFont typeface="Arial" panose="020B0604020202020204" pitchFamily="34" charset="0"/>
              <a:buChar char="•"/>
            </a:pPr>
            <a:r>
              <a:rPr lang="fr-BE" dirty="0">
                <a:solidFill>
                  <a:srgbClr val="786C4C"/>
                </a:solidFill>
                <a:latin typeface="GeogrotesqueStencil A Sb" pitchFamily="50" charset="0"/>
              </a:rPr>
              <a:t>NExT Kenya programme: </a:t>
            </a:r>
            <a:r>
              <a:rPr lang="fr-BE" dirty="0">
                <a:solidFill>
                  <a:srgbClr val="786C4C"/>
                </a:solidFill>
                <a:latin typeface="GeogrotesqueStencil A Sb" pitchFamily="50" charset="0"/>
                <a:hlinkClick r:id="rId5"/>
              </a:rPr>
              <a:t>https://www.colead.link/current-programmes/next-kenya</a:t>
            </a:r>
            <a:r>
              <a:rPr lang="fr-BE" dirty="0">
                <a:solidFill>
                  <a:srgbClr val="786C4C"/>
                </a:solidFill>
                <a:latin typeface="GeogrotesqueStencil A Sb" pitchFamily="50" charset="0"/>
              </a:rPr>
              <a:t> </a:t>
            </a:r>
          </a:p>
          <a:p>
            <a:pPr marL="342900" indent="-342900">
              <a:buFont typeface="Arial" panose="020B0604020202020204" pitchFamily="34" charset="0"/>
              <a:buChar char="•"/>
            </a:pPr>
            <a:r>
              <a:rPr lang="fr-BE" dirty="0" err="1">
                <a:solidFill>
                  <a:srgbClr val="786C4C"/>
                </a:solidFill>
                <a:latin typeface="GeogrotesqueStencil A Sb" pitchFamily="50" charset="0"/>
              </a:rPr>
              <a:t>Agrinfo</a:t>
            </a:r>
            <a:r>
              <a:rPr lang="fr-BE" dirty="0">
                <a:solidFill>
                  <a:srgbClr val="786C4C"/>
                </a:solidFill>
                <a:latin typeface="GeogrotesqueStencil A Sb" pitchFamily="50" charset="0"/>
              </a:rPr>
              <a:t> </a:t>
            </a:r>
            <a:r>
              <a:rPr lang="fr-BE" dirty="0" err="1">
                <a:solidFill>
                  <a:srgbClr val="786C4C"/>
                </a:solidFill>
                <a:latin typeface="GeogrotesqueStencil A Sb" pitchFamily="50" charset="0"/>
              </a:rPr>
              <a:t>website</a:t>
            </a:r>
            <a:r>
              <a:rPr lang="fr-BE" dirty="0">
                <a:solidFill>
                  <a:srgbClr val="786C4C"/>
                </a:solidFill>
                <a:latin typeface="GeogrotesqueStencil A Sb" pitchFamily="50" charset="0"/>
              </a:rPr>
              <a:t>: </a:t>
            </a:r>
            <a:r>
              <a:rPr lang="fr-BE" dirty="0">
                <a:solidFill>
                  <a:srgbClr val="786C4C"/>
                </a:solidFill>
                <a:latin typeface="GeogrotesqueStencil A Sb" pitchFamily="50" charset="0"/>
                <a:hlinkClick r:id="rId6"/>
              </a:rPr>
              <a:t>https://agrinfo.eu</a:t>
            </a:r>
            <a:r>
              <a:rPr lang="fr-BE" dirty="0">
                <a:solidFill>
                  <a:srgbClr val="786C4C"/>
                </a:solidFill>
                <a:latin typeface="GeogrotesqueStencil A Sb" pitchFamily="50" charset="0"/>
              </a:rPr>
              <a:t>  </a:t>
            </a:r>
          </a:p>
          <a:p>
            <a:pPr marL="342900" indent="-342900">
              <a:buFont typeface="Arial" panose="020B0604020202020204" pitchFamily="34" charset="0"/>
              <a:buChar char="•"/>
            </a:pPr>
            <a:endParaRPr lang="fr-BE" dirty="0">
              <a:solidFill>
                <a:srgbClr val="786C4C"/>
              </a:solidFill>
              <a:latin typeface="GeogrotesqueStencil A Sb" pitchFamily="50" charset="0"/>
            </a:endParaRPr>
          </a:p>
          <a:p>
            <a:pPr marL="342900" indent="-342900">
              <a:buFont typeface="Arial" panose="020B0604020202020204" pitchFamily="34" charset="0"/>
              <a:buChar char="•"/>
            </a:pPr>
            <a:r>
              <a:rPr lang="fr-BE" dirty="0">
                <a:solidFill>
                  <a:srgbClr val="786C4C"/>
                </a:solidFill>
                <a:latin typeface="GeogrotesqueStencil A Sb" pitchFamily="50" charset="0"/>
              </a:rPr>
              <a:t>Contact: </a:t>
            </a:r>
            <a:r>
              <a:rPr lang="fr-BE" dirty="0" err="1">
                <a:solidFill>
                  <a:srgbClr val="786C4C"/>
                </a:solidFill>
                <a:latin typeface="GeogrotesqueStencil A Sb" pitchFamily="50" charset="0"/>
                <a:hlinkClick r:id="rId7"/>
              </a:rPr>
              <a:t>wester.schepers@colead.link</a:t>
            </a:r>
            <a:endParaRPr lang="fr-BE" dirty="0">
              <a:solidFill>
                <a:srgbClr val="786C4C"/>
              </a:solidFill>
              <a:latin typeface="GeogrotesqueStencil A Sb" pitchFamily="50" charset="0"/>
            </a:endParaRPr>
          </a:p>
        </p:txBody>
      </p:sp>
    </p:spTree>
    <p:extLst>
      <p:ext uri="{BB962C8B-B14F-4D97-AF65-F5344CB8AC3E}">
        <p14:creationId xmlns:p14="http://schemas.microsoft.com/office/powerpoint/2010/main" val="349292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E8F3EB-209F-4B4C-9C21-641CE48E75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53" imgH="554" progId="TCLayout.ActiveDocument.1">
                  <p:embed/>
                </p:oleObj>
              </mc:Choice>
              <mc:Fallback>
                <p:oleObj name="think-cell Slide" r:id="rId4" imgW="553" imgH="554" progId="TCLayout.ActiveDocument.1">
                  <p:embed/>
                  <p:pic>
                    <p:nvPicPr>
                      <p:cNvPr id="3" name="Object 2" hidden="1">
                        <a:extLst>
                          <a:ext uri="{FF2B5EF4-FFF2-40B4-BE49-F238E27FC236}">
                            <a16:creationId xmlns:a16="http://schemas.microsoft.com/office/drawing/2014/main" id="{B1E8F3EB-209F-4B4C-9C21-641CE48E75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Image 4">
            <a:extLst>
              <a:ext uri="{FF2B5EF4-FFF2-40B4-BE49-F238E27FC236}">
                <a16:creationId xmlns:a16="http://schemas.microsoft.com/office/drawing/2014/main" id="{3BFF82D9-811F-4D51-8189-4FE7E8CA66A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163" y="429"/>
            <a:ext cx="12192000" cy="6857142"/>
          </a:xfrm>
          <a:prstGeom prst="rect">
            <a:avLst/>
          </a:prstGeom>
        </p:spPr>
      </p:pic>
      <p:sp>
        <p:nvSpPr>
          <p:cNvPr id="6" name="ZoneTexte 7">
            <a:extLst>
              <a:ext uri="{FF2B5EF4-FFF2-40B4-BE49-F238E27FC236}">
                <a16:creationId xmlns:a16="http://schemas.microsoft.com/office/drawing/2014/main" id="{3712A10F-CF95-4679-9636-3918CA7FEBE7}"/>
              </a:ext>
            </a:extLst>
          </p:cNvPr>
          <p:cNvSpPr txBox="1"/>
          <p:nvPr/>
        </p:nvSpPr>
        <p:spPr>
          <a:xfrm>
            <a:off x="396637" y="304095"/>
            <a:ext cx="11539990" cy="584775"/>
          </a:xfrm>
          <a:prstGeom prst="rect">
            <a:avLst/>
          </a:prstGeom>
          <a:noFill/>
        </p:spPr>
        <p:txBody>
          <a:bodyPr wrap="square" rtlCol="0">
            <a:spAutoFit/>
          </a:bodyPr>
          <a:lstStyle/>
          <a:p>
            <a:r>
              <a:rPr lang="en-GB" sz="3200" dirty="0">
                <a:solidFill>
                  <a:schemeClr val="bg1"/>
                </a:solidFill>
                <a:latin typeface="GeogrotesqueStencil A Sb" pitchFamily="50" charset="0"/>
              </a:rPr>
              <a:t>01. FROM COLEACP TO COLEAD</a:t>
            </a:r>
          </a:p>
        </p:txBody>
      </p:sp>
      <p:sp>
        <p:nvSpPr>
          <p:cNvPr id="2" name="Rectangle 1">
            <a:extLst>
              <a:ext uri="{FF2B5EF4-FFF2-40B4-BE49-F238E27FC236}">
                <a16:creationId xmlns:a16="http://schemas.microsoft.com/office/drawing/2014/main" id="{114DEC5D-5836-F16D-5878-46CDE4F6476A}"/>
              </a:ext>
            </a:extLst>
          </p:cNvPr>
          <p:cNvSpPr/>
          <p:nvPr/>
        </p:nvSpPr>
        <p:spPr>
          <a:xfrm>
            <a:off x="324096" y="1397873"/>
            <a:ext cx="11719775" cy="3816429"/>
          </a:xfrm>
          <a:prstGeom prst="rect">
            <a:avLst/>
          </a:prstGeom>
        </p:spPr>
        <p:txBody>
          <a:bodyPr wrap="square">
            <a:spAutoFit/>
          </a:bodyPr>
          <a:lstStyle/>
          <a:p>
            <a:pPr algn="just"/>
            <a:endParaRPr lang="fr-BE" sz="2200" b="1" dirty="0">
              <a:solidFill>
                <a:schemeClr val="tx1">
                  <a:lumMod val="65000"/>
                  <a:lumOff val="35000"/>
                </a:schemeClr>
              </a:solidFill>
            </a:endParaRPr>
          </a:p>
          <a:p>
            <a:pPr algn="just"/>
            <a:endParaRPr lang="fr-BE" sz="2200" b="1" dirty="0">
              <a:solidFill>
                <a:schemeClr val="tx1">
                  <a:lumMod val="65000"/>
                  <a:lumOff val="35000"/>
                </a:schemeClr>
              </a:solidFill>
            </a:endParaRPr>
          </a:p>
          <a:p>
            <a:pPr algn="just"/>
            <a:endParaRPr lang="fr-BE" sz="2200" b="1" dirty="0">
              <a:solidFill>
                <a:schemeClr val="tx1">
                  <a:lumMod val="65000"/>
                  <a:lumOff val="35000"/>
                </a:schemeClr>
              </a:solidFill>
            </a:endParaRPr>
          </a:p>
          <a:p>
            <a:pPr algn="just"/>
            <a:endParaRPr lang="fr-BE" sz="2200" b="1" dirty="0">
              <a:solidFill>
                <a:schemeClr val="tx1">
                  <a:lumMod val="65000"/>
                  <a:lumOff val="35000"/>
                </a:schemeClr>
              </a:solidFill>
            </a:endParaRPr>
          </a:p>
          <a:p>
            <a:pPr algn="just"/>
            <a:endParaRPr lang="fr-BE" sz="2200" b="1" dirty="0">
              <a:solidFill>
                <a:schemeClr val="tx1">
                  <a:lumMod val="65000"/>
                  <a:lumOff val="35000"/>
                </a:schemeClr>
              </a:solidFill>
            </a:endParaRPr>
          </a:p>
          <a:p>
            <a:pPr algn="just"/>
            <a:endParaRPr lang="fr-BE" sz="2200" b="1" dirty="0">
              <a:solidFill>
                <a:schemeClr val="tx1">
                  <a:lumMod val="65000"/>
                  <a:lumOff val="35000"/>
                </a:schemeClr>
              </a:solidFill>
            </a:endParaRPr>
          </a:p>
          <a:p>
            <a:pPr algn="just"/>
            <a:endParaRPr lang="fr-BE" sz="2200" b="1" dirty="0">
              <a:solidFill>
                <a:schemeClr val="tx1">
                  <a:lumMod val="65000"/>
                  <a:lumOff val="35000"/>
                </a:schemeClr>
              </a:solidFill>
            </a:endParaRPr>
          </a:p>
          <a:p>
            <a:pPr algn="just"/>
            <a:endParaRPr lang="fr-BE" sz="2200" b="1" dirty="0">
              <a:solidFill>
                <a:schemeClr val="tx1">
                  <a:lumMod val="65000"/>
                  <a:lumOff val="35000"/>
                </a:schemeClr>
              </a:solidFill>
            </a:endParaRPr>
          </a:p>
          <a:p>
            <a:pPr algn="just"/>
            <a:endParaRPr lang="fr-BE" sz="2200" b="1" dirty="0">
              <a:solidFill>
                <a:schemeClr val="tx1">
                  <a:lumMod val="65000"/>
                  <a:lumOff val="35000"/>
                </a:schemeClr>
              </a:solidFill>
            </a:endParaRPr>
          </a:p>
          <a:p>
            <a:pPr algn="just"/>
            <a:endParaRPr lang="fr-BE" sz="2200" b="1" dirty="0">
              <a:solidFill>
                <a:schemeClr val="tx1">
                  <a:lumMod val="65000"/>
                  <a:lumOff val="35000"/>
                </a:schemeClr>
              </a:solidFill>
            </a:endParaRPr>
          </a:p>
          <a:p>
            <a:pPr algn="just"/>
            <a:endParaRPr lang="fr-BE" sz="2200" b="1" dirty="0">
              <a:solidFill>
                <a:schemeClr val="tx1">
                  <a:lumMod val="65000"/>
                  <a:lumOff val="35000"/>
                </a:schemeClr>
              </a:solidFill>
            </a:endParaRPr>
          </a:p>
        </p:txBody>
      </p:sp>
      <p:pic>
        <p:nvPicPr>
          <p:cNvPr id="5" name="Picture 4" descr="Icon&#10;&#10;Description automatically generated">
            <a:extLst>
              <a:ext uri="{FF2B5EF4-FFF2-40B4-BE49-F238E27FC236}">
                <a16:creationId xmlns:a16="http://schemas.microsoft.com/office/drawing/2014/main" id="{F5D8FD99-40A5-1F37-9CB3-46FB6F52626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9898" y="1339849"/>
            <a:ext cx="2499577" cy="2444708"/>
          </a:xfrm>
          <a:prstGeom prst="rect">
            <a:avLst/>
          </a:prstGeom>
        </p:spPr>
      </p:pic>
      <p:sp>
        <p:nvSpPr>
          <p:cNvPr id="7" name="TextBox 6">
            <a:extLst>
              <a:ext uri="{FF2B5EF4-FFF2-40B4-BE49-F238E27FC236}">
                <a16:creationId xmlns:a16="http://schemas.microsoft.com/office/drawing/2014/main" id="{C2B5D7AC-3534-1CD1-EE2B-F2662AED0375}"/>
              </a:ext>
            </a:extLst>
          </p:cNvPr>
          <p:cNvSpPr txBox="1"/>
          <p:nvPr/>
        </p:nvSpPr>
        <p:spPr>
          <a:xfrm>
            <a:off x="3289475" y="1437321"/>
            <a:ext cx="3115733" cy="707886"/>
          </a:xfrm>
          <a:prstGeom prst="rect">
            <a:avLst/>
          </a:prstGeom>
          <a:noFill/>
        </p:spPr>
        <p:txBody>
          <a:bodyPr wrap="square" rtlCol="0">
            <a:spAutoFit/>
          </a:bodyPr>
          <a:lstStyle/>
          <a:p>
            <a:pPr algn="ctr"/>
            <a:r>
              <a:rPr lang="fr-BE" sz="4000" b="1" dirty="0">
                <a:solidFill>
                  <a:srgbClr val="716444"/>
                </a:solidFill>
                <a:latin typeface="DINPro-Black" panose="02000503030000020004" pitchFamily="50" charset="0"/>
              </a:rPr>
              <a:t>COL</a:t>
            </a:r>
            <a:r>
              <a:rPr lang="fr-BE" sz="4000" b="1" dirty="0">
                <a:solidFill>
                  <a:srgbClr val="CEBFA6"/>
                </a:solidFill>
                <a:latin typeface="DINPro-Black" panose="02000503030000020004" pitchFamily="50" charset="0"/>
              </a:rPr>
              <a:t>EAD</a:t>
            </a:r>
          </a:p>
        </p:txBody>
      </p:sp>
      <p:sp>
        <p:nvSpPr>
          <p:cNvPr id="8" name="TextBox 7">
            <a:extLst>
              <a:ext uri="{FF2B5EF4-FFF2-40B4-BE49-F238E27FC236}">
                <a16:creationId xmlns:a16="http://schemas.microsoft.com/office/drawing/2014/main" id="{B7014775-15AC-32DC-3411-38B5C8374202}"/>
              </a:ext>
            </a:extLst>
          </p:cNvPr>
          <p:cNvSpPr txBox="1"/>
          <p:nvPr/>
        </p:nvSpPr>
        <p:spPr>
          <a:xfrm>
            <a:off x="3907685" y="2403987"/>
            <a:ext cx="3585316" cy="2092881"/>
          </a:xfrm>
          <a:prstGeom prst="rect">
            <a:avLst/>
          </a:prstGeom>
          <a:noFill/>
        </p:spPr>
        <p:txBody>
          <a:bodyPr wrap="square">
            <a:spAutoFit/>
          </a:bodyPr>
          <a:lstStyle/>
          <a:p>
            <a:pPr marL="0" indent="0" algn="just">
              <a:lnSpc>
                <a:spcPct val="100000"/>
              </a:lnSpc>
              <a:spcBef>
                <a:spcPts val="0"/>
              </a:spcBef>
              <a:buClr>
                <a:srgbClr val="E4670B"/>
              </a:buClr>
              <a:buFont typeface="Arial" panose="020B0604020202020204" pitchFamily="34" charset="0"/>
              <a:buNone/>
            </a:pPr>
            <a:r>
              <a:rPr lang="en-US" sz="2400" b="1" dirty="0">
                <a:solidFill>
                  <a:srgbClr val="786C4C"/>
                </a:solidFill>
              </a:rPr>
              <a:t>COL</a:t>
            </a:r>
            <a:r>
              <a:rPr lang="en-US" sz="2400" b="1" dirty="0">
                <a:solidFill>
                  <a:schemeClr val="accent3">
                    <a:lumMod val="50000"/>
                  </a:schemeClr>
                </a:solidFill>
              </a:rPr>
              <a:t>      Committee Linking</a:t>
            </a:r>
          </a:p>
          <a:p>
            <a:pPr marL="0" indent="0" algn="just">
              <a:lnSpc>
                <a:spcPct val="100000"/>
              </a:lnSpc>
              <a:spcBef>
                <a:spcPts val="0"/>
              </a:spcBef>
              <a:buClr>
                <a:srgbClr val="E4670B"/>
              </a:buClr>
              <a:buFont typeface="Arial" panose="020B0604020202020204" pitchFamily="34" charset="0"/>
              <a:buNone/>
            </a:pPr>
            <a:endParaRPr lang="en-US" sz="1000" b="1" dirty="0">
              <a:solidFill>
                <a:schemeClr val="accent3">
                  <a:lumMod val="50000"/>
                </a:schemeClr>
              </a:solidFill>
            </a:endParaRPr>
          </a:p>
          <a:p>
            <a:pPr marL="0" indent="0" algn="just">
              <a:lnSpc>
                <a:spcPct val="100000"/>
              </a:lnSpc>
              <a:spcBef>
                <a:spcPts val="0"/>
              </a:spcBef>
              <a:buClr>
                <a:srgbClr val="E4670B"/>
              </a:buClr>
              <a:buFont typeface="Arial" panose="020B0604020202020204" pitchFamily="34" charset="0"/>
              <a:buNone/>
            </a:pPr>
            <a:r>
              <a:rPr lang="en-US" sz="2400" b="1" dirty="0">
                <a:solidFill>
                  <a:schemeClr val="bg2">
                    <a:lumMod val="75000"/>
                  </a:schemeClr>
                </a:solidFill>
              </a:rPr>
              <a:t>E</a:t>
            </a:r>
            <a:r>
              <a:rPr lang="en-US" sz="2400" b="1" dirty="0">
                <a:solidFill>
                  <a:schemeClr val="accent3">
                    <a:lumMod val="50000"/>
                  </a:schemeClr>
                </a:solidFill>
              </a:rPr>
              <a:t>	Entrepreneurship</a:t>
            </a:r>
          </a:p>
          <a:p>
            <a:pPr marL="0" indent="0" algn="just">
              <a:lnSpc>
                <a:spcPct val="100000"/>
              </a:lnSpc>
              <a:spcBef>
                <a:spcPts val="0"/>
              </a:spcBef>
              <a:buClr>
                <a:srgbClr val="E4670B"/>
              </a:buClr>
              <a:buFont typeface="Arial" panose="020B0604020202020204" pitchFamily="34" charset="0"/>
              <a:buNone/>
            </a:pPr>
            <a:endParaRPr lang="en-US" sz="1000" b="1" dirty="0">
              <a:solidFill>
                <a:schemeClr val="accent3">
                  <a:lumMod val="50000"/>
                </a:schemeClr>
              </a:solidFill>
            </a:endParaRPr>
          </a:p>
          <a:p>
            <a:pPr marL="0" indent="0" algn="just">
              <a:lnSpc>
                <a:spcPct val="100000"/>
              </a:lnSpc>
              <a:spcBef>
                <a:spcPts val="0"/>
              </a:spcBef>
              <a:buClr>
                <a:srgbClr val="E4670B"/>
              </a:buClr>
              <a:buFont typeface="Arial" panose="020B0604020202020204" pitchFamily="34" charset="0"/>
              <a:buNone/>
            </a:pPr>
            <a:r>
              <a:rPr lang="en-US" sz="2400" b="1" dirty="0">
                <a:solidFill>
                  <a:schemeClr val="bg2">
                    <a:lumMod val="75000"/>
                  </a:schemeClr>
                </a:solidFill>
              </a:rPr>
              <a:t>A</a:t>
            </a:r>
            <a:r>
              <a:rPr lang="en-US" sz="2400" b="1" dirty="0">
                <a:solidFill>
                  <a:schemeClr val="accent3">
                    <a:lumMod val="50000"/>
                  </a:schemeClr>
                </a:solidFill>
              </a:rPr>
              <a:t>	Agriculture</a:t>
            </a:r>
          </a:p>
          <a:p>
            <a:pPr marL="0" indent="0" algn="just">
              <a:lnSpc>
                <a:spcPct val="100000"/>
              </a:lnSpc>
              <a:spcBef>
                <a:spcPts val="0"/>
              </a:spcBef>
              <a:buClr>
                <a:srgbClr val="E4670B"/>
              </a:buClr>
              <a:buFont typeface="Arial" panose="020B0604020202020204" pitchFamily="34" charset="0"/>
              <a:buNone/>
            </a:pPr>
            <a:endParaRPr lang="en-US" sz="1000" b="1" dirty="0">
              <a:solidFill>
                <a:schemeClr val="accent3">
                  <a:lumMod val="50000"/>
                </a:schemeClr>
              </a:solidFill>
            </a:endParaRPr>
          </a:p>
          <a:p>
            <a:pPr marL="0" indent="0" algn="just">
              <a:lnSpc>
                <a:spcPct val="100000"/>
              </a:lnSpc>
              <a:spcBef>
                <a:spcPts val="0"/>
              </a:spcBef>
              <a:buClr>
                <a:srgbClr val="E4670B"/>
              </a:buClr>
              <a:buFont typeface="Arial" panose="020B0604020202020204" pitchFamily="34" charset="0"/>
              <a:buNone/>
            </a:pPr>
            <a:r>
              <a:rPr lang="en-US" sz="2400" b="1" dirty="0">
                <a:solidFill>
                  <a:schemeClr val="bg2">
                    <a:lumMod val="75000"/>
                  </a:schemeClr>
                </a:solidFill>
              </a:rPr>
              <a:t>D</a:t>
            </a:r>
            <a:r>
              <a:rPr lang="en-US" sz="2400" b="1" dirty="0">
                <a:solidFill>
                  <a:schemeClr val="accent3">
                    <a:lumMod val="50000"/>
                  </a:schemeClr>
                </a:solidFill>
              </a:rPr>
              <a:t>	 Development</a:t>
            </a:r>
          </a:p>
        </p:txBody>
      </p:sp>
      <p:cxnSp>
        <p:nvCxnSpPr>
          <p:cNvPr id="9" name="Straight Connector 8">
            <a:extLst>
              <a:ext uri="{FF2B5EF4-FFF2-40B4-BE49-F238E27FC236}">
                <a16:creationId xmlns:a16="http://schemas.microsoft.com/office/drawing/2014/main" id="{25138123-2F08-611B-0B19-A724AE39DD4C}"/>
              </a:ext>
            </a:extLst>
          </p:cNvPr>
          <p:cNvCxnSpPr>
            <a:cxnSpLocks/>
          </p:cNvCxnSpPr>
          <p:nvPr/>
        </p:nvCxnSpPr>
        <p:spPr>
          <a:xfrm>
            <a:off x="3907684" y="2110167"/>
            <a:ext cx="821410"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2B01FF7-A030-7E9D-5B3B-D6234A3A0953}"/>
              </a:ext>
            </a:extLst>
          </p:cNvPr>
          <p:cNvCxnSpPr>
            <a:cxnSpLocks/>
          </p:cNvCxnSpPr>
          <p:nvPr/>
        </p:nvCxnSpPr>
        <p:spPr>
          <a:xfrm>
            <a:off x="4851099" y="2110167"/>
            <a:ext cx="252000"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FF4673D5-79A8-4EC7-1EF3-381FA8DA7D49}"/>
              </a:ext>
            </a:extLst>
          </p:cNvPr>
          <p:cNvCxnSpPr>
            <a:cxnSpLocks/>
          </p:cNvCxnSpPr>
          <p:nvPr/>
        </p:nvCxnSpPr>
        <p:spPr>
          <a:xfrm>
            <a:off x="5199811" y="2110167"/>
            <a:ext cx="252000"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D87E62E5-746A-ED78-73C1-97C3F7B7518A}"/>
              </a:ext>
            </a:extLst>
          </p:cNvPr>
          <p:cNvCxnSpPr>
            <a:cxnSpLocks/>
          </p:cNvCxnSpPr>
          <p:nvPr/>
        </p:nvCxnSpPr>
        <p:spPr>
          <a:xfrm>
            <a:off x="5525277" y="2110167"/>
            <a:ext cx="252000" cy="0"/>
          </a:xfrm>
          <a:prstGeom prst="line">
            <a:avLst/>
          </a:prstGeom>
          <a:ln w="19050"/>
        </p:spPr>
        <p:style>
          <a:lnRef idx="1">
            <a:schemeClr val="accent3"/>
          </a:lnRef>
          <a:fillRef idx="0">
            <a:schemeClr val="accent3"/>
          </a:fillRef>
          <a:effectRef idx="0">
            <a:schemeClr val="accent3"/>
          </a:effectRef>
          <a:fontRef idx="minor">
            <a:schemeClr val="tx1"/>
          </a:fontRef>
        </p:style>
      </p:cxnSp>
      <p:graphicFrame>
        <p:nvGraphicFramePr>
          <p:cNvPr id="16" name="Diagram 15">
            <a:extLst>
              <a:ext uri="{FF2B5EF4-FFF2-40B4-BE49-F238E27FC236}">
                <a16:creationId xmlns:a16="http://schemas.microsoft.com/office/drawing/2014/main" id="{FBCA1012-B8CF-DC28-8F9D-9419CA9E95FB}"/>
              </a:ext>
            </a:extLst>
          </p:cNvPr>
          <p:cNvGraphicFramePr/>
          <p:nvPr/>
        </p:nvGraphicFramePr>
        <p:xfrm>
          <a:off x="192297" y="4755648"/>
          <a:ext cx="11997540" cy="15242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7BBD40D6-C17D-1D7D-6169-BE74D71AA867}"/>
              </a:ext>
            </a:extLst>
          </p:cNvPr>
          <p:cNvSpPr txBox="1"/>
          <p:nvPr/>
        </p:nvSpPr>
        <p:spPr>
          <a:xfrm>
            <a:off x="7963075" y="1397873"/>
            <a:ext cx="3115733" cy="1323439"/>
          </a:xfrm>
          <a:prstGeom prst="rect">
            <a:avLst/>
          </a:prstGeom>
          <a:noFill/>
        </p:spPr>
        <p:txBody>
          <a:bodyPr wrap="square" rtlCol="0">
            <a:spAutoFit/>
          </a:bodyPr>
          <a:lstStyle/>
          <a:p>
            <a:pPr algn="ctr"/>
            <a:r>
              <a:rPr lang="fr-BE" sz="4000" b="1" dirty="0">
                <a:solidFill>
                  <a:srgbClr val="716444"/>
                </a:solidFill>
                <a:latin typeface="DINPro-Black" panose="02000503030000020004" pitchFamily="50" charset="0"/>
              </a:rPr>
              <a:t>GROWING </a:t>
            </a:r>
            <a:r>
              <a:rPr lang="fr-BE" sz="4000" b="1" dirty="0">
                <a:solidFill>
                  <a:srgbClr val="CEBFA6"/>
                </a:solidFill>
                <a:latin typeface="DINPro-Black" panose="02000503030000020004" pitchFamily="50" charset="0"/>
              </a:rPr>
              <a:t>PEOPLE</a:t>
            </a:r>
          </a:p>
        </p:txBody>
      </p:sp>
    </p:spTree>
    <p:extLst>
      <p:ext uri="{BB962C8B-B14F-4D97-AF65-F5344CB8AC3E}">
        <p14:creationId xmlns:p14="http://schemas.microsoft.com/office/powerpoint/2010/main" val="137370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B22AEE-738E-4A73-B3C1-7C38ADA43A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4" progId="TCLayout.ActiveDocument.1">
                  <p:embed/>
                </p:oleObj>
              </mc:Choice>
              <mc:Fallback>
                <p:oleObj name="Diapositive think-cell" r:id="rId4" imgW="425" imgH="424" progId="TCLayout.ActiveDocument.1">
                  <p:embed/>
                  <p:pic>
                    <p:nvPicPr>
                      <p:cNvPr id="4" name="Object 3" hidden="1">
                        <a:extLst>
                          <a:ext uri="{FF2B5EF4-FFF2-40B4-BE49-F238E27FC236}">
                            <a16:creationId xmlns:a16="http://schemas.microsoft.com/office/drawing/2014/main" id="{E4B22AEE-738E-4A73-B3C1-7C38ADA43A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21E9DC-2CFE-4947-A741-0402FA9A06AC}"/>
              </a:ext>
            </a:extLst>
          </p:cNvPr>
          <p:cNvSpPr txBox="1"/>
          <p:nvPr/>
        </p:nvSpPr>
        <p:spPr>
          <a:xfrm>
            <a:off x="0" y="0"/>
            <a:ext cx="985615" cy="646331"/>
          </a:xfrm>
          <a:prstGeom prst="rect">
            <a:avLst/>
          </a:prstGeom>
          <a:noFill/>
        </p:spPr>
        <p:txBody>
          <a:bodyPr wrap="square" rtlCol="0">
            <a:spAutoFit/>
          </a:bodyPr>
          <a:lstStyle/>
          <a:p>
            <a:r>
              <a:rPr lang="fr-BE" sz="3600" dirty="0">
                <a:solidFill>
                  <a:schemeClr val="bg1"/>
                </a:solidFill>
                <a:latin typeface="Frontage Condensed Line" panose="00000500000000000000" pitchFamily="50" charset="0"/>
              </a:rPr>
              <a:t>02</a:t>
            </a:r>
            <a:r>
              <a:rPr lang="fr-BE" sz="3600" dirty="0">
                <a:solidFill>
                  <a:schemeClr val="bg1"/>
                </a:solidFill>
                <a:latin typeface="Frontage Condensed" panose="00000500000000000000" pitchFamily="50" charset="0"/>
              </a:rPr>
              <a:t>.</a:t>
            </a:r>
          </a:p>
        </p:txBody>
      </p:sp>
      <p:sp>
        <p:nvSpPr>
          <p:cNvPr id="6" name="TextBox 5">
            <a:extLst>
              <a:ext uri="{FF2B5EF4-FFF2-40B4-BE49-F238E27FC236}">
                <a16:creationId xmlns:a16="http://schemas.microsoft.com/office/drawing/2014/main" id="{844BB88E-50E4-431F-B0D6-7B260FCE637C}"/>
              </a:ext>
            </a:extLst>
          </p:cNvPr>
          <p:cNvSpPr txBox="1"/>
          <p:nvPr/>
        </p:nvSpPr>
        <p:spPr>
          <a:xfrm>
            <a:off x="919940" y="50823"/>
            <a:ext cx="11065708" cy="584775"/>
          </a:xfrm>
          <a:prstGeom prst="rect">
            <a:avLst/>
          </a:prstGeom>
          <a:noFill/>
        </p:spPr>
        <p:txBody>
          <a:bodyPr wrap="square" rtlCol="0">
            <a:spAutoFit/>
          </a:bodyPr>
          <a:lstStyle/>
          <a:p>
            <a:r>
              <a:rPr kumimoji="0" lang="en-US" sz="3200" b="1" i="0" u="none" strike="noStrike" kern="1200" cap="none" spc="0" normalizeH="0" baseline="0" noProof="0" dirty="0">
                <a:ln>
                  <a:noFill/>
                </a:ln>
                <a:solidFill>
                  <a:schemeClr val="accent4"/>
                </a:solidFill>
                <a:effectLst/>
                <a:uLnTx/>
                <a:uFillTx/>
                <a:latin typeface="Geogrotesque SemiBold" pitchFamily="50" charset="0"/>
                <a:ea typeface="+mn-ea"/>
                <a:cs typeface="+mn-cs"/>
              </a:rPr>
              <a:t>OUR APPROACH</a:t>
            </a:r>
          </a:p>
        </p:txBody>
      </p:sp>
      <p:sp>
        <p:nvSpPr>
          <p:cNvPr id="42" name="Rectangle 41">
            <a:extLst>
              <a:ext uri="{FF2B5EF4-FFF2-40B4-BE49-F238E27FC236}">
                <a16:creationId xmlns:a16="http://schemas.microsoft.com/office/drawing/2014/main" id="{DCB2203E-95F6-B7D1-EC61-7A2865076BB3}"/>
              </a:ext>
            </a:extLst>
          </p:cNvPr>
          <p:cNvSpPr/>
          <p:nvPr/>
        </p:nvSpPr>
        <p:spPr>
          <a:xfrm>
            <a:off x="287101" y="1546550"/>
            <a:ext cx="4665244" cy="4893647"/>
          </a:xfrm>
          <a:prstGeom prst="rect">
            <a:avLst/>
          </a:prstGeom>
        </p:spPr>
        <p:txBody>
          <a:bodyPr wrap="square">
            <a:spAutoFit/>
          </a:bodyPr>
          <a:lstStyle/>
          <a:p>
            <a:pPr marL="457200" indent="-457200">
              <a:buClr>
                <a:schemeClr val="accent1"/>
              </a:buClr>
              <a:buFont typeface="Wingdings" panose="05000000000000000000" pitchFamily="2" charset="2"/>
              <a:buChar char="§"/>
            </a:pPr>
            <a:r>
              <a:rPr lang="en-GB" sz="2400" kern="0" dirty="0">
                <a:solidFill>
                  <a:schemeClr val="accent4"/>
                </a:solidFill>
                <a:latin typeface="Ainslie Cond Book" panose="02000503020000020003" pitchFamily="50" charset="0"/>
              </a:rPr>
              <a:t>Demand-driven</a:t>
            </a:r>
          </a:p>
          <a:p>
            <a:pPr marL="457200" indent="-457200">
              <a:buClr>
                <a:schemeClr val="accent1"/>
              </a:buClr>
              <a:buFont typeface="Wingdings" panose="05000000000000000000" pitchFamily="2" charset="2"/>
              <a:buChar char="§"/>
            </a:pPr>
            <a:endParaRPr lang="en-GB" sz="2400" kern="0" dirty="0">
              <a:solidFill>
                <a:schemeClr val="accent4"/>
              </a:solidFill>
              <a:latin typeface="Ainslie Cond Book" panose="02000503020000020003" pitchFamily="50" charset="0"/>
            </a:endParaRPr>
          </a:p>
          <a:p>
            <a:pPr marL="457200" indent="-457200">
              <a:buClr>
                <a:schemeClr val="accent1"/>
              </a:buClr>
              <a:buFont typeface="Wingdings" panose="05000000000000000000" pitchFamily="2" charset="2"/>
              <a:buChar char="§"/>
            </a:pPr>
            <a:r>
              <a:rPr lang="en-GB" sz="2400" kern="0" dirty="0">
                <a:solidFill>
                  <a:schemeClr val="accent4"/>
                </a:solidFill>
                <a:latin typeface="Ainslie Cond Book" panose="02000503020000020003" pitchFamily="50" charset="0"/>
              </a:rPr>
              <a:t>Capitalise on previous programmes and outputs</a:t>
            </a:r>
          </a:p>
          <a:p>
            <a:pPr marL="457200" indent="-457200">
              <a:buClr>
                <a:schemeClr val="accent1"/>
              </a:buClr>
              <a:buFont typeface="Wingdings" panose="05000000000000000000" pitchFamily="2" charset="2"/>
              <a:buChar char="§"/>
            </a:pPr>
            <a:endParaRPr lang="en-GB" sz="2400" kern="0" dirty="0">
              <a:solidFill>
                <a:schemeClr val="accent4"/>
              </a:solidFill>
              <a:latin typeface="Ainslie Cond Book" panose="02000503020000020003" pitchFamily="50" charset="0"/>
            </a:endParaRPr>
          </a:p>
          <a:p>
            <a:pPr marL="457200" indent="-457200">
              <a:buClr>
                <a:schemeClr val="accent1"/>
              </a:buClr>
              <a:buFont typeface="Wingdings" panose="05000000000000000000" pitchFamily="2" charset="2"/>
              <a:buChar char="§"/>
            </a:pPr>
            <a:r>
              <a:rPr lang="en-GB" sz="2400" kern="0" dirty="0">
                <a:solidFill>
                  <a:schemeClr val="accent4"/>
                </a:solidFill>
                <a:latin typeface="Ainslie Cond Book" panose="02000503020000020003" pitchFamily="50" charset="0"/>
              </a:rPr>
              <a:t>Holistic in our methodology</a:t>
            </a:r>
          </a:p>
          <a:p>
            <a:pPr marL="457200" indent="-457200">
              <a:buClr>
                <a:schemeClr val="accent1"/>
              </a:buClr>
              <a:buFont typeface="Wingdings" panose="05000000000000000000" pitchFamily="2" charset="2"/>
              <a:buChar char="§"/>
            </a:pPr>
            <a:endParaRPr lang="en-GB" sz="2400" kern="0" dirty="0">
              <a:solidFill>
                <a:schemeClr val="accent4"/>
              </a:solidFill>
              <a:latin typeface="Ainslie Cond Book" panose="02000503020000020003" pitchFamily="50" charset="0"/>
            </a:endParaRPr>
          </a:p>
          <a:p>
            <a:pPr marL="457200" indent="-457200">
              <a:buClr>
                <a:schemeClr val="accent1"/>
              </a:buClr>
              <a:buFont typeface="Wingdings" panose="05000000000000000000" pitchFamily="2" charset="2"/>
              <a:buChar char="§"/>
            </a:pPr>
            <a:r>
              <a:rPr lang="en-GB" sz="2400" kern="0" dirty="0">
                <a:solidFill>
                  <a:schemeClr val="accent4"/>
                </a:solidFill>
                <a:latin typeface="Ainslie Cond Book" panose="02000503020000020003" pitchFamily="50" charset="0"/>
              </a:rPr>
              <a:t>Representative through our actions (pilot value chains)</a:t>
            </a:r>
          </a:p>
          <a:p>
            <a:pPr marL="457200" indent="-457200">
              <a:buClr>
                <a:schemeClr val="accent1"/>
              </a:buClr>
              <a:buFont typeface="Wingdings" panose="05000000000000000000" pitchFamily="2" charset="2"/>
              <a:buChar char="§"/>
            </a:pPr>
            <a:endParaRPr lang="en-GB" sz="2400" kern="0" dirty="0">
              <a:solidFill>
                <a:schemeClr val="accent4"/>
              </a:solidFill>
              <a:latin typeface="Ainslie Cond Book" panose="02000503020000020003" pitchFamily="50" charset="0"/>
            </a:endParaRPr>
          </a:p>
          <a:p>
            <a:pPr marL="457200" indent="-457200">
              <a:buClr>
                <a:schemeClr val="accent1"/>
              </a:buClr>
              <a:buFont typeface="Wingdings" panose="05000000000000000000" pitchFamily="2" charset="2"/>
              <a:buChar char="§"/>
            </a:pPr>
            <a:r>
              <a:rPr lang="en-GB" sz="2400" kern="0" dirty="0">
                <a:solidFill>
                  <a:schemeClr val="accent4"/>
                </a:solidFill>
                <a:latin typeface="Ainslie Cond Book" panose="02000503020000020003" pitchFamily="50" charset="0"/>
              </a:rPr>
              <a:t>Impact driven</a:t>
            </a:r>
          </a:p>
          <a:p>
            <a:pPr marL="457200" indent="-457200">
              <a:buClr>
                <a:schemeClr val="accent1"/>
              </a:buClr>
              <a:buFont typeface="Wingdings" panose="05000000000000000000" pitchFamily="2" charset="2"/>
              <a:buChar char="§"/>
            </a:pPr>
            <a:endParaRPr lang="en-GB" sz="2400" kern="0" dirty="0">
              <a:solidFill>
                <a:schemeClr val="accent4"/>
              </a:solidFill>
              <a:latin typeface="Ainslie Cond Book" panose="02000503020000020003" pitchFamily="50" charset="0"/>
            </a:endParaRPr>
          </a:p>
          <a:p>
            <a:pPr marL="457200" indent="-457200">
              <a:buClr>
                <a:schemeClr val="accent1"/>
              </a:buClr>
              <a:buFont typeface="Wingdings" panose="05000000000000000000" pitchFamily="2" charset="2"/>
              <a:buChar char="§"/>
            </a:pPr>
            <a:r>
              <a:rPr lang="en-GB" sz="2400" kern="0" dirty="0">
                <a:solidFill>
                  <a:schemeClr val="accent4"/>
                </a:solidFill>
                <a:latin typeface="Ainslie Cond Book" panose="02000503020000020003" pitchFamily="50" charset="0"/>
              </a:rPr>
              <a:t>Information for decision-making</a:t>
            </a:r>
            <a:endParaRPr lang="en-US" sz="2400" kern="0" dirty="0">
              <a:solidFill>
                <a:schemeClr val="accent4"/>
              </a:solidFill>
              <a:latin typeface="Ainslie Cond Book" panose="02000503020000020003" pitchFamily="50" charset="0"/>
            </a:endParaRPr>
          </a:p>
        </p:txBody>
      </p:sp>
      <p:pic>
        <p:nvPicPr>
          <p:cNvPr id="43" name="Image 7" descr="Une image contenant personne, intérieur, homme, mur&#10;&#10;Description générée automatiquement">
            <a:extLst>
              <a:ext uri="{FF2B5EF4-FFF2-40B4-BE49-F238E27FC236}">
                <a16:creationId xmlns:a16="http://schemas.microsoft.com/office/drawing/2014/main" id="{08259237-36F3-6A6F-5E2A-B7AF659BA18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90585" y="1329179"/>
            <a:ext cx="7101415" cy="5528392"/>
          </a:xfrm>
          <a:prstGeom prst="rect">
            <a:avLst/>
          </a:prstGeom>
        </p:spPr>
      </p:pic>
    </p:spTree>
    <p:extLst>
      <p:ext uri="{BB962C8B-B14F-4D97-AF65-F5344CB8AC3E}">
        <p14:creationId xmlns:p14="http://schemas.microsoft.com/office/powerpoint/2010/main" val="424293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B22AEE-738E-4A73-B3C1-7C38ADA43A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4" progId="TCLayout.ActiveDocument.1">
                  <p:embed/>
                </p:oleObj>
              </mc:Choice>
              <mc:Fallback>
                <p:oleObj name="Diapositive think-cell" r:id="rId4" imgW="425" imgH="424" progId="TCLayout.ActiveDocument.1">
                  <p:embed/>
                  <p:pic>
                    <p:nvPicPr>
                      <p:cNvPr id="4" name="Object 3" hidden="1">
                        <a:extLst>
                          <a:ext uri="{FF2B5EF4-FFF2-40B4-BE49-F238E27FC236}">
                            <a16:creationId xmlns:a16="http://schemas.microsoft.com/office/drawing/2014/main" id="{E4B22AEE-738E-4A73-B3C1-7C38ADA43A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21E9DC-2CFE-4947-A741-0402FA9A06AC}"/>
              </a:ext>
            </a:extLst>
          </p:cNvPr>
          <p:cNvSpPr txBox="1"/>
          <p:nvPr/>
        </p:nvSpPr>
        <p:spPr>
          <a:xfrm>
            <a:off x="0" y="0"/>
            <a:ext cx="985615" cy="646331"/>
          </a:xfrm>
          <a:prstGeom prst="rect">
            <a:avLst/>
          </a:prstGeom>
          <a:noFill/>
        </p:spPr>
        <p:txBody>
          <a:bodyPr wrap="square" rtlCol="0">
            <a:spAutoFit/>
          </a:bodyPr>
          <a:lstStyle/>
          <a:p>
            <a:r>
              <a:rPr lang="fr-BE" sz="3600" dirty="0">
                <a:solidFill>
                  <a:schemeClr val="bg1"/>
                </a:solidFill>
                <a:latin typeface="Frontage Condensed Line" panose="00000500000000000000" pitchFamily="50" charset="0"/>
              </a:rPr>
              <a:t>02</a:t>
            </a:r>
            <a:r>
              <a:rPr lang="fr-BE" sz="3600" dirty="0">
                <a:solidFill>
                  <a:schemeClr val="bg1"/>
                </a:solidFill>
                <a:latin typeface="Frontage Condensed" panose="00000500000000000000" pitchFamily="50" charset="0"/>
              </a:rPr>
              <a:t>.</a:t>
            </a:r>
          </a:p>
        </p:txBody>
      </p:sp>
      <p:sp>
        <p:nvSpPr>
          <p:cNvPr id="6" name="TextBox 5">
            <a:extLst>
              <a:ext uri="{FF2B5EF4-FFF2-40B4-BE49-F238E27FC236}">
                <a16:creationId xmlns:a16="http://schemas.microsoft.com/office/drawing/2014/main" id="{844BB88E-50E4-431F-B0D6-7B260FCE637C}"/>
              </a:ext>
            </a:extLst>
          </p:cNvPr>
          <p:cNvSpPr txBox="1"/>
          <p:nvPr/>
        </p:nvSpPr>
        <p:spPr>
          <a:xfrm>
            <a:off x="919940" y="50823"/>
            <a:ext cx="11065708" cy="584775"/>
          </a:xfrm>
          <a:prstGeom prst="rect">
            <a:avLst/>
          </a:prstGeom>
          <a:noFill/>
        </p:spPr>
        <p:txBody>
          <a:bodyPr wrap="square" rtlCol="0">
            <a:spAutoFit/>
          </a:bodyPr>
          <a:lstStyle/>
          <a:p>
            <a:r>
              <a:rPr kumimoji="0" lang="en-US" sz="3200" b="1" i="0" u="none" strike="noStrike" kern="1200" cap="none" spc="0" normalizeH="0" baseline="0" noProof="0" dirty="0">
                <a:ln>
                  <a:noFill/>
                </a:ln>
                <a:solidFill>
                  <a:schemeClr val="accent4"/>
                </a:solidFill>
                <a:effectLst/>
                <a:uLnTx/>
                <a:uFillTx/>
                <a:latin typeface="Geogrotesque SemiBold" pitchFamily="50" charset="0"/>
                <a:ea typeface="+mn-ea"/>
                <a:cs typeface="+mn-cs"/>
              </a:rPr>
              <a:t>PARTNER BENEFICIARIES – VALUE CHAIN APPROACH</a:t>
            </a:r>
          </a:p>
        </p:txBody>
      </p:sp>
      <p:grpSp>
        <p:nvGrpSpPr>
          <p:cNvPr id="2" name="Groupe 6">
            <a:extLst>
              <a:ext uri="{FF2B5EF4-FFF2-40B4-BE49-F238E27FC236}">
                <a16:creationId xmlns:a16="http://schemas.microsoft.com/office/drawing/2014/main" id="{16B0286C-7743-ADE1-2EC0-4D369EFBD416}"/>
              </a:ext>
            </a:extLst>
          </p:cNvPr>
          <p:cNvGrpSpPr/>
          <p:nvPr/>
        </p:nvGrpSpPr>
        <p:grpSpPr>
          <a:xfrm>
            <a:off x="1631951" y="721717"/>
            <a:ext cx="8955867" cy="5977179"/>
            <a:chOff x="1631951" y="622502"/>
            <a:chExt cx="9341466" cy="6262974"/>
          </a:xfrm>
        </p:grpSpPr>
        <p:sp>
          <p:nvSpPr>
            <p:cNvPr id="3" name="ZoneTexte 55">
              <a:extLst>
                <a:ext uri="{FF2B5EF4-FFF2-40B4-BE49-F238E27FC236}">
                  <a16:creationId xmlns:a16="http://schemas.microsoft.com/office/drawing/2014/main" id="{3A1A0849-0C53-FC5C-86AA-66B59C0FDF11}"/>
                </a:ext>
              </a:extLst>
            </p:cNvPr>
            <p:cNvSpPr txBox="1"/>
            <p:nvPr/>
          </p:nvSpPr>
          <p:spPr>
            <a:xfrm>
              <a:off x="5061849" y="6466235"/>
              <a:ext cx="3652609" cy="41924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766A4C"/>
                  </a:solidFill>
                  <a:effectLst/>
                  <a:uLnTx/>
                  <a:uFillTx/>
                  <a:latin typeface="Ainslie-ConBoo" panose="02000503020000020003" pitchFamily="50" charset="0"/>
                </a:rPr>
                <a:t>Training</a:t>
              </a:r>
              <a:r>
                <a:rPr kumimoji="0" lang="fr-BE" sz="2000" b="0" i="0" u="none" strike="noStrike" kern="0" cap="none" spc="0" normalizeH="0" baseline="0" noProof="0" dirty="0">
                  <a:ln>
                    <a:noFill/>
                  </a:ln>
                  <a:solidFill>
                    <a:srgbClr val="766A4C"/>
                  </a:solidFill>
                  <a:effectLst/>
                  <a:uLnTx/>
                  <a:uFillTx/>
                  <a:latin typeface="Ainslie-ConBoo" panose="02000503020000020003" pitchFamily="50" charset="0"/>
                </a:rPr>
                <a:t> </a:t>
              </a:r>
              <a:r>
                <a:rPr kumimoji="0" lang="en-GB" sz="2000" b="0" i="0" u="none" strike="noStrike" kern="0" cap="none" spc="0" normalizeH="0" baseline="0" noProof="0" dirty="0">
                  <a:ln>
                    <a:noFill/>
                  </a:ln>
                  <a:solidFill>
                    <a:srgbClr val="766A4C"/>
                  </a:solidFill>
                  <a:effectLst/>
                  <a:uLnTx/>
                  <a:uFillTx/>
                  <a:latin typeface="Ainslie-ConBoo" panose="02000503020000020003" pitchFamily="50" charset="0"/>
                </a:rPr>
                <a:t>centres - Universities</a:t>
              </a:r>
            </a:p>
          </p:txBody>
        </p:sp>
        <p:sp>
          <p:nvSpPr>
            <p:cNvPr id="7" name="Ellipse 8">
              <a:extLst>
                <a:ext uri="{FF2B5EF4-FFF2-40B4-BE49-F238E27FC236}">
                  <a16:creationId xmlns:a16="http://schemas.microsoft.com/office/drawing/2014/main" id="{27BB85BE-63F6-084B-32B3-56B467E335D0}"/>
                </a:ext>
              </a:extLst>
            </p:cNvPr>
            <p:cNvSpPr/>
            <p:nvPr/>
          </p:nvSpPr>
          <p:spPr>
            <a:xfrm>
              <a:off x="1860551" y="3097560"/>
              <a:ext cx="1655763" cy="1655763"/>
            </a:xfrm>
            <a:prstGeom prst="ellipse">
              <a:avLst/>
            </a:prstGeom>
            <a:solidFill>
              <a:srgbClr val="F3900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6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8" name="Ellipse 9">
              <a:extLst>
                <a:ext uri="{FF2B5EF4-FFF2-40B4-BE49-F238E27FC236}">
                  <a16:creationId xmlns:a16="http://schemas.microsoft.com/office/drawing/2014/main" id="{763C3398-4FD5-AD67-A760-245C9F368F24}"/>
                </a:ext>
              </a:extLst>
            </p:cNvPr>
            <p:cNvSpPr/>
            <p:nvPr/>
          </p:nvSpPr>
          <p:spPr>
            <a:xfrm>
              <a:off x="4668838" y="2565747"/>
              <a:ext cx="2493962" cy="2538412"/>
            </a:xfrm>
            <a:prstGeom prst="ellipse">
              <a:avLst/>
            </a:prstGeom>
            <a:solidFill>
              <a:srgbClr val="FCC237"/>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9" name="ZoneTexte 10">
              <a:extLst>
                <a:ext uri="{FF2B5EF4-FFF2-40B4-BE49-F238E27FC236}">
                  <a16:creationId xmlns:a16="http://schemas.microsoft.com/office/drawing/2014/main" id="{E32F1A3A-7B15-F202-61A4-B49733DDA3D5}"/>
                </a:ext>
              </a:extLst>
            </p:cNvPr>
            <p:cNvSpPr txBox="1"/>
            <p:nvPr/>
          </p:nvSpPr>
          <p:spPr>
            <a:xfrm>
              <a:off x="4870450" y="2782259"/>
              <a:ext cx="2087563" cy="2031704"/>
            </a:xfrm>
            <a:prstGeom prst="rect">
              <a:avLst/>
            </a:prstGeom>
            <a:noFill/>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fr-FR" sz="2400" b="0" i="0" u="none" strike="noStrike" kern="0" cap="none" spc="0" normalizeH="0" baseline="0" noProof="0" dirty="0">
                  <a:ln>
                    <a:noFill/>
                  </a:ln>
                  <a:solidFill>
                    <a:prstClr val="white"/>
                  </a:solidFill>
                  <a:effectLst>
                    <a:outerShdw blurRad="38100" dist="38100" dir="2700000" algn="tl">
                      <a:srgbClr val="C0C0C0"/>
                    </a:outerShdw>
                  </a:effectLst>
                  <a:uLnTx/>
                  <a:uFillTx/>
                  <a:latin typeface="Calibri" pitchFamily="34" charset="0"/>
                  <a:ea typeface="MS PGothic" pitchFamily="34" charset="-128"/>
                </a:rPr>
                <a:t>Producers, processors, traders,  exporters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fr-FR" sz="2400" b="0" i="0" u="none" strike="noStrike" kern="0" cap="none" spc="0" normalizeH="0" baseline="0" noProof="0" dirty="0">
                  <a:ln>
                    <a:noFill/>
                  </a:ln>
                  <a:solidFill>
                    <a:prstClr val="white"/>
                  </a:solidFill>
                  <a:effectLst>
                    <a:outerShdw blurRad="38100" dist="38100" dir="2700000" algn="tl">
                      <a:srgbClr val="C0C0C0"/>
                    </a:outerShdw>
                  </a:effectLst>
                  <a:uLnTx/>
                  <a:uFillTx/>
                  <a:latin typeface="Calibri" pitchFamily="34" charset="0"/>
                  <a:ea typeface="MS PGothic" pitchFamily="34" charset="-128"/>
                </a:rPr>
                <a:t>(MSMEs)</a:t>
              </a:r>
            </a:p>
          </p:txBody>
        </p:sp>
        <p:sp>
          <p:nvSpPr>
            <p:cNvPr id="10" name="ZoneTexte 11">
              <a:extLst>
                <a:ext uri="{FF2B5EF4-FFF2-40B4-BE49-F238E27FC236}">
                  <a16:creationId xmlns:a16="http://schemas.microsoft.com/office/drawing/2014/main" id="{A4FA401D-A1BB-D35E-481A-D658D77E5E8C}"/>
                </a:ext>
              </a:extLst>
            </p:cNvPr>
            <p:cNvSpPr txBox="1"/>
            <p:nvPr/>
          </p:nvSpPr>
          <p:spPr>
            <a:xfrm>
              <a:off x="1631951" y="3529360"/>
              <a:ext cx="2085975" cy="741733"/>
            </a:xfrm>
            <a:prstGeom prst="rect">
              <a:avLst/>
            </a:prstGeom>
            <a:noFill/>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fr-FR" sz="2000" b="0" i="0" u="none" strike="noStrike" kern="0" cap="none" spc="0" normalizeH="0" baseline="0" noProof="0" dirty="0">
                  <a:ln>
                    <a:noFill/>
                  </a:ln>
                  <a:solidFill>
                    <a:prstClr val="white"/>
                  </a:solidFill>
                  <a:effectLst>
                    <a:outerShdw blurRad="38100" dist="38100" dir="2700000" algn="tl">
                      <a:srgbClr val="C0C0C0"/>
                    </a:outerShdw>
                  </a:effectLst>
                  <a:uLnTx/>
                  <a:uFillTx/>
                  <a:latin typeface="Calibri" pitchFamily="34" charset="0"/>
                  <a:ea typeface="MS PGothic" pitchFamily="34" charset="-128"/>
                </a:rPr>
                <a:t>Competent authorities</a:t>
              </a:r>
            </a:p>
          </p:txBody>
        </p:sp>
        <p:sp>
          <p:nvSpPr>
            <p:cNvPr id="11" name="ZoneTexte 12">
              <a:extLst>
                <a:ext uri="{FF2B5EF4-FFF2-40B4-BE49-F238E27FC236}">
                  <a16:creationId xmlns:a16="http://schemas.microsoft.com/office/drawing/2014/main" id="{23FA968C-24AB-0546-0D05-5210892230C9}"/>
                </a:ext>
              </a:extLst>
            </p:cNvPr>
            <p:cNvSpPr txBox="1"/>
            <p:nvPr/>
          </p:nvSpPr>
          <p:spPr>
            <a:xfrm>
              <a:off x="8275155" y="2410775"/>
              <a:ext cx="2632075" cy="741733"/>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2000" b="0" i="0" u="none" strike="noStrike" kern="0" cap="none" spc="0" normalizeH="0" baseline="0" noProof="0" dirty="0">
                  <a:ln>
                    <a:noFill/>
                  </a:ln>
                  <a:solidFill>
                    <a:srgbClr val="766A4C"/>
                  </a:solidFill>
                  <a:effectLst/>
                  <a:uLnTx/>
                  <a:uFillTx/>
                  <a:latin typeface="Ainslie-ConBoo" panose="02000503020000020003" pitchFamily="50" charset="0"/>
                </a:rPr>
                <a:t>Service Providers</a:t>
              </a:r>
            </a:p>
            <a:p>
              <a:pPr marL="0" marR="0" lvl="0" indent="0" defTabSz="914400" eaLnBrk="1" fontAlgn="auto" latinLnBrk="0" hangingPunct="1">
                <a:lnSpc>
                  <a:spcPct val="100000"/>
                </a:lnSpc>
                <a:spcBef>
                  <a:spcPts val="0"/>
                </a:spcBef>
                <a:spcAft>
                  <a:spcPts val="0"/>
                </a:spcAft>
                <a:buClrTx/>
                <a:buSzTx/>
                <a:buFontTx/>
                <a:buNone/>
                <a:tabLst/>
                <a:defRPr/>
              </a:pPr>
              <a:r>
                <a:rPr kumimoji="0" lang="fr-BE" sz="2000" b="0" i="0" u="none" strike="noStrike" kern="0" cap="none" spc="0" normalizeH="0" baseline="0" noProof="0" dirty="0">
                  <a:ln>
                    <a:noFill/>
                  </a:ln>
                  <a:solidFill>
                    <a:srgbClr val="766A4C"/>
                  </a:solidFill>
                  <a:effectLst/>
                  <a:uLnTx/>
                  <a:uFillTx/>
                  <a:latin typeface="Ainslie-ConBoo" panose="02000503020000020003" pitchFamily="50" charset="0"/>
                </a:rPr>
                <a:t>(consultants)</a:t>
              </a:r>
            </a:p>
          </p:txBody>
        </p:sp>
        <p:sp>
          <p:nvSpPr>
            <p:cNvPr id="12" name="ZoneTexte 13">
              <a:extLst>
                <a:ext uri="{FF2B5EF4-FFF2-40B4-BE49-F238E27FC236}">
                  <a16:creationId xmlns:a16="http://schemas.microsoft.com/office/drawing/2014/main" id="{D9CF6447-5DCD-E7B5-2011-B2F83A24A580}"/>
                </a:ext>
              </a:extLst>
            </p:cNvPr>
            <p:cNvSpPr txBox="1"/>
            <p:nvPr/>
          </p:nvSpPr>
          <p:spPr>
            <a:xfrm>
              <a:off x="8536770" y="3473611"/>
              <a:ext cx="2108845" cy="74173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2000" b="0" i="0" u="none" strike="noStrike" kern="0" cap="none" spc="0" normalizeH="0" baseline="0" noProof="0" dirty="0">
                  <a:ln>
                    <a:noFill/>
                  </a:ln>
                  <a:solidFill>
                    <a:srgbClr val="766A4C"/>
                  </a:solidFill>
                  <a:effectLst/>
                  <a:uLnTx/>
                  <a:uFillTx/>
                  <a:latin typeface="Ainslie-ConBoo" panose="02000503020000020003" pitchFamily="50" charset="0"/>
                </a:rPr>
                <a:t>Professional </a:t>
              </a:r>
              <a:br>
                <a:rPr kumimoji="0" lang="fr-BE" sz="2000" b="0" i="0" u="none" strike="noStrike" kern="0" cap="none" spc="0" normalizeH="0" baseline="0" noProof="0" dirty="0">
                  <a:ln>
                    <a:noFill/>
                  </a:ln>
                  <a:solidFill>
                    <a:srgbClr val="766A4C"/>
                  </a:solidFill>
                  <a:effectLst/>
                  <a:uLnTx/>
                  <a:uFillTx/>
                  <a:latin typeface="Ainslie-ConBoo" panose="02000503020000020003" pitchFamily="50" charset="0"/>
                </a:rPr>
              </a:br>
              <a:r>
                <a:rPr kumimoji="0" lang="fr-BE" sz="2000" b="0" i="0" u="none" strike="noStrike" kern="0" cap="none" spc="0" normalizeH="0" baseline="0" noProof="0" dirty="0">
                  <a:ln>
                    <a:noFill/>
                  </a:ln>
                  <a:solidFill>
                    <a:srgbClr val="766A4C"/>
                  </a:solidFill>
                  <a:effectLst/>
                  <a:uLnTx/>
                  <a:uFillTx/>
                  <a:latin typeface="Ainslie-ConBoo" panose="02000503020000020003" pitchFamily="50" charset="0"/>
                </a:rPr>
                <a:t>Organisations</a:t>
              </a:r>
            </a:p>
          </p:txBody>
        </p:sp>
        <p:sp>
          <p:nvSpPr>
            <p:cNvPr id="13" name="Flèche gauche 1029">
              <a:extLst>
                <a:ext uri="{FF2B5EF4-FFF2-40B4-BE49-F238E27FC236}">
                  <a16:creationId xmlns:a16="http://schemas.microsoft.com/office/drawing/2014/main" id="{319F5A15-74C4-1DD7-8FCE-500A8910F8CC}"/>
                </a:ext>
              </a:extLst>
            </p:cNvPr>
            <p:cNvSpPr/>
            <p:nvPr/>
          </p:nvSpPr>
          <p:spPr>
            <a:xfrm>
              <a:off x="3598864" y="3664297"/>
              <a:ext cx="1038225" cy="468312"/>
            </a:xfrm>
            <a:prstGeom prst="leftArrow">
              <a:avLst/>
            </a:prstGeom>
            <a:solidFill>
              <a:srgbClr val="F3900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14" name="Flèche gauche 49">
              <a:extLst>
                <a:ext uri="{FF2B5EF4-FFF2-40B4-BE49-F238E27FC236}">
                  <a16:creationId xmlns:a16="http://schemas.microsoft.com/office/drawing/2014/main" id="{1B214078-707B-4E22-FF6A-7623465F0C51}"/>
                </a:ext>
              </a:extLst>
            </p:cNvPr>
            <p:cNvSpPr/>
            <p:nvPr/>
          </p:nvSpPr>
          <p:spPr>
            <a:xfrm rot="6746152">
              <a:off x="6370639" y="2106960"/>
              <a:ext cx="579437" cy="487363"/>
            </a:xfrm>
            <a:prstGeom prst="leftArrow">
              <a:avLst/>
            </a:prstGeom>
            <a:solidFill>
              <a:srgbClr val="58A67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15" name="ZoneTexte 16">
              <a:extLst>
                <a:ext uri="{FF2B5EF4-FFF2-40B4-BE49-F238E27FC236}">
                  <a16:creationId xmlns:a16="http://schemas.microsoft.com/office/drawing/2014/main" id="{969A181E-D473-5FDE-46C8-1B818C5D8493}"/>
                </a:ext>
              </a:extLst>
            </p:cNvPr>
            <p:cNvSpPr txBox="1"/>
            <p:nvPr/>
          </p:nvSpPr>
          <p:spPr>
            <a:xfrm>
              <a:off x="8341343" y="4492701"/>
              <a:ext cx="2632074" cy="74173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766A4C"/>
                  </a:solidFill>
                  <a:effectLst/>
                  <a:uLnTx/>
                  <a:uFillTx/>
                  <a:latin typeface="Ainslie-ConBoo" panose="02000503020000020003" pitchFamily="50" charset="0"/>
                </a:rPr>
                <a:t>Public-Private </a:t>
              </a:r>
              <a:br>
                <a:rPr kumimoji="0" lang="en-GB" sz="2000" b="0" i="0" u="none" strike="noStrike" kern="0" cap="none" spc="0" normalizeH="0" baseline="0" noProof="0">
                  <a:ln>
                    <a:noFill/>
                  </a:ln>
                  <a:solidFill>
                    <a:srgbClr val="766A4C"/>
                  </a:solidFill>
                  <a:effectLst/>
                  <a:uLnTx/>
                  <a:uFillTx/>
                  <a:latin typeface="Ainslie-ConBoo" panose="02000503020000020003" pitchFamily="50" charset="0"/>
                </a:rPr>
              </a:br>
              <a:r>
                <a:rPr kumimoji="0" lang="en-GB" sz="2000" b="0" i="0" u="none" strike="noStrike" kern="0" cap="none" spc="0" normalizeH="0" baseline="0" noProof="0">
                  <a:ln>
                    <a:noFill/>
                  </a:ln>
                  <a:solidFill>
                    <a:srgbClr val="766A4C"/>
                  </a:solidFill>
                  <a:effectLst/>
                  <a:uLnTx/>
                  <a:uFillTx/>
                  <a:latin typeface="Ainslie-ConBoo" panose="02000503020000020003" pitchFamily="50" charset="0"/>
                </a:rPr>
                <a:t>Stakeholder Platforms</a:t>
              </a:r>
            </a:p>
          </p:txBody>
        </p:sp>
        <p:sp>
          <p:nvSpPr>
            <p:cNvPr id="16" name="ZoneTexte 17">
              <a:extLst>
                <a:ext uri="{FF2B5EF4-FFF2-40B4-BE49-F238E27FC236}">
                  <a16:creationId xmlns:a16="http://schemas.microsoft.com/office/drawing/2014/main" id="{1821C442-8758-8DD5-ACD7-E9F292E3D1B9}"/>
                </a:ext>
              </a:extLst>
            </p:cNvPr>
            <p:cNvSpPr txBox="1"/>
            <p:nvPr/>
          </p:nvSpPr>
          <p:spPr>
            <a:xfrm>
              <a:off x="7620149" y="5498540"/>
              <a:ext cx="2444750" cy="419241"/>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766A4C"/>
                  </a:solidFill>
                  <a:effectLst/>
                  <a:uLnTx/>
                  <a:uFillTx/>
                  <a:latin typeface="Ainslie-ConBoo" panose="02000503020000020003" pitchFamily="50" charset="0"/>
                </a:rPr>
                <a:t>Laboratories</a:t>
              </a:r>
              <a:r>
                <a:rPr kumimoji="0" lang="fr-BE" sz="2000" b="0" i="0" u="none" strike="noStrike" kern="0" cap="none" spc="0" normalizeH="0" baseline="0" noProof="0" dirty="0">
                  <a:ln>
                    <a:noFill/>
                  </a:ln>
                  <a:solidFill>
                    <a:srgbClr val="766A4C"/>
                  </a:solidFill>
                  <a:effectLst/>
                  <a:uLnTx/>
                  <a:uFillTx/>
                  <a:latin typeface="Ainslie-ConBoo" panose="02000503020000020003" pitchFamily="50" charset="0"/>
                </a:rPr>
                <a:t> </a:t>
              </a:r>
            </a:p>
          </p:txBody>
        </p:sp>
        <p:sp>
          <p:nvSpPr>
            <p:cNvPr id="17" name="Flèche gauche 56">
              <a:extLst>
                <a:ext uri="{FF2B5EF4-FFF2-40B4-BE49-F238E27FC236}">
                  <a16:creationId xmlns:a16="http://schemas.microsoft.com/office/drawing/2014/main" id="{C20B21F5-B10A-F513-DE85-F45323CF2683}"/>
                </a:ext>
              </a:extLst>
            </p:cNvPr>
            <p:cNvSpPr/>
            <p:nvPr/>
          </p:nvSpPr>
          <p:spPr>
            <a:xfrm rot="9148537">
              <a:off x="7032626" y="2772123"/>
              <a:ext cx="581025" cy="485775"/>
            </a:xfrm>
            <a:prstGeom prst="leftArrow">
              <a:avLst/>
            </a:prstGeom>
            <a:solidFill>
              <a:srgbClr val="58A67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18" name="Flèche gauche 57">
              <a:extLst>
                <a:ext uri="{FF2B5EF4-FFF2-40B4-BE49-F238E27FC236}">
                  <a16:creationId xmlns:a16="http://schemas.microsoft.com/office/drawing/2014/main" id="{44FD25F4-AD83-2EAA-E8AC-EF4133FC9D50}"/>
                </a:ext>
              </a:extLst>
            </p:cNvPr>
            <p:cNvSpPr/>
            <p:nvPr/>
          </p:nvSpPr>
          <p:spPr>
            <a:xfrm rot="10800000">
              <a:off x="7256464" y="3570635"/>
              <a:ext cx="581025" cy="487363"/>
            </a:xfrm>
            <a:prstGeom prst="leftArrow">
              <a:avLst/>
            </a:prstGeom>
            <a:solidFill>
              <a:srgbClr val="58A67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19" name="Flèche gauche 58">
              <a:extLst>
                <a:ext uri="{FF2B5EF4-FFF2-40B4-BE49-F238E27FC236}">
                  <a16:creationId xmlns:a16="http://schemas.microsoft.com/office/drawing/2014/main" id="{8E4E3217-11F7-AF51-0C0E-AC4012D4CEFE}"/>
                </a:ext>
              </a:extLst>
            </p:cNvPr>
            <p:cNvSpPr/>
            <p:nvPr/>
          </p:nvSpPr>
          <p:spPr>
            <a:xfrm rot="12138131">
              <a:off x="7043739" y="4340572"/>
              <a:ext cx="581025" cy="487362"/>
            </a:xfrm>
            <a:prstGeom prst="leftArrow">
              <a:avLst/>
            </a:prstGeom>
            <a:solidFill>
              <a:srgbClr val="58A67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20" name="Flèche gauche 59">
              <a:extLst>
                <a:ext uri="{FF2B5EF4-FFF2-40B4-BE49-F238E27FC236}">
                  <a16:creationId xmlns:a16="http://schemas.microsoft.com/office/drawing/2014/main" id="{77DBCF85-BB1A-F9AE-8DDF-511E70F9D1C2}"/>
                </a:ext>
              </a:extLst>
            </p:cNvPr>
            <p:cNvSpPr/>
            <p:nvPr/>
          </p:nvSpPr>
          <p:spPr>
            <a:xfrm rot="13803781">
              <a:off x="6622257" y="4963666"/>
              <a:ext cx="581025" cy="487362"/>
            </a:xfrm>
            <a:prstGeom prst="leftArrow">
              <a:avLst/>
            </a:prstGeom>
            <a:solidFill>
              <a:srgbClr val="58A67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21" name="Flèche gauche 59">
              <a:extLst>
                <a:ext uri="{FF2B5EF4-FFF2-40B4-BE49-F238E27FC236}">
                  <a16:creationId xmlns:a16="http://schemas.microsoft.com/office/drawing/2014/main" id="{F8A4CD31-0DAA-961D-3BA6-988FCA11C950}"/>
                </a:ext>
              </a:extLst>
            </p:cNvPr>
            <p:cNvSpPr/>
            <p:nvPr/>
          </p:nvSpPr>
          <p:spPr>
            <a:xfrm rot="16200000">
              <a:off x="5651501" y="5232748"/>
              <a:ext cx="581025" cy="485775"/>
            </a:xfrm>
            <a:prstGeom prst="leftArrow">
              <a:avLst/>
            </a:prstGeom>
            <a:solidFill>
              <a:srgbClr val="58A67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22" name="Ellipse 47">
              <a:extLst>
                <a:ext uri="{FF2B5EF4-FFF2-40B4-BE49-F238E27FC236}">
                  <a16:creationId xmlns:a16="http://schemas.microsoft.com/office/drawing/2014/main" id="{016BB34E-77E5-1167-D056-5A04AAF22AC2}"/>
                </a:ext>
              </a:extLst>
            </p:cNvPr>
            <p:cNvSpPr/>
            <p:nvPr/>
          </p:nvSpPr>
          <p:spPr>
            <a:xfrm>
              <a:off x="5389564" y="1309163"/>
              <a:ext cx="574675" cy="565150"/>
            </a:xfrm>
            <a:prstGeom prst="ellipse">
              <a:avLst/>
            </a:prstGeom>
            <a:gradFill flip="none" rotWithShape="1">
              <a:gsLst>
                <a:gs pos="54000">
                  <a:srgbClr val="58A673"/>
                </a:gs>
                <a:gs pos="0">
                  <a:srgbClr val="A68A56">
                    <a:tint val="23500"/>
                    <a:satMod val="160000"/>
                  </a:srgbClr>
                </a:gs>
              </a:gsLst>
              <a:lin ang="54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23" name="ZoneTexte 38">
              <a:extLst>
                <a:ext uri="{FF2B5EF4-FFF2-40B4-BE49-F238E27FC236}">
                  <a16:creationId xmlns:a16="http://schemas.microsoft.com/office/drawing/2014/main" id="{852E39EA-28B5-ED15-A206-21910C82FF4F}"/>
                </a:ext>
              </a:extLst>
            </p:cNvPr>
            <p:cNvSpPr txBox="1"/>
            <p:nvPr/>
          </p:nvSpPr>
          <p:spPr>
            <a:xfrm>
              <a:off x="7977273" y="1756908"/>
              <a:ext cx="1566172" cy="41924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2000" b="0" i="0" u="none" strike="noStrike" kern="0" cap="none" spc="0" normalizeH="0" baseline="0" noProof="0" dirty="0">
                  <a:ln>
                    <a:noFill/>
                  </a:ln>
                  <a:solidFill>
                    <a:srgbClr val="766A4C"/>
                  </a:solidFill>
                  <a:effectLst/>
                  <a:uLnTx/>
                  <a:uFillTx/>
                  <a:latin typeface="Ainslie-ConBoo" panose="02000503020000020003" pitchFamily="50" charset="0"/>
                </a:rPr>
                <a:t>Civil Society</a:t>
              </a:r>
            </a:p>
          </p:txBody>
        </p:sp>
        <p:sp>
          <p:nvSpPr>
            <p:cNvPr id="24" name="ZoneTexte 38">
              <a:extLst>
                <a:ext uri="{FF2B5EF4-FFF2-40B4-BE49-F238E27FC236}">
                  <a16:creationId xmlns:a16="http://schemas.microsoft.com/office/drawing/2014/main" id="{29B556B1-5BEA-8F77-8BAB-7F2FB887CA9E}"/>
                </a:ext>
              </a:extLst>
            </p:cNvPr>
            <p:cNvSpPr txBox="1"/>
            <p:nvPr/>
          </p:nvSpPr>
          <p:spPr>
            <a:xfrm>
              <a:off x="4812990" y="622502"/>
              <a:ext cx="2619093" cy="41924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766A4C"/>
                  </a:solidFill>
                  <a:effectLst/>
                  <a:uLnTx/>
                  <a:uFillTx/>
                  <a:latin typeface="Ainslie-ConBoo" panose="02000503020000020003" pitchFamily="50" charset="0"/>
                </a:rPr>
                <a:t>Farmer organisations</a:t>
              </a:r>
            </a:p>
          </p:txBody>
        </p:sp>
        <p:sp>
          <p:nvSpPr>
            <p:cNvPr id="25" name="Flèche gauche 49">
              <a:extLst>
                <a:ext uri="{FF2B5EF4-FFF2-40B4-BE49-F238E27FC236}">
                  <a16:creationId xmlns:a16="http://schemas.microsoft.com/office/drawing/2014/main" id="{7A9FE71E-6A10-39E4-2546-2DDA8BC1375F}"/>
                </a:ext>
              </a:extLst>
            </p:cNvPr>
            <p:cNvSpPr/>
            <p:nvPr/>
          </p:nvSpPr>
          <p:spPr>
            <a:xfrm rot="5097448">
              <a:off x="5449757" y="1959806"/>
              <a:ext cx="581025" cy="487362"/>
            </a:xfrm>
            <a:prstGeom prst="leftArrow">
              <a:avLst/>
            </a:prstGeom>
            <a:solidFill>
              <a:srgbClr val="58A67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26" name="Ellipse 47">
              <a:extLst>
                <a:ext uri="{FF2B5EF4-FFF2-40B4-BE49-F238E27FC236}">
                  <a16:creationId xmlns:a16="http://schemas.microsoft.com/office/drawing/2014/main" id="{0C95D81D-3F4F-8B78-D8C2-593CAE85B622}"/>
                </a:ext>
              </a:extLst>
            </p:cNvPr>
            <p:cNvSpPr/>
            <p:nvPr/>
          </p:nvSpPr>
          <p:spPr>
            <a:xfrm rot="20844074">
              <a:off x="6613526" y="1501405"/>
              <a:ext cx="574675" cy="565150"/>
            </a:xfrm>
            <a:prstGeom prst="ellipse">
              <a:avLst/>
            </a:prstGeom>
            <a:gradFill flip="none" rotWithShape="1">
              <a:gsLst>
                <a:gs pos="54000">
                  <a:srgbClr val="58A673"/>
                </a:gs>
                <a:gs pos="0">
                  <a:srgbClr val="A68A56">
                    <a:tint val="23500"/>
                    <a:satMod val="160000"/>
                  </a:srgbClr>
                </a:gs>
              </a:gsLst>
              <a:lin ang="81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27" name="Ellipse 47">
              <a:extLst>
                <a:ext uri="{FF2B5EF4-FFF2-40B4-BE49-F238E27FC236}">
                  <a16:creationId xmlns:a16="http://schemas.microsoft.com/office/drawing/2014/main" id="{A5F6B5FF-B0FD-B36F-0E2B-F144F566F01E}"/>
                </a:ext>
              </a:extLst>
            </p:cNvPr>
            <p:cNvSpPr/>
            <p:nvPr/>
          </p:nvSpPr>
          <p:spPr>
            <a:xfrm rot="984198">
              <a:off x="7586262" y="2462154"/>
              <a:ext cx="576262" cy="566737"/>
            </a:xfrm>
            <a:prstGeom prst="ellipse">
              <a:avLst/>
            </a:prstGeom>
            <a:gradFill flip="none" rotWithShape="1">
              <a:gsLst>
                <a:gs pos="54000">
                  <a:srgbClr val="58A673"/>
                </a:gs>
                <a:gs pos="0">
                  <a:srgbClr val="A68A56">
                    <a:tint val="23500"/>
                    <a:satMod val="160000"/>
                  </a:srgbClr>
                </a:gs>
              </a:gsLst>
              <a:lin ang="81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28" name="Ellipse 47">
              <a:extLst>
                <a:ext uri="{FF2B5EF4-FFF2-40B4-BE49-F238E27FC236}">
                  <a16:creationId xmlns:a16="http://schemas.microsoft.com/office/drawing/2014/main" id="{C8058C0F-E75E-C332-2DAE-0DB4960DEECF}"/>
                </a:ext>
              </a:extLst>
            </p:cNvPr>
            <p:cNvSpPr/>
            <p:nvPr/>
          </p:nvSpPr>
          <p:spPr>
            <a:xfrm>
              <a:off x="7884589" y="3529359"/>
              <a:ext cx="574675" cy="566738"/>
            </a:xfrm>
            <a:prstGeom prst="ellipse">
              <a:avLst/>
            </a:prstGeom>
            <a:gradFill flip="none" rotWithShape="1">
              <a:gsLst>
                <a:gs pos="54000">
                  <a:srgbClr val="58A673"/>
                </a:gs>
                <a:gs pos="0">
                  <a:srgbClr val="A68A56">
                    <a:tint val="23500"/>
                    <a:satMod val="160000"/>
                  </a:srgbClr>
                </a:gs>
              </a:gsLst>
              <a:lin ang="108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29" name="Ellipse 30">
              <a:extLst>
                <a:ext uri="{FF2B5EF4-FFF2-40B4-BE49-F238E27FC236}">
                  <a16:creationId xmlns:a16="http://schemas.microsoft.com/office/drawing/2014/main" id="{FFBB6B6B-CBE8-BA19-06D6-B6F1957748E2}"/>
                </a:ext>
              </a:extLst>
            </p:cNvPr>
            <p:cNvSpPr/>
            <p:nvPr/>
          </p:nvSpPr>
          <p:spPr>
            <a:xfrm rot="1003537">
              <a:off x="7633364" y="4549251"/>
              <a:ext cx="574675" cy="566737"/>
            </a:xfrm>
            <a:prstGeom prst="ellipse">
              <a:avLst/>
            </a:prstGeom>
            <a:gradFill flip="none" rotWithShape="1">
              <a:gsLst>
                <a:gs pos="54000">
                  <a:srgbClr val="58A673"/>
                </a:gs>
                <a:gs pos="0">
                  <a:srgbClr val="A68A56">
                    <a:tint val="23500"/>
                    <a:satMod val="160000"/>
                  </a:srgbClr>
                </a:gs>
              </a:gsLst>
              <a:lin ang="108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30" name="Ellipse 47">
              <a:extLst>
                <a:ext uri="{FF2B5EF4-FFF2-40B4-BE49-F238E27FC236}">
                  <a16:creationId xmlns:a16="http://schemas.microsoft.com/office/drawing/2014/main" id="{C49AE730-AFD8-E1A5-8108-B9433335E684}"/>
                </a:ext>
              </a:extLst>
            </p:cNvPr>
            <p:cNvSpPr/>
            <p:nvPr/>
          </p:nvSpPr>
          <p:spPr>
            <a:xfrm rot="2854982">
              <a:off x="7031176" y="5424680"/>
              <a:ext cx="576263" cy="566737"/>
            </a:xfrm>
            <a:prstGeom prst="ellipse">
              <a:avLst/>
            </a:prstGeom>
            <a:gradFill flip="none" rotWithShape="1">
              <a:gsLst>
                <a:gs pos="54000">
                  <a:srgbClr val="58A673"/>
                </a:gs>
                <a:gs pos="0">
                  <a:srgbClr val="A68A56">
                    <a:tint val="23500"/>
                    <a:satMod val="160000"/>
                  </a:srgbClr>
                </a:gs>
              </a:gsLst>
              <a:lin ang="108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31" name="Ellipse 47">
              <a:extLst>
                <a:ext uri="{FF2B5EF4-FFF2-40B4-BE49-F238E27FC236}">
                  <a16:creationId xmlns:a16="http://schemas.microsoft.com/office/drawing/2014/main" id="{B825BFD3-F5CF-3806-8031-C597E5573AAB}"/>
                </a:ext>
              </a:extLst>
            </p:cNvPr>
            <p:cNvSpPr/>
            <p:nvPr/>
          </p:nvSpPr>
          <p:spPr>
            <a:xfrm>
              <a:off x="5676901" y="5832823"/>
              <a:ext cx="574675" cy="566737"/>
            </a:xfrm>
            <a:prstGeom prst="ellipse">
              <a:avLst/>
            </a:prstGeom>
            <a:gradFill flip="none" rotWithShape="1">
              <a:gsLst>
                <a:gs pos="54000">
                  <a:srgbClr val="58A673"/>
                </a:gs>
                <a:gs pos="0">
                  <a:srgbClr val="A68A56">
                    <a:tint val="23500"/>
                    <a:satMod val="160000"/>
                  </a:srgbClr>
                </a:gs>
              </a:gsLst>
              <a:lin ang="162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grpSp>
      <p:sp>
        <p:nvSpPr>
          <p:cNvPr id="32" name="Flèche gauche 49">
            <a:extLst>
              <a:ext uri="{FF2B5EF4-FFF2-40B4-BE49-F238E27FC236}">
                <a16:creationId xmlns:a16="http://schemas.microsoft.com/office/drawing/2014/main" id="{8C104397-293D-D65F-AE8D-CF4BCA93C2CC}"/>
              </a:ext>
            </a:extLst>
          </p:cNvPr>
          <p:cNvSpPr/>
          <p:nvPr/>
        </p:nvSpPr>
        <p:spPr>
          <a:xfrm rot="3103627">
            <a:off x="4570419" y="2195632"/>
            <a:ext cx="581025" cy="487362"/>
          </a:xfrm>
          <a:prstGeom prst="leftArrow">
            <a:avLst/>
          </a:prstGeom>
          <a:solidFill>
            <a:srgbClr val="58A67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33" name="ZoneTexte 38">
            <a:extLst>
              <a:ext uri="{FF2B5EF4-FFF2-40B4-BE49-F238E27FC236}">
                <a16:creationId xmlns:a16="http://schemas.microsoft.com/office/drawing/2014/main" id="{67559AC3-36D8-DF06-093F-D84A2FC99E34}"/>
              </a:ext>
            </a:extLst>
          </p:cNvPr>
          <p:cNvSpPr txBox="1"/>
          <p:nvPr/>
        </p:nvSpPr>
        <p:spPr>
          <a:xfrm>
            <a:off x="2893882" y="1258955"/>
            <a:ext cx="2055472" cy="707886"/>
          </a:xfrm>
          <a:prstGeom prst="rect">
            <a:avLst/>
          </a:prstGeom>
          <a:noFill/>
        </p:spPr>
        <p:txBody>
          <a:bodyPr wrap="square">
            <a:spAutoFit/>
          </a:bodyPr>
          <a:lstStyle/>
          <a:p>
            <a:pPr>
              <a:defRPr/>
            </a:pPr>
            <a:r>
              <a:rPr lang="en-GB" sz="2000">
                <a:solidFill>
                  <a:srgbClr val="766A4C"/>
                </a:solidFill>
                <a:latin typeface="Ainslie-ConBoo" panose="02000503020000020003" pitchFamily="50" charset="0"/>
              </a:rPr>
              <a:t>Value chain actors</a:t>
            </a:r>
          </a:p>
        </p:txBody>
      </p:sp>
      <p:sp>
        <p:nvSpPr>
          <p:cNvPr id="34" name="Flèche gauche 59">
            <a:extLst>
              <a:ext uri="{FF2B5EF4-FFF2-40B4-BE49-F238E27FC236}">
                <a16:creationId xmlns:a16="http://schemas.microsoft.com/office/drawing/2014/main" id="{887B35FE-0BFC-0E41-FBE7-4698F0EF15B8}"/>
              </a:ext>
            </a:extLst>
          </p:cNvPr>
          <p:cNvSpPr/>
          <p:nvPr/>
        </p:nvSpPr>
        <p:spPr>
          <a:xfrm rot="17941591">
            <a:off x="4667553" y="4980540"/>
            <a:ext cx="581025" cy="485775"/>
          </a:xfrm>
          <a:prstGeom prst="leftArrow">
            <a:avLst/>
          </a:prstGeom>
          <a:solidFill>
            <a:srgbClr val="58A67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35" name="Ellipse 47">
            <a:extLst>
              <a:ext uri="{FF2B5EF4-FFF2-40B4-BE49-F238E27FC236}">
                <a16:creationId xmlns:a16="http://schemas.microsoft.com/office/drawing/2014/main" id="{7C6B0A9F-53E8-41B4-D33D-D7DDA47BF6DD}"/>
              </a:ext>
            </a:extLst>
          </p:cNvPr>
          <p:cNvSpPr/>
          <p:nvPr/>
        </p:nvSpPr>
        <p:spPr>
          <a:xfrm>
            <a:off x="4435874" y="5519218"/>
            <a:ext cx="548452" cy="540876"/>
          </a:xfrm>
          <a:prstGeom prst="ellipse">
            <a:avLst/>
          </a:prstGeom>
          <a:gradFill flip="none" rotWithShape="1">
            <a:gsLst>
              <a:gs pos="54000">
                <a:srgbClr val="58A673"/>
              </a:gs>
              <a:gs pos="0">
                <a:srgbClr val="A68A56">
                  <a:tint val="23500"/>
                  <a:satMod val="160000"/>
                </a:srgbClr>
              </a:gs>
            </a:gsLst>
            <a:lin ang="189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36" name="ZoneTexte 17">
            <a:extLst>
              <a:ext uri="{FF2B5EF4-FFF2-40B4-BE49-F238E27FC236}">
                <a16:creationId xmlns:a16="http://schemas.microsoft.com/office/drawing/2014/main" id="{DE62C0B3-EDC2-8B74-7946-6531D3AF2057}"/>
              </a:ext>
            </a:extLst>
          </p:cNvPr>
          <p:cNvSpPr txBox="1"/>
          <p:nvPr/>
        </p:nvSpPr>
        <p:spPr>
          <a:xfrm>
            <a:off x="6774259" y="1227355"/>
            <a:ext cx="3579744" cy="400110"/>
          </a:xfrm>
          <a:prstGeom prst="rect">
            <a:avLst/>
          </a:prstGeom>
          <a:noFill/>
        </p:spPr>
        <p:txBody>
          <a:bodyPr wrap="square">
            <a:spAutoFit/>
          </a:bodyPr>
          <a:lstStyle/>
          <a:p>
            <a:pPr>
              <a:defRPr/>
            </a:pPr>
            <a:r>
              <a:rPr lang="en-GB" sz="2000" dirty="0">
                <a:solidFill>
                  <a:srgbClr val="766A4C"/>
                </a:solidFill>
                <a:latin typeface="Ainslie-ConBoo" panose="02000503020000020003" pitchFamily="50" charset="0"/>
              </a:rPr>
              <a:t>Research institutes </a:t>
            </a:r>
          </a:p>
        </p:txBody>
      </p:sp>
      <p:sp>
        <p:nvSpPr>
          <p:cNvPr id="37" name="Flèche gauche 49">
            <a:extLst>
              <a:ext uri="{FF2B5EF4-FFF2-40B4-BE49-F238E27FC236}">
                <a16:creationId xmlns:a16="http://schemas.microsoft.com/office/drawing/2014/main" id="{5ED594C5-67FF-D38E-86C7-5057EBFB8C6F}"/>
              </a:ext>
            </a:extLst>
          </p:cNvPr>
          <p:cNvSpPr/>
          <p:nvPr/>
        </p:nvSpPr>
        <p:spPr>
          <a:xfrm rot="7908059">
            <a:off x="6538695" y="2378093"/>
            <a:ext cx="552996" cy="467246"/>
          </a:xfrm>
          <a:prstGeom prst="leftArrow">
            <a:avLst>
              <a:gd name="adj1" fmla="val 50000"/>
              <a:gd name="adj2" fmla="val 50000"/>
            </a:avLst>
          </a:prstGeom>
          <a:solidFill>
            <a:srgbClr val="58A67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38" name="Ellipse 47">
            <a:extLst>
              <a:ext uri="{FF2B5EF4-FFF2-40B4-BE49-F238E27FC236}">
                <a16:creationId xmlns:a16="http://schemas.microsoft.com/office/drawing/2014/main" id="{91C6BDC0-91C8-4C12-DD5D-BA253B349B4F}"/>
              </a:ext>
            </a:extLst>
          </p:cNvPr>
          <p:cNvSpPr/>
          <p:nvPr/>
        </p:nvSpPr>
        <p:spPr>
          <a:xfrm rot="984198">
            <a:off x="7023568" y="1906572"/>
            <a:ext cx="552475" cy="540875"/>
          </a:xfrm>
          <a:prstGeom prst="ellipse">
            <a:avLst/>
          </a:prstGeom>
          <a:gradFill flip="none" rotWithShape="1">
            <a:gsLst>
              <a:gs pos="54000">
                <a:srgbClr val="58A673"/>
              </a:gs>
              <a:gs pos="0">
                <a:srgbClr val="A68A56">
                  <a:tint val="23500"/>
                  <a:satMod val="160000"/>
                </a:srgbClr>
              </a:gs>
            </a:gsLst>
            <a:lin ang="81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39" name="Ellipse 47">
            <a:extLst>
              <a:ext uri="{FF2B5EF4-FFF2-40B4-BE49-F238E27FC236}">
                <a16:creationId xmlns:a16="http://schemas.microsoft.com/office/drawing/2014/main" id="{18DF4C85-E017-926F-23F8-5CC29A43EB66}"/>
              </a:ext>
            </a:extLst>
          </p:cNvPr>
          <p:cNvSpPr/>
          <p:nvPr/>
        </p:nvSpPr>
        <p:spPr>
          <a:xfrm>
            <a:off x="4269295" y="1646041"/>
            <a:ext cx="548451" cy="539361"/>
          </a:xfrm>
          <a:prstGeom prst="ellipse">
            <a:avLst/>
          </a:prstGeom>
          <a:gradFill flip="none" rotWithShape="1">
            <a:gsLst>
              <a:gs pos="54000">
                <a:srgbClr val="58A673"/>
              </a:gs>
              <a:gs pos="0">
                <a:srgbClr val="A68A56">
                  <a:tint val="23500"/>
                  <a:satMod val="160000"/>
                </a:srgbClr>
              </a:gs>
            </a:gsLst>
            <a:lin ang="27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Klavika Regular" panose="02000506040000020004" pitchFamily="50" charset="0"/>
              <a:ea typeface="+mn-ea"/>
              <a:cs typeface="+mn-cs"/>
            </a:endParaRPr>
          </a:p>
        </p:txBody>
      </p:sp>
      <p:sp>
        <p:nvSpPr>
          <p:cNvPr id="40" name="ZoneTexte 38">
            <a:extLst>
              <a:ext uri="{FF2B5EF4-FFF2-40B4-BE49-F238E27FC236}">
                <a16:creationId xmlns:a16="http://schemas.microsoft.com/office/drawing/2014/main" id="{55F9C73F-CEB7-48DC-8A57-A4B9D1253F6E}"/>
              </a:ext>
            </a:extLst>
          </p:cNvPr>
          <p:cNvSpPr txBox="1"/>
          <p:nvPr/>
        </p:nvSpPr>
        <p:spPr>
          <a:xfrm>
            <a:off x="2893882" y="1258955"/>
            <a:ext cx="2055472" cy="707886"/>
          </a:xfrm>
          <a:prstGeom prst="rect">
            <a:avLst/>
          </a:prstGeom>
          <a:noFill/>
        </p:spPr>
        <p:txBody>
          <a:bodyPr wrap="square">
            <a:spAutoFit/>
          </a:bodyPr>
          <a:lstStyle/>
          <a:p>
            <a:pPr>
              <a:defRPr/>
            </a:pPr>
            <a:r>
              <a:rPr lang="en-GB" sz="2000">
                <a:solidFill>
                  <a:srgbClr val="766A4C"/>
                </a:solidFill>
                <a:latin typeface="Ainslie-ConBoo" panose="02000503020000020003" pitchFamily="50" charset="0"/>
              </a:rPr>
              <a:t>Value chain actors</a:t>
            </a:r>
          </a:p>
        </p:txBody>
      </p:sp>
      <p:sp>
        <p:nvSpPr>
          <p:cNvPr id="41" name="ZoneTexte 55">
            <a:extLst>
              <a:ext uri="{FF2B5EF4-FFF2-40B4-BE49-F238E27FC236}">
                <a16:creationId xmlns:a16="http://schemas.microsoft.com/office/drawing/2014/main" id="{60964616-DCD6-BDC6-544A-A35434A55CC7}"/>
              </a:ext>
            </a:extLst>
          </p:cNvPr>
          <p:cNvSpPr txBox="1"/>
          <p:nvPr/>
        </p:nvSpPr>
        <p:spPr>
          <a:xfrm>
            <a:off x="2438596" y="5857405"/>
            <a:ext cx="2795860" cy="400110"/>
          </a:xfrm>
          <a:prstGeom prst="rect">
            <a:avLst/>
          </a:prstGeom>
          <a:noFill/>
        </p:spPr>
        <p:txBody>
          <a:bodyPr wrap="square">
            <a:spAutoFit/>
          </a:bodyPr>
          <a:lstStyle/>
          <a:p>
            <a:pPr>
              <a:defRPr/>
            </a:pPr>
            <a:r>
              <a:rPr lang="fr-BE" dirty="0">
                <a:solidFill>
                  <a:srgbClr val="766A4C"/>
                </a:solidFill>
                <a:latin typeface="Ainslie-ConBoo" panose="02000503020000020003" pitchFamily="50" charset="0"/>
              </a:rPr>
              <a:t>Sister </a:t>
            </a:r>
            <a:r>
              <a:rPr lang="fr-BE" sz="2000" dirty="0">
                <a:solidFill>
                  <a:srgbClr val="766A4C"/>
                </a:solidFill>
                <a:latin typeface="Ainslie-ConBoo" panose="02000503020000020003" pitchFamily="50" charset="0"/>
              </a:rPr>
              <a:t>organisations</a:t>
            </a:r>
            <a:endParaRPr lang="fr-BE" dirty="0">
              <a:solidFill>
                <a:srgbClr val="766A4C"/>
              </a:solidFill>
              <a:latin typeface="Ainslie-ConBoo" panose="02000503020000020003" pitchFamily="50" charset="0"/>
            </a:endParaRPr>
          </a:p>
        </p:txBody>
      </p:sp>
    </p:spTree>
    <p:extLst>
      <p:ext uri="{BB962C8B-B14F-4D97-AF65-F5344CB8AC3E}">
        <p14:creationId xmlns:p14="http://schemas.microsoft.com/office/powerpoint/2010/main" val="204288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B22AEE-738E-4A73-B3C1-7C38ADA43A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425" imgH="424" progId="TCLayout.ActiveDocument.1">
                  <p:embed/>
                </p:oleObj>
              </mc:Choice>
              <mc:Fallback>
                <p:oleObj name="Diapositive think-cell" r:id="rId5" imgW="425" imgH="424" progId="TCLayout.ActiveDocument.1">
                  <p:embed/>
                  <p:pic>
                    <p:nvPicPr>
                      <p:cNvPr id="4" name="Object 3" hidden="1">
                        <a:extLst>
                          <a:ext uri="{FF2B5EF4-FFF2-40B4-BE49-F238E27FC236}">
                            <a16:creationId xmlns:a16="http://schemas.microsoft.com/office/drawing/2014/main" id="{E4B22AEE-738E-4A73-B3C1-7C38ADA43A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21E9DC-2CFE-4947-A741-0402FA9A06AC}"/>
              </a:ext>
            </a:extLst>
          </p:cNvPr>
          <p:cNvSpPr txBox="1"/>
          <p:nvPr/>
        </p:nvSpPr>
        <p:spPr>
          <a:xfrm>
            <a:off x="0" y="0"/>
            <a:ext cx="985615" cy="646331"/>
          </a:xfrm>
          <a:prstGeom prst="rect">
            <a:avLst/>
          </a:prstGeom>
          <a:noFill/>
        </p:spPr>
        <p:txBody>
          <a:bodyPr wrap="square" rtlCol="0">
            <a:spAutoFit/>
          </a:bodyPr>
          <a:lstStyle/>
          <a:p>
            <a:r>
              <a:rPr lang="fr-BE" sz="3600" dirty="0">
                <a:solidFill>
                  <a:schemeClr val="bg1"/>
                </a:solidFill>
                <a:latin typeface="Frontage Condensed" panose="00000500000000000000" pitchFamily="50" charset="0"/>
              </a:rPr>
              <a:t>02.</a:t>
            </a:r>
          </a:p>
        </p:txBody>
      </p:sp>
      <p:sp>
        <p:nvSpPr>
          <p:cNvPr id="6" name="TextBox 5">
            <a:extLst>
              <a:ext uri="{FF2B5EF4-FFF2-40B4-BE49-F238E27FC236}">
                <a16:creationId xmlns:a16="http://schemas.microsoft.com/office/drawing/2014/main" id="{844BB88E-50E4-431F-B0D6-7B260FCE637C}"/>
              </a:ext>
            </a:extLst>
          </p:cNvPr>
          <p:cNvSpPr txBox="1"/>
          <p:nvPr/>
        </p:nvSpPr>
        <p:spPr>
          <a:xfrm>
            <a:off x="919940" y="50823"/>
            <a:ext cx="11065708" cy="584775"/>
          </a:xfrm>
          <a:prstGeom prst="rect">
            <a:avLst/>
          </a:prstGeom>
          <a:noFill/>
        </p:spPr>
        <p:txBody>
          <a:bodyPr wrap="square" rtlCol="0">
            <a:spAutoFit/>
          </a:bodyPr>
          <a:lstStyle/>
          <a:p>
            <a:r>
              <a:rPr lang="en-US" sz="3200" b="1" cap="all" dirty="0">
                <a:solidFill>
                  <a:schemeClr val="accent4"/>
                </a:solidFill>
                <a:latin typeface="Geogrotesque SemiBold" pitchFamily="50" charset="0"/>
              </a:rPr>
              <a:t>COLEAD PROGRAMMES ACTIVE in KENYA</a:t>
            </a:r>
            <a:endParaRPr kumimoji="0" lang="en-US" sz="3200" b="1" i="0" u="none" strike="noStrike" kern="1200" cap="none" spc="0" normalizeH="0" baseline="0" noProof="0" dirty="0">
              <a:ln>
                <a:noFill/>
              </a:ln>
              <a:solidFill>
                <a:schemeClr val="accent4"/>
              </a:solidFill>
              <a:effectLst/>
              <a:uLnTx/>
              <a:uFillTx/>
              <a:latin typeface="Geogrotesque SemiBold" pitchFamily="50" charset="0"/>
              <a:ea typeface="+mn-ea"/>
              <a:cs typeface="+mn-cs"/>
            </a:endParaRPr>
          </a:p>
        </p:txBody>
      </p:sp>
      <p:grpSp>
        <p:nvGrpSpPr>
          <p:cNvPr id="16" name="Groupe 1">
            <a:extLst>
              <a:ext uri="{FF2B5EF4-FFF2-40B4-BE49-F238E27FC236}">
                <a16:creationId xmlns:a16="http://schemas.microsoft.com/office/drawing/2014/main" id="{007E7F2D-483F-975A-C4CD-DC61697F278D}"/>
              </a:ext>
            </a:extLst>
          </p:cNvPr>
          <p:cNvGrpSpPr/>
          <p:nvPr/>
        </p:nvGrpSpPr>
        <p:grpSpPr>
          <a:xfrm>
            <a:off x="533350" y="1443199"/>
            <a:ext cx="11085972" cy="4334640"/>
            <a:chOff x="469051" y="1715417"/>
            <a:chExt cx="11085972" cy="4122607"/>
          </a:xfrm>
        </p:grpSpPr>
        <p:pic>
          <p:nvPicPr>
            <p:cNvPr id="17" name="Picture 16" descr="Text&#10;&#10;Description automatically generated with low confidence">
              <a:extLst>
                <a:ext uri="{FF2B5EF4-FFF2-40B4-BE49-F238E27FC236}">
                  <a16:creationId xmlns:a16="http://schemas.microsoft.com/office/drawing/2014/main" id="{C1220D58-672E-BC43-37D4-7487772860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38554" y="2443290"/>
              <a:ext cx="1837639" cy="773487"/>
            </a:xfrm>
            <a:prstGeom prst="rect">
              <a:avLst/>
            </a:prstGeom>
          </p:spPr>
        </p:pic>
        <p:sp>
          <p:nvSpPr>
            <p:cNvPr id="18" name="ZoneTexte 5">
              <a:extLst>
                <a:ext uri="{FF2B5EF4-FFF2-40B4-BE49-F238E27FC236}">
                  <a16:creationId xmlns:a16="http://schemas.microsoft.com/office/drawing/2014/main" id="{074BEC05-AE76-7F91-33AE-5A206436E813}"/>
                </a:ext>
              </a:extLst>
            </p:cNvPr>
            <p:cNvSpPr txBox="1"/>
            <p:nvPr/>
          </p:nvSpPr>
          <p:spPr>
            <a:xfrm>
              <a:off x="469051" y="1715417"/>
              <a:ext cx="3312000" cy="369332"/>
            </a:xfrm>
            <a:prstGeom prst="rect">
              <a:avLst/>
            </a:prstGeom>
            <a:solidFill>
              <a:srgbClr val="58A673"/>
            </a:solidFill>
            <a:ln w="38100">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a:ln>
                    <a:noFill/>
                  </a:ln>
                  <a:solidFill>
                    <a:prstClr val="white"/>
                  </a:solidFill>
                  <a:effectLst/>
                  <a:uLnTx/>
                  <a:uFillTx/>
                  <a:latin typeface="Geogrotesque SemiBold" pitchFamily="50" charset="0"/>
                </a:rPr>
                <a:t>RECENTLY CLOSED</a:t>
              </a:r>
              <a:endParaRPr kumimoji="0" lang="fr-FR" sz="2800" b="1" i="0" u="none" strike="noStrike" kern="0" cap="none" spc="0" normalizeH="0" baseline="0" noProof="0" dirty="0">
                <a:ln>
                  <a:noFill/>
                </a:ln>
                <a:solidFill>
                  <a:prstClr val="white"/>
                </a:solidFill>
                <a:effectLst/>
                <a:uLnTx/>
                <a:uFillTx/>
                <a:latin typeface="Geogrotesque SemiBold" pitchFamily="50" charset="0"/>
              </a:endParaRPr>
            </a:p>
          </p:txBody>
        </p:sp>
        <p:sp>
          <p:nvSpPr>
            <p:cNvPr id="19" name="ZoneTexte 6">
              <a:extLst>
                <a:ext uri="{FF2B5EF4-FFF2-40B4-BE49-F238E27FC236}">
                  <a16:creationId xmlns:a16="http://schemas.microsoft.com/office/drawing/2014/main" id="{6A89B23B-5717-D672-CF0B-A22DB39503B3}"/>
                </a:ext>
              </a:extLst>
            </p:cNvPr>
            <p:cNvSpPr txBox="1"/>
            <p:nvPr/>
          </p:nvSpPr>
          <p:spPr>
            <a:xfrm>
              <a:off x="4356037" y="1715417"/>
              <a:ext cx="3312000" cy="369332"/>
            </a:xfrm>
            <a:prstGeom prst="rect">
              <a:avLst/>
            </a:prstGeom>
            <a:solidFill>
              <a:srgbClr val="FCC237"/>
            </a:solidFill>
            <a:ln w="3810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a:ln>
                    <a:noFill/>
                  </a:ln>
                  <a:solidFill>
                    <a:prstClr val="white"/>
                  </a:solidFill>
                  <a:effectLst/>
                  <a:uLnTx/>
                  <a:uFillTx/>
                  <a:latin typeface="Geogrotesque SemiBold" pitchFamily="50" charset="0"/>
                </a:rPr>
                <a:t>UNDER IMPLEMENTATION</a:t>
              </a:r>
              <a:endParaRPr kumimoji="0" lang="fr-FR" sz="2800" b="1" i="0" u="none" strike="noStrike" kern="0" cap="none" spc="0" normalizeH="0" baseline="0" noProof="0" dirty="0">
                <a:ln>
                  <a:noFill/>
                </a:ln>
                <a:solidFill>
                  <a:prstClr val="white"/>
                </a:solidFill>
                <a:effectLst/>
                <a:uLnTx/>
                <a:uFillTx/>
                <a:latin typeface="Geogrotesque SemiBold" pitchFamily="50" charset="0"/>
              </a:endParaRPr>
            </a:p>
          </p:txBody>
        </p:sp>
        <p:sp>
          <p:nvSpPr>
            <p:cNvPr id="20" name="ZoneTexte 7">
              <a:extLst>
                <a:ext uri="{FF2B5EF4-FFF2-40B4-BE49-F238E27FC236}">
                  <a16:creationId xmlns:a16="http://schemas.microsoft.com/office/drawing/2014/main" id="{A0119062-9AAC-1333-E3BE-032E2F989331}"/>
                </a:ext>
              </a:extLst>
            </p:cNvPr>
            <p:cNvSpPr txBox="1"/>
            <p:nvPr/>
          </p:nvSpPr>
          <p:spPr>
            <a:xfrm>
              <a:off x="8243023" y="1715417"/>
              <a:ext cx="3312000" cy="369332"/>
            </a:xfrm>
            <a:prstGeom prst="rect">
              <a:avLst/>
            </a:prstGeom>
            <a:solidFill>
              <a:srgbClr val="F3900F"/>
            </a:solidFill>
            <a:ln w="3810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a:ln>
                    <a:noFill/>
                  </a:ln>
                  <a:solidFill>
                    <a:prstClr val="white"/>
                  </a:solidFill>
                  <a:effectLst/>
                  <a:uLnTx/>
                  <a:uFillTx/>
                  <a:latin typeface="Geogrotesque SemiBold" pitchFamily="50" charset="0"/>
                </a:rPr>
                <a:t>LAUNCH PHASE</a:t>
              </a:r>
              <a:endParaRPr kumimoji="0" lang="fr-FR" sz="2800" b="1" i="0" u="none" strike="noStrike" kern="0" cap="none" spc="0" normalizeH="0" baseline="0" noProof="0" dirty="0">
                <a:ln>
                  <a:noFill/>
                </a:ln>
                <a:solidFill>
                  <a:prstClr val="white"/>
                </a:solidFill>
                <a:effectLst/>
                <a:uLnTx/>
                <a:uFillTx/>
                <a:latin typeface="Geogrotesque SemiBold" pitchFamily="50" charset="0"/>
              </a:endParaRPr>
            </a:p>
          </p:txBody>
        </p:sp>
        <p:sp>
          <p:nvSpPr>
            <p:cNvPr id="21" name="ZoneTexte 10">
              <a:extLst>
                <a:ext uri="{FF2B5EF4-FFF2-40B4-BE49-F238E27FC236}">
                  <a16:creationId xmlns:a16="http://schemas.microsoft.com/office/drawing/2014/main" id="{425B252C-DDAB-FC85-746B-6639290C7E25}"/>
                </a:ext>
              </a:extLst>
            </p:cNvPr>
            <p:cNvSpPr txBox="1"/>
            <p:nvPr/>
          </p:nvSpPr>
          <p:spPr>
            <a:xfrm>
              <a:off x="469051" y="2346769"/>
              <a:ext cx="3312000" cy="1440000"/>
            </a:xfrm>
            <a:prstGeom prst="rect">
              <a:avLst/>
            </a:prstGeom>
            <a:noFill/>
            <a:ln>
              <a:solidFill>
                <a:srgbClr val="58A673"/>
              </a:solidFill>
            </a:ln>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p:txBody>
        </p:sp>
        <p:sp>
          <p:nvSpPr>
            <p:cNvPr id="22" name="TextBox 21">
              <a:extLst>
                <a:ext uri="{FF2B5EF4-FFF2-40B4-BE49-F238E27FC236}">
                  <a16:creationId xmlns:a16="http://schemas.microsoft.com/office/drawing/2014/main" id="{E741CFFE-3A5F-9C69-98B7-E062306260CF}"/>
                </a:ext>
              </a:extLst>
            </p:cNvPr>
            <p:cNvSpPr txBox="1"/>
            <p:nvPr/>
          </p:nvSpPr>
          <p:spPr>
            <a:xfrm>
              <a:off x="1438765" y="3205122"/>
              <a:ext cx="1309168" cy="6001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ACP countries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Horticulture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2016-2021</a:t>
              </a:r>
            </a:p>
          </p:txBody>
        </p:sp>
        <p:sp>
          <p:nvSpPr>
            <p:cNvPr id="23" name="ZoneTexte 10">
              <a:extLst>
                <a:ext uri="{FF2B5EF4-FFF2-40B4-BE49-F238E27FC236}">
                  <a16:creationId xmlns:a16="http://schemas.microsoft.com/office/drawing/2014/main" id="{7127D4A1-B718-5C26-31CA-4EDE467C3A88}"/>
                </a:ext>
              </a:extLst>
            </p:cNvPr>
            <p:cNvSpPr txBox="1"/>
            <p:nvPr/>
          </p:nvSpPr>
          <p:spPr>
            <a:xfrm>
              <a:off x="4356037" y="2346769"/>
              <a:ext cx="3312000" cy="3416320"/>
            </a:xfrm>
            <a:prstGeom prst="rect">
              <a:avLst/>
            </a:prstGeom>
            <a:noFill/>
            <a:ln>
              <a:solidFill>
                <a:srgbClr val="FCC237"/>
              </a:solidFill>
            </a:ln>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p:txBody>
        </p:sp>
        <p:pic>
          <p:nvPicPr>
            <p:cNvPr id="24" name="Picture 2">
              <a:extLst>
                <a:ext uri="{FF2B5EF4-FFF2-40B4-BE49-F238E27FC236}">
                  <a16:creationId xmlns:a16="http://schemas.microsoft.com/office/drawing/2014/main" id="{9221CBE4-1EA5-7ACC-AC24-E41E72DCC705}"/>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94721" y="2386608"/>
              <a:ext cx="1923875" cy="840001"/>
            </a:xfrm>
            <a:prstGeom prst="rect">
              <a:avLst/>
            </a:prstGeom>
          </p:spPr>
        </p:pic>
        <p:sp>
          <p:nvSpPr>
            <p:cNvPr id="25" name="TextBox 9">
              <a:extLst>
                <a:ext uri="{FF2B5EF4-FFF2-40B4-BE49-F238E27FC236}">
                  <a16:creationId xmlns:a16="http://schemas.microsoft.com/office/drawing/2014/main" id="{56021F14-961D-4168-8BDD-D9BF3840F30A}"/>
                </a:ext>
              </a:extLst>
            </p:cNvPr>
            <p:cNvSpPr txBox="1"/>
            <p:nvPr/>
          </p:nvSpPr>
          <p:spPr>
            <a:xfrm>
              <a:off x="5510561" y="3205122"/>
              <a:ext cx="1170878" cy="6001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Kenya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Horticulture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2020-2025</a:t>
              </a:r>
            </a:p>
          </p:txBody>
        </p:sp>
        <p:sp>
          <p:nvSpPr>
            <p:cNvPr id="27" name="TextBox 26">
              <a:extLst>
                <a:ext uri="{FF2B5EF4-FFF2-40B4-BE49-F238E27FC236}">
                  <a16:creationId xmlns:a16="http://schemas.microsoft.com/office/drawing/2014/main" id="{BD7C70CB-D643-75FD-6625-7AED4E8B993E}"/>
                </a:ext>
              </a:extLst>
            </p:cNvPr>
            <p:cNvSpPr txBox="1"/>
            <p:nvPr/>
          </p:nvSpPr>
          <p:spPr>
            <a:xfrm>
              <a:off x="1186869" y="5237860"/>
              <a:ext cx="1876363" cy="6001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ACP countries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Horticulture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2019-2022/2023</a:t>
              </a:r>
            </a:p>
          </p:txBody>
        </p:sp>
        <p:sp>
          <p:nvSpPr>
            <p:cNvPr id="28" name="ZoneTexte 10">
              <a:extLst>
                <a:ext uri="{FF2B5EF4-FFF2-40B4-BE49-F238E27FC236}">
                  <a16:creationId xmlns:a16="http://schemas.microsoft.com/office/drawing/2014/main" id="{0CDADB6F-D65C-3CEB-AAC2-B6FED357038C}"/>
                </a:ext>
              </a:extLst>
            </p:cNvPr>
            <p:cNvSpPr txBox="1"/>
            <p:nvPr/>
          </p:nvSpPr>
          <p:spPr>
            <a:xfrm>
              <a:off x="8243023" y="2346769"/>
              <a:ext cx="3312000" cy="3416320"/>
            </a:xfrm>
            <a:prstGeom prst="rect">
              <a:avLst/>
            </a:prstGeom>
            <a:noFill/>
            <a:ln>
              <a:solidFill>
                <a:srgbClr val="F3900F"/>
              </a:solidFill>
            </a:ln>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p:txBody>
        </p:sp>
        <p:pic>
          <p:nvPicPr>
            <p:cNvPr id="29" name="Picture 6">
              <a:extLst>
                <a:ext uri="{FF2B5EF4-FFF2-40B4-BE49-F238E27FC236}">
                  <a16:creationId xmlns:a16="http://schemas.microsoft.com/office/drawing/2014/main" id="{7849C30C-4221-C1B5-A2B0-F68C228DA504}"/>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0225" y="3914920"/>
              <a:ext cx="1973540" cy="861686"/>
            </a:xfrm>
            <a:prstGeom prst="rect">
              <a:avLst/>
            </a:prstGeom>
          </p:spPr>
        </p:pic>
        <p:pic>
          <p:nvPicPr>
            <p:cNvPr id="30" name="Picture 7">
              <a:extLst>
                <a:ext uri="{FF2B5EF4-FFF2-40B4-BE49-F238E27FC236}">
                  <a16:creationId xmlns:a16="http://schemas.microsoft.com/office/drawing/2014/main" id="{F4E055F1-F4AE-5DE2-F96F-8B0A33A922D4}"/>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22561" y="2338455"/>
              <a:ext cx="1973540" cy="861686"/>
            </a:xfrm>
            <a:prstGeom prst="rect">
              <a:avLst/>
            </a:prstGeom>
          </p:spPr>
        </p:pic>
        <p:sp>
          <p:nvSpPr>
            <p:cNvPr id="31" name="TextBox 27">
              <a:extLst>
                <a:ext uri="{FF2B5EF4-FFF2-40B4-BE49-F238E27FC236}">
                  <a16:creationId xmlns:a16="http://schemas.microsoft.com/office/drawing/2014/main" id="{10450EAD-196E-991E-0CAB-C57CA728233E}"/>
                </a:ext>
              </a:extLst>
            </p:cNvPr>
            <p:cNvSpPr txBox="1"/>
            <p:nvPr/>
          </p:nvSpPr>
          <p:spPr>
            <a:xfrm>
              <a:off x="4842813" y="4738544"/>
              <a:ext cx="2648363" cy="57080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ACP countries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Horticulture + other (indirect)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2021-2026</a:t>
              </a:r>
            </a:p>
          </p:txBody>
        </p:sp>
        <p:sp>
          <p:nvSpPr>
            <p:cNvPr id="32" name="TextBox 28">
              <a:extLst>
                <a:ext uri="{FF2B5EF4-FFF2-40B4-BE49-F238E27FC236}">
                  <a16:creationId xmlns:a16="http://schemas.microsoft.com/office/drawing/2014/main" id="{716898AA-44AD-B679-1090-39A9CE38AEDF}"/>
                </a:ext>
              </a:extLst>
            </p:cNvPr>
            <p:cNvSpPr txBox="1"/>
            <p:nvPr/>
          </p:nvSpPr>
          <p:spPr>
            <a:xfrm>
              <a:off x="8386827" y="3196807"/>
              <a:ext cx="2845007" cy="6001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EU partner countries worldwide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Agricultural value chains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2022-2026</a:t>
              </a:r>
            </a:p>
          </p:txBody>
        </p:sp>
      </p:grpSp>
      <p:sp>
        <p:nvSpPr>
          <p:cNvPr id="7" name="ZoneTexte 10">
            <a:extLst>
              <a:ext uri="{FF2B5EF4-FFF2-40B4-BE49-F238E27FC236}">
                <a16:creationId xmlns:a16="http://schemas.microsoft.com/office/drawing/2014/main" id="{54CBDD6E-E38F-9966-4E91-2B17117777C3}"/>
              </a:ext>
            </a:extLst>
          </p:cNvPr>
          <p:cNvSpPr txBox="1"/>
          <p:nvPr/>
        </p:nvSpPr>
        <p:spPr>
          <a:xfrm>
            <a:off x="533350" y="4259050"/>
            <a:ext cx="3312000" cy="1440000"/>
          </a:xfrm>
          <a:prstGeom prst="rect">
            <a:avLst/>
          </a:prstGeom>
          <a:noFill/>
          <a:ln>
            <a:solidFill>
              <a:srgbClr val="58A673"/>
            </a:solidFill>
          </a:ln>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9B05E">
                  <a:lumMod val="75000"/>
                </a:srgbClr>
              </a:solidFill>
              <a:effectLst/>
              <a:uLnTx/>
              <a:uFillTx/>
              <a:latin typeface="Ainslie Sans Norm Demi" panose="02000503020000020003" pitchFamily="50" charset="0"/>
            </a:endParaRPr>
          </a:p>
        </p:txBody>
      </p:sp>
      <p:sp>
        <p:nvSpPr>
          <p:cNvPr id="2" name="ZoneTexte 5">
            <a:extLst>
              <a:ext uri="{FF2B5EF4-FFF2-40B4-BE49-F238E27FC236}">
                <a16:creationId xmlns:a16="http://schemas.microsoft.com/office/drawing/2014/main" id="{45D34B2F-CAA9-5108-5302-EA19CE512588}"/>
              </a:ext>
            </a:extLst>
          </p:cNvPr>
          <p:cNvSpPr txBox="1"/>
          <p:nvPr/>
        </p:nvSpPr>
        <p:spPr>
          <a:xfrm>
            <a:off x="533350" y="3810928"/>
            <a:ext cx="3312000" cy="369332"/>
          </a:xfrm>
          <a:prstGeom prst="rect">
            <a:avLst/>
          </a:prstGeom>
          <a:solidFill>
            <a:srgbClr val="58A673"/>
          </a:solidFill>
          <a:ln w="38100">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a:ln>
                  <a:noFill/>
                </a:ln>
                <a:solidFill>
                  <a:prstClr val="white"/>
                </a:solidFill>
                <a:effectLst/>
                <a:uLnTx/>
                <a:uFillTx/>
                <a:latin typeface="Geogrotesque SemiBold" pitchFamily="50" charset="0"/>
              </a:rPr>
              <a:t>CLOSING PHASE</a:t>
            </a:r>
            <a:endParaRPr kumimoji="0" lang="fr-FR" sz="2800" b="1" i="0" u="none" strike="noStrike" kern="0" cap="none" spc="0" normalizeH="0" baseline="0" noProof="0" dirty="0">
              <a:ln>
                <a:noFill/>
              </a:ln>
              <a:solidFill>
                <a:prstClr val="white"/>
              </a:solidFill>
              <a:effectLst/>
              <a:uLnTx/>
              <a:uFillTx/>
              <a:latin typeface="Geogrotesque SemiBold" pitchFamily="50" charset="0"/>
            </a:endParaRPr>
          </a:p>
        </p:txBody>
      </p:sp>
      <p:pic>
        <p:nvPicPr>
          <p:cNvPr id="8" name="Picture 8">
            <a:extLst>
              <a:ext uri="{FF2B5EF4-FFF2-40B4-BE49-F238E27FC236}">
                <a16:creationId xmlns:a16="http://schemas.microsoft.com/office/drawing/2014/main" id="{315E57F0-0BA4-EB4C-FC36-7B7C7BCB215E}"/>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5861" y="4274155"/>
            <a:ext cx="2034631" cy="934050"/>
          </a:xfrm>
          <a:prstGeom prst="rect">
            <a:avLst/>
          </a:prstGeom>
        </p:spPr>
      </p:pic>
    </p:spTree>
    <p:extLst>
      <p:ext uri="{BB962C8B-B14F-4D97-AF65-F5344CB8AC3E}">
        <p14:creationId xmlns:p14="http://schemas.microsoft.com/office/powerpoint/2010/main" val="425509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C2CC99-FA9A-4F30-B84D-2C18871623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425" imgH="424" progId="TCLayout.ActiveDocument.1">
                  <p:embed/>
                </p:oleObj>
              </mc:Choice>
              <mc:Fallback>
                <p:oleObj name="Diapositive think-cell" r:id="rId5" imgW="425" imgH="424" progId="TCLayout.ActiveDocument.1">
                  <p:embed/>
                  <p:pic>
                    <p:nvPicPr>
                      <p:cNvPr id="4" name="Object 3" hidden="1">
                        <a:extLst>
                          <a:ext uri="{FF2B5EF4-FFF2-40B4-BE49-F238E27FC236}">
                            <a16:creationId xmlns:a16="http://schemas.microsoft.com/office/drawing/2014/main" id="{9CC2CC99-FA9A-4F30-B84D-2C18871623A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74CADCD-F370-4474-B7C3-DF0FAD6B800E}"/>
              </a:ext>
            </a:extLst>
          </p:cNvPr>
          <p:cNvSpPr txBox="1"/>
          <p:nvPr/>
        </p:nvSpPr>
        <p:spPr>
          <a:xfrm>
            <a:off x="0" y="1466060"/>
            <a:ext cx="3297271" cy="2646878"/>
          </a:xfrm>
          <a:prstGeom prst="rect">
            <a:avLst/>
          </a:prstGeom>
          <a:noFill/>
        </p:spPr>
        <p:txBody>
          <a:bodyPr wrap="square" rtlCol="0">
            <a:spAutoFit/>
          </a:bodyPr>
          <a:lstStyle/>
          <a:p>
            <a:r>
              <a:rPr lang="fr-BE" sz="16600" dirty="0">
                <a:solidFill>
                  <a:schemeClr val="bg1"/>
                </a:solidFill>
                <a:latin typeface="Frontage Condensed Line" panose="00000500000000000000" pitchFamily="50" charset="0"/>
              </a:rPr>
              <a:t>03</a:t>
            </a:r>
            <a:r>
              <a:rPr lang="fr-BE" sz="16600" dirty="0">
                <a:solidFill>
                  <a:schemeClr val="bg1"/>
                </a:solidFill>
                <a:latin typeface="Frontage Condensed" panose="00000500000000000000" pitchFamily="50" charset="0"/>
              </a:rPr>
              <a:t>.</a:t>
            </a:r>
          </a:p>
        </p:txBody>
      </p:sp>
      <p:sp>
        <p:nvSpPr>
          <p:cNvPr id="6" name="TextBox 5">
            <a:extLst>
              <a:ext uri="{FF2B5EF4-FFF2-40B4-BE49-F238E27FC236}">
                <a16:creationId xmlns:a16="http://schemas.microsoft.com/office/drawing/2014/main" id="{5878594D-C436-4EF4-AC40-EE392276C9F3}"/>
              </a:ext>
            </a:extLst>
          </p:cNvPr>
          <p:cNvSpPr txBox="1"/>
          <p:nvPr/>
        </p:nvSpPr>
        <p:spPr>
          <a:xfrm>
            <a:off x="4041950" y="2312690"/>
            <a:ext cx="766237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8A673"/>
              </a:buClr>
              <a:buSzTx/>
              <a:buFontTx/>
              <a:buNone/>
              <a:tabLst/>
              <a:defRPr/>
            </a:pPr>
            <a:r>
              <a:rPr lang="en-US" sz="4400" dirty="0">
                <a:solidFill>
                  <a:schemeClr val="accent3"/>
                </a:solidFill>
                <a:latin typeface="Geogrotesque SemiBold" pitchFamily="50" charset="0"/>
              </a:rPr>
              <a:t>EVOLVING EU TRADE AND </a:t>
            </a:r>
          </a:p>
          <a:p>
            <a:pPr marL="0" marR="0" lvl="0" indent="0" algn="l" defTabSz="914400" rtl="0" eaLnBrk="1" fontAlgn="auto" latinLnBrk="0" hangingPunct="1">
              <a:lnSpc>
                <a:spcPct val="100000"/>
              </a:lnSpc>
              <a:spcBef>
                <a:spcPts val="0"/>
              </a:spcBef>
              <a:spcAft>
                <a:spcPts val="0"/>
              </a:spcAft>
              <a:buClr>
                <a:srgbClr val="58A673"/>
              </a:buClr>
              <a:buSzTx/>
              <a:buFontTx/>
              <a:buNone/>
              <a:tabLst/>
              <a:defRPr/>
            </a:pPr>
            <a:r>
              <a:rPr lang="en-US" sz="4400" dirty="0">
                <a:solidFill>
                  <a:schemeClr val="accent3"/>
                </a:solidFill>
                <a:latin typeface="Geogrotesque SemiBold" pitchFamily="50" charset="0"/>
              </a:rPr>
              <a:t>MARKET ACCESS REQUIREMENTS </a:t>
            </a:r>
          </a:p>
        </p:txBody>
      </p:sp>
    </p:spTree>
    <p:extLst>
      <p:ext uri="{BB962C8B-B14F-4D97-AF65-F5344CB8AC3E}">
        <p14:creationId xmlns:p14="http://schemas.microsoft.com/office/powerpoint/2010/main" val="63926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B22AEE-738E-4A73-B3C1-7C38ADA43A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425" imgH="424" progId="TCLayout.ActiveDocument.1">
                  <p:embed/>
                </p:oleObj>
              </mc:Choice>
              <mc:Fallback>
                <p:oleObj name="Diapositive think-cell" r:id="rId5" imgW="425" imgH="424" progId="TCLayout.ActiveDocument.1">
                  <p:embed/>
                  <p:pic>
                    <p:nvPicPr>
                      <p:cNvPr id="4" name="Object 3" hidden="1">
                        <a:extLst>
                          <a:ext uri="{FF2B5EF4-FFF2-40B4-BE49-F238E27FC236}">
                            <a16:creationId xmlns:a16="http://schemas.microsoft.com/office/drawing/2014/main" id="{E4B22AEE-738E-4A73-B3C1-7C38ADA43A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21E9DC-2CFE-4947-A741-0402FA9A06AC}"/>
              </a:ext>
            </a:extLst>
          </p:cNvPr>
          <p:cNvSpPr txBox="1"/>
          <p:nvPr/>
        </p:nvSpPr>
        <p:spPr>
          <a:xfrm>
            <a:off x="0" y="0"/>
            <a:ext cx="985615" cy="646331"/>
          </a:xfrm>
          <a:prstGeom prst="rect">
            <a:avLst/>
          </a:prstGeom>
          <a:noFill/>
        </p:spPr>
        <p:txBody>
          <a:bodyPr wrap="square" rtlCol="0">
            <a:spAutoFit/>
          </a:bodyPr>
          <a:lstStyle/>
          <a:p>
            <a:r>
              <a:rPr lang="fr-BE" sz="3600" dirty="0">
                <a:solidFill>
                  <a:schemeClr val="bg1"/>
                </a:solidFill>
                <a:latin typeface="Frontage Condensed Line" panose="00000500000000000000" pitchFamily="50" charset="0"/>
              </a:rPr>
              <a:t>03</a:t>
            </a:r>
            <a:r>
              <a:rPr lang="fr-BE" sz="3600" dirty="0">
                <a:solidFill>
                  <a:schemeClr val="bg1"/>
                </a:solidFill>
                <a:latin typeface="Frontage Condensed" panose="00000500000000000000" pitchFamily="50" charset="0"/>
              </a:rPr>
              <a:t>.</a:t>
            </a:r>
          </a:p>
        </p:txBody>
      </p:sp>
      <p:sp>
        <p:nvSpPr>
          <p:cNvPr id="6" name="TextBox 5">
            <a:extLst>
              <a:ext uri="{FF2B5EF4-FFF2-40B4-BE49-F238E27FC236}">
                <a16:creationId xmlns:a16="http://schemas.microsoft.com/office/drawing/2014/main" id="{844BB88E-50E4-431F-B0D6-7B260FCE637C}"/>
              </a:ext>
            </a:extLst>
          </p:cNvPr>
          <p:cNvSpPr txBox="1"/>
          <p:nvPr/>
        </p:nvSpPr>
        <p:spPr>
          <a:xfrm>
            <a:off x="985615" y="0"/>
            <a:ext cx="81193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accent3"/>
                </a:solidFill>
                <a:latin typeface="Geogrotesque SemiBold" pitchFamily="50" charset="0"/>
              </a:rPr>
              <a:t>Evolving requirements</a:t>
            </a:r>
          </a:p>
        </p:txBody>
      </p:sp>
      <p:sp>
        <p:nvSpPr>
          <p:cNvPr id="49" name="Rectangle 48">
            <a:extLst>
              <a:ext uri="{FF2B5EF4-FFF2-40B4-BE49-F238E27FC236}">
                <a16:creationId xmlns:a16="http://schemas.microsoft.com/office/drawing/2014/main" id="{7449D230-65A2-F228-6EBA-5A347B92132D}"/>
              </a:ext>
            </a:extLst>
          </p:cNvPr>
          <p:cNvSpPr/>
          <p:nvPr/>
        </p:nvSpPr>
        <p:spPr>
          <a:xfrm>
            <a:off x="109320" y="5227501"/>
            <a:ext cx="11307980" cy="1153889"/>
          </a:xfrm>
          <a:prstGeom prst="rect">
            <a:avLst/>
          </a:prstGeom>
        </p:spPr>
        <p:txBody>
          <a:bodyPr/>
          <a:lstStyle/>
          <a:p>
            <a:pPr marL="285750" indent="-285750">
              <a:spcBef>
                <a:spcPts val="600"/>
              </a:spcBef>
              <a:buClr>
                <a:srgbClr val="FCC237"/>
              </a:buClr>
              <a:buFont typeface="Wingdings" panose="05000000000000000000" pitchFamily="2" charset="2"/>
              <a:buChar char="§"/>
            </a:pPr>
            <a:r>
              <a:rPr lang="en-GB" sz="2000" dirty="0">
                <a:solidFill>
                  <a:prstClr val="black">
                    <a:lumMod val="50000"/>
                    <a:lumOff val="50000"/>
                  </a:prstClr>
                </a:solidFill>
                <a:latin typeface="Ainslie Norm Regular" panose="02000503020000020003" pitchFamily="50" charset="0"/>
              </a:rPr>
              <a:t>Major changes in control of production &amp; supply</a:t>
            </a:r>
          </a:p>
          <a:p>
            <a:pPr marL="285750" indent="-285750">
              <a:spcBef>
                <a:spcPts val="600"/>
              </a:spcBef>
              <a:buClr>
                <a:srgbClr val="FCC237"/>
              </a:buClr>
              <a:buFont typeface="Wingdings" panose="05000000000000000000" pitchFamily="2" charset="2"/>
              <a:buChar char="§"/>
            </a:pPr>
            <a:r>
              <a:rPr lang="en-GB" sz="2000" dirty="0">
                <a:solidFill>
                  <a:prstClr val="black">
                    <a:lumMod val="50000"/>
                    <a:lumOff val="50000"/>
                  </a:prstClr>
                </a:solidFill>
                <a:latin typeface="Ainslie Norm Regular" panose="02000503020000020003" pitchFamily="50" charset="0"/>
              </a:rPr>
              <a:t>Overhaul &amp; strengthening of national SPS regulations, among other EU Plant Health Law (in force 2019)</a:t>
            </a:r>
          </a:p>
          <a:p>
            <a:pPr marL="285750" indent="-285750">
              <a:spcBef>
                <a:spcPts val="600"/>
              </a:spcBef>
              <a:buClr>
                <a:srgbClr val="FCC237"/>
              </a:buClr>
              <a:buFont typeface="Wingdings" panose="05000000000000000000" pitchFamily="2" charset="2"/>
              <a:buChar char="§"/>
            </a:pPr>
            <a:r>
              <a:rPr lang="en-GB" sz="2000" dirty="0">
                <a:solidFill>
                  <a:prstClr val="black">
                    <a:lumMod val="50000"/>
                    <a:lumOff val="50000"/>
                  </a:prstClr>
                </a:solidFill>
                <a:latin typeface="Ainslie Norm Regular" panose="02000503020000020003" pitchFamily="50" charset="0"/>
              </a:rPr>
              <a:t>Dramatic increase in private standards &amp; certifications</a:t>
            </a:r>
          </a:p>
          <a:p>
            <a:pPr marL="285750" indent="-285750">
              <a:spcBef>
                <a:spcPts val="600"/>
              </a:spcBef>
              <a:buClr>
                <a:srgbClr val="FCC237"/>
              </a:buClr>
              <a:buFont typeface="Wingdings" panose="05000000000000000000" pitchFamily="2" charset="2"/>
              <a:buChar char="§"/>
            </a:pPr>
            <a:endParaRPr lang="en-GB" dirty="0">
              <a:solidFill>
                <a:prstClr val="black">
                  <a:lumMod val="50000"/>
                  <a:lumOff val="50000"/>
                </a:prstClr>
              </a:solidFill>
              <a:latin typeface="Ainslie Norm Regular" panose="02000503020000020003" pitchFamily="50" charset="0"/>
            </a:endParaRPr>
          </a:p>
        </p:txBody>
      </p:sp>
      <p:grpSp>
        <p:nvGrpSpPr>
          <p:cNvPr id="50" name="Groupe 60">
            <a:extLst>
              <a:ext uri="{FF2B5EF4-FFF2-40B4-BE49-F238E27FC236}">
                <a16:creationId xmlns:a16="http://schemas.microsoft.com/office/drawing/2014/main" id="{78F2D364-2649-5350-8137-83B13B0FA8E2}"/>
              </a:ext>
            </a:extLst>
          </p:cNvPr>
          <p:cNvGrpSpPr/>
          <p:nvPr/>
        </p:nvGrpSpPr>
        <p:grpSpPr>
          <a:xfrm>
            <a:off x="833215" y="1403752"/>
            <a:ext cx="10304477" cy="3591935"/>
            <a:chOff x="833215" y="1403752"/>
            <a:chExt cx="10304477" cy="3591935"/>
          </a:xfrm>
        </p:grpSpPr>
        <p:sp>
          <p:nvSpPr>
            <p:cNvPr id="51" name="ZoneTexte 42">
              <a:extLst>
                <a:ext uri="{FF2B5EF4-FFF2-40B4-BE49-F238E27FC236}">
                  <a16:creationId xmlns:a16="http://schemas.microsoft.com/office/drawing/2014/main" id="{68DA1911-4C3A-FA95-A665-22B647BBDB68}"/>
                </a:ext>
              </a:extLst>
            </p:cNvPr>
            <p:cNvSpPr txBox="1"/>
            <p:nvPr/>
          </p:nvSpPr>
          <p:spPr>
            <a:xfrm>
              <a:off x="833215" y="1403752"/>
              <a:ext cx="4892686"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58A673"/>
                  </a:solidFill>
                  <a:effectLst/>
                  <a:uLnTx/>
                  <a:uFillTx/>
                  <a:latin typeface="Frontage Condensed" panose="00000500000000000000" pitchFamily="50" charset="0"/>
                </a:rPr>
                <a:t>TRENDS IN STANDARDS AND REGULATIONS</a:t>
              </a:r>
              <a:endParaRPr kumimoji="0" lang="fr-BE" sz="2000" b="0" i="0" u="none" strike="noStrike" kern="0" cap="none" spc="0" normalizeH="0" baseline="0" noProof="0" dirty="0">
                <a:ln>
                  <a:noFill/>
                </a:ln>
                <a:solidFill>
                  <a:srgbClr val="58A673"/>
                </a:solidFill>
                <a:effectLst/>
                <a:uLnTx/>
                <a:uFillTx/>
                <a:latin typeface="Frontage Condensed" panose="00000500000000000000" pitchFamily="50" charset="0"/>
              </a:endParaRPr>
            </a:p>
          </p:txBody>
        </p:sp>
        <p:grpSp>
          <p:nvGrpSpPr>
            <p:cNvPr id="52" name="Groupe 46">
              <a:extLst>
                <a:ext uri="{FF2B5EF4-FFF2-40B4-BE49-F238E27FC236}">
                  <a16:creationId xmlns:a16="http://schemas.microsoft.com/office/drawing/2014/main" id="{AA482FBD-DF0B-2C01-FACF-5091A764B1D2}"/>
                </a:ext>
              </a:extLst>
            </p:cNvPr>
            <p:cNvGrpSpPr/>
            <p:nvPr/>
          </p:nvGrpSpPr>
          <p:grpSpPr>
            <a:xfrm>
              <a:off x="985615" y="2650531"/>
              <a:ext cx="10152077" cy="1789162"/>
              <a:chOff x="985615" y="2650531"/>
              <a:chExt cx="10152077" cy="1789162"/>
            </a:xfrm>
          </p:grpSpPr>
          <p:grpSp>
            <p:nvGrpSpPr>
              <p:cNvPr id="65" name="Groupe 43">
                <a:extLst>
                  <a:ext uri="{FF2B5EF4-FFF2-40B4-BE49-F238E27FC236}">
                    <a16:creationId xmlns:a16="http://schemas.microsoft.com/office/drawing/2014/main" id="{DA1ECE6D-603A-C63F-F32D-80939FFA86E6}"/>
                  </a:ext>
                </a:extLst>
              </p:cNvPr>
              <p:cNvGrpSpPr/>
              <p:nvPr/>
            </p:nvGrpSpPr>
            <p:grpSpPr>
              <a:xfrm>
                <a:off x="985615" y="2650531"/>
                <a:ext cx="10152077" cy="1789162"/>
                <a:chOff x="985615" y="2534419"/>
                <a:chExt cx="10152077" cy="1789162"/>
              </a:xfrm>
            </p:grpSpPr>
            <p:grpSp>
              <p:nvGrpSpPr>
                <p:cNvPr id="68" name="Groupe 39">
                  <a:extLst>
                    <a:ext uri="{FF2B5EF4-FFF2-40B4-BE49-F238E27FC236}">
                      <a16:creationId xmlns:a16="http://schemas.microsoft.com/office/drawing/2014/main" id="{62A808F9-11DC-E131-2E5E-2765BFC79BCF}"/>
                    </a:ext>
                  </a:extLst>
                </p:cNvPr>
                <p:cNvGrpSpPr/>
                <p:nvPr/>
              </p:nvGrpSpPr>
              <p:grpSpPr>
                <a:xfrm>
                  <a:off x="985615" y="2534419"/>
                  <a:ext cx="10152077" cy="1789162"/>
                  <a:chOff x="985615" y="2534419"/>
                  <a:chExt cx="10152077" cy="1789162"/>
                </a:xfrm>
              </p:grpSpPr>
              <p:sp>
                <p:nvSpPr>
                  <p:cNvPr id="71" name="Flèche : droite 16">
                    <a:extLst>
                      <a:ext uri="{FF2B5EF4-FFF2-40B4-BE49-F238E27FC236}">
                        <a16:creationId xmlns:a16="http://schemas.microsoft.com/office/drawing/2014/main" id="{E3382C67-3936-8F07-4F11-108D3B3685CD}"/>
                      </a:ext>
                    </a:extLst>
                  </p:cNvPr>
                  <p:cNvSpPr/>
                  <p:nvPr/>
                </p:nvSpPr>
                <p:spPr>
                  <a:xfrm>
                    <a:off x="985615" y="3033627"/>
                    <a:ext cx="10152077" cy="907160"/>
                  </a:xfrm>
                  <a:prstGeom prst="rightArrow">
                    <a:avLst/>
                  </a:prstGeom>
                  <a:solidFill>
                    <a:srgbClr val="58A6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2" name="Groupe 15">
                    <a:extLst>
                      <a:ext uri="{FF2B5EF4-FFF2-40B4-BE49-F238E27FC236}">
                        <a16:creationId xmlns:a16="http://schemas.microsoft.com/office/drawing/2014/main" id="{A1CDC80C-A700-BC07-9F2A-91AB02C18200}"/>
                      </a:ext>
                    </a:extLst>
                  </p:cNvPr>
                  <p:cNvGrpSpPr/>
                  <p:nvPr/>
                </p:nvGrpSpPr>
                <p:grpSpPr>
                  <a:xfrm>
                    <a:off x="2974892" y="2534419"/>
                    <a:ext cx="6242216" cy="1789162"/>
                    <a:chOff x="3349256" y="3137105"/>
                    <a:chExt cx="6242216" cy="1789162"/>
                  </a:xfrm>
                </p:grpSpPr>
                <p:sp>
                  <p:nvSpPr>
                    <p:cNvPr id="78" name="Flèche : courbe vers le bas 10">
                      <a:extLst>
                        <a:ext uri="{FF2B5EF4-FFF2-40B4-BE49-F238E27FC236}">
                          <a16:creationId xmlns:a16="http://schemas.microsoft.com/office/drawing/2014/main" id="{86B05D00-AFA5-B587-846C-0D0D6103F759}"/>
                        </a:ext>
                      </a:extLst>
                    </p:cNvPr>
                    <p:cNvSpPr/>
                    <p:nvPr/>
                  </p:nvSpPr>
                  <p:spPr>
                    <a:xfrm flipV="1">
                      <a:off x="4533580" y="4092559"/>
                      <a:ext cx="913743" cy="827226"/>
                    </a:xfrm>
                    <a:prstGeom prst="curvedDownArrow">
                      <a:avLst>
                        <a:gd name="adj1" fmla="val 25958"/>
                        <a:gd name="adj2" fmla="val 4446"/>
                        <a:gd name="adj3" fmla="val 0"/>
                      </a:avLst>
                    </a:prstGeom>
                    <a:gradFill flip="none" rotWithShape="1">
                      <a:gsLst>
                        <a:gs pos="41000">
                          <a:srgbClr val="427D56">
                            <a:lumMod val="83000"/>
                            <a:lumOff val="17000"/>
                          </a:srgbClr>
                        </a:gs>
                        <a:gs pos="72000">
                          <a:srgbClr val="CB9C2C"/>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9" name="Flèche : courbe vers le bas 1">
                      <a:extLst>
                        <a:ext uri="{FF2B5EF4-FFF2-40B4-BE49-F238E27FC236}">
                          <a16:creationId xmlns:a16="http://schemas.microsoft.com/office/drawing/2014/main" id="{EAC02A41-3D27-D1CC-4B3C-91AFD746449A}"/>
                        </a:ext>
                      </a:extLst>
                    </p:cNvPr>
                    <p:cNvSpPr/>
                    <p:nvPr/>
                  </p:nvSpPr>
                  <p:spPr>
                    <a:xfrm>
                      <a:off x="3349256" y="3157870"/>
                      <a:ext cx="1573618" cy="1148316"/>
                    </a:xfrm>
                    <a:prstGeom prst="curvedDownArrow">
                      <a:avLst>
                        <a:gd name="adj1" fmla="val 25000"/>
                        <a:gd name="adj2" fmla="val 49067"/>
                        <a:gd name="adj3" fmla="val 25000"/>
                      </a:avLst>
                    </a:prstGeom>
                    <a:solidFill>
                      <a:srgbClr val="58A673">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80" name="Connecteur droit 8">
                      <a:extLst>
                        <a:ext uri="{FF2B5EF4-FFF2-40B4-BE49-F238E27FC236}">
                          <a16:creationId xmlns:a16="http://schemas.microsoft.com/office/drawing/2014/main" id="{AB512368-B7F0-984E-E8FD-FC5826DB2B5B}"/>
                        </a:ext>
                      </a:extLst>
                    </p:cNvPr>
                    <p:cNvCxnSpPr/>
                    <p:nvPr/>
                  </p:nvCxnSpPr>
                  <p:spPr>
                    <a:xfrm flipV="1">
                      <a:off x="4644428" y="4019107"/>
                      <a:ext cx="260213" cy="287079"/>
                    </a:xfrm>
                    <a:prstGeom prst="line">
                      <a:avLst/>
                    </a:prstGeom>
                    <a:noFill/>
                    <a:ln w="6350" cap="flat" cmpd="sng" algn="ctr">
                      <a:solidFill>
                        <a:sysClr val="window" lastClr="FFFFFF"/>
                      </a:solidFill>
                      <a:prstDash val="solid"/>
                      <a:miter lim="800000"/>
                    </a:ln>
                    <a:effectLst/>
                  </p:spPr>
                </p:cxnSp>
                <p:cxnSp>
                  <p:nvCxnSpPr>
                    <p:cNvPr id="81" name="Connecteur droit 14">
                      <a:extLst>
                        <a:ext uri="{FF2B5EF4-FFF2-40B4-BE49-F238E27FC236}">
                          <a16:creationId xmlns:a16="http://schemas.microsoft.com/office/drawing/2014/main" id="{A7B40699-F7A5-02FE-64F1-084BF785CE9F}"/>
                        </a:ext>
                      </a:extLst>
                    </p:cNvPr>
                    <p:cNvCxnSpPr>
                      <a:cxnSpLocks/>
                      <a:stCxn id="79" idx="2"/>
                    </p:cNvCxnSpPr>
                    <p:nvPr/>
                  </p:nvCxnSpPr>
                  <p:spPr>
                    <a:xfrm>
                      <a:off x="4341197" y="4019107"/>
                      <a:ext cx="303231" cy="287079"/>
                    </a:xfrm>
                    <a:prstGeom prst="line">
                      <a:avLst/>
                    </a:prstGeom>
                    <a:noFill/>
                    <a:ln w="6350" cap="flat" cmpd="sng" algn="ctr">
                      <a:solidFill>
                        <a:sysClr val="window" lastClr="FFFFFF"/>
                      </a:solidFill>
                      <a:prstDash val="solid"/>
                      <a:miter lim="800000"/>
                    </a:ln>
                    <a:effectLst/>
                  </p:spPr>
                </p:cxnSp>
                <p:sp>
                  <p:nvSpPr>
                    <p:cNvPr id="82" name="Flèche : courbe vers le bas 17">
                      <a:extLst>
                        <a:ext uri="{FF2B5EF4-FFF2-40B4-BE49-F238E27FC236}">
                          <a16:creationId xmlns:a16="http://schemas.microsoft.com/office/drawing/2014/main" id="{1282481E-FF78-8416-7D8F-39494E4303B0}"/>
                        </a:ext>
                      </a:extLst>
                    </p:cNvPr>
                    <p:cNvSpPr/>
                    <p:nvPr/>
                  </p:nvSpPr>
                  <p:spPr>
                    <a:xfrm flipV="1">
                      <a:off x="6509774" y="4092559"/>
                      <a:ext cx="913743" cy="827226"/>
                    </a:xfrm>
                    <a:prstGeom prst="curvedDownArrow">
                      <a:avLst>
                        <a:gd name="adj1" fmla="val 25958"/>
                        <a:gd name="adj2" fmla="val 4446"/>
                        <a:gd name="adj3" fmla="val 0"/>
                      </a:avLst>
                    </a:prstGeom>
                    <a:gradFill flip="none" rotWithShape="1">
                      <a:gsLst>
                        <a:gs pos="0">
                          <a:srgbClr val="FCC237"/>
                        </a:gs>
                        <a:gs pos="72000">
                          <a:srgbClr val="BF5E0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3" name="Flèche : courbe vers le bas 11">
                      <a:extLst>
                        <a:ext uri="{FF2B5EF4-FFF2-40B4-BE49-F238E27FC236}">
                          <a16:creationId xmlns:a16="http://schemas.microsoft.com/office/drawing/2014/main" id="{C9013009-D36A-55DD-0560-57B4F54E9005}"/>
                        </a:ext>
                      </a:extLst>
                    </p:cNvPr>
                    <p:cNvSpPr/>
                    <p:nvPr/>
                  </p:nvSpPr>
                  <p:spPr>
                    <a:xfrm>
                      <a:off x="5309191" y="3137105"/>
                      <a:ext cx="1573618" cy="1148316"/>
                    </a:xfrm>
                    <a:prstGeom prst="curvedDownArrow">
                      <a:avLst>
                        <a:gd name="adj1" fmla="val 18792"/>
                        <a:gd name="adj2" fmla="val 45888"/>
                        <a:gd name="adj3" fmla="val 25000"/>
                      </a:avLst>
                    </a:prstGeom>
                    <a:solidFill>
                      <a:srgbClr val="FCC2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4" name="Flèche : courbe vers le bas 19">
                      <a:extLst>
                        <a:ext uri="{FF2B5EF4-FFF2-40B4-BE49-F238E27FC236}">
                          <a16:creationId xmlns:a16="http://schemas.microsoft.com/office/drawing/2014/main" id="{BA64D35C-27E8-650C-EFFB-8C50BC432CCA}"/>
                        </a:ext>
                      </a:extLst>
                    </p:cNvPr>
                    <p:cNvSpPr/>
                    <p:nvPr/>
                  </p:nvSpPr>
                  <p:spPr>
                    <a:xfrm flipV="1">
                      <a:off x="8481251" y="4019107"/>
                      <a:ext cx="1110221" cy="907160"/>
                    </a:xfrm>
                    <a:prstGeom prst="curvedDownArrow">
                      <a:avLst>
                        <a:gd name="adj1" fmla="val 25958"/>
                        <a:gd name="adj2" fmla="val 55229"/>
                        <a:gd name="adj3" fmla="val 28051"/>
                      </a:avLst>
                    </a:prstGeom>
                    <a:gradFill flip="none" rotWithShape="1">
                      <a:gsLst>
                        <a:gs pos="30000">
                          <a:srgbClr val="F3900F"/>
                        </a:gs>
                        <a:gs pos="70000">
                          <a:srgbClr val="59B05E"/>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5" name="Flèche : courbe vers le bas 18">
                      <a:extLst>
                        <a:ext uri="{FF2B5EF4-FFF2-40B4-BE49-F238E27FC236}">
                          <a16:creationId xmlns:a16="http://schemas.microsoft.com/office/drawing/2014/main" id="{8750D765-6384-9575-2148-EADCD066AE47}"/>
                        </a:ext>
                      </a:extLst>
                    </p:cNvPr>
                    <p:cNvSpPr/>
                    <p:nvPr/>
                  </p:nvSpPr>
                  <p:spPr>
                    <a:xfrm>
                      <a:off x="7285385" y="3137105"/>
                      <a:ext cx="1573618" cy="1148316"/>
                    </a:xfrm>
                    <a:prstGeom prst="curvedDownArrow">
                      <a:avLst>
                        <a:gd name="adj1" fmla="val 18792"/>
                        <a:gd name="adj2" fmla="val 45888"/>
                        <a:gd name="adj3" fmla="val 25000"/>
                      </a:avLst>
                    </a:prstGeom>
                    <a:solidFill>
                      <a:srgbClr val="EE75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86" name="Connecteur droit 22">
                      <a:extLst>
                        <a:ext uri="{FF2B5EF4-FFF2-40B4-BE49-F238E27FC236}">
                          <a16:creationId xmlns:a16="http://schemas.microsoft.com/office/drawing/2014/main" id="{BDF1969F-0366-D626-FD5A-62230E3723CE}"/>
                        </a:ext>
                      </a:extLst>
                    </p:cNvPr>
                    <p:cNvCxnSpPr>
                      <a:cxnSpLocks/>
                      <a:stCxn id="58" idx="3"/>
                      <a:endCxn id="58" idx="4"/>
                    </p:cNvCxnSpPr>
                    <p:nvPr/>
                  </p:nvCxnSpPr>
                  <p:spPr>
                    <a:xfrm flipV="1">
                      <a:off x="6619339" y="3998342"/>
                      <a:ext cx="244382" cy="287079"/>
                    </a:xfrm>
                    <a:prstGeom prst="line">
                      <a:avLst/>
                    </a:prstGeom>
                    <a:noFill/>
                    <a:ln w="6350" cap="flat" cmpd="sng" algn="ctr">
                      <a:solidFill>
                        <a:sysClr val="window" lastClr="FFFFFF"/>
                      </a:solidFill>
                      <a:prstDash val="solid"/>
                      <a:miter lim="800000"/>
                    </a:ln>
                    <a:effectLst/>
                  </p:spPr>
                </p:cxnSp>
                <p:cxnSp>
                  <p:nvCxnSpPr>
                    <p:cNvPr id="87" name="Connecteur droit 23">
                      <a:extLst>
                        <a:ext uri="{FF2B5EF4-FFF2-40B4-BE49-F238E27FC236}">
                          <a16:creationId xmlns:a16="http://schemas.microsoft.com/office/drawing/2014/main" id="{8125F7FA-FA57-2CB4-4E9D-3B84B5B4C88F}"/>
                        </a:ext>
                      </a:extLst>
                    </p:cNvPr>
                    <p:cNvCxnSpPr>
                      <a:cxnSpLocks/>
                      <a:stCxn id="58" idx="2"/>
                    </p:cNvCxnSpPr>
                    <p:nvPr/>
                  </p:nvCxnSpPr>
                  <p:spPr>
                    <a:xfrm>
                      <a:off x="6336781" y="3998342"/>
                      <a:ext cx="285815" cy="287079"/>
                    </a:xfrm>
                    <a:prstGeom prst="line">
                      <a:avLst/>
                    </a:prstGeom>
                    <a:noFill/>
                    <a:ln w="6350" cap="flat" cmpd="sng" algn="ctr">
                      <a:solidFill>
                        <a:sysClr val="window" lastClr="FFFFFF"/>
                      </a:solidFill>
                      <a:prstDash val="solid"/>
                      <a:miter lim="800000"/>
                    </a:ln>
                    <a:effectLst/>
                  </p:spPr>
                </p:cxnSp>
                <p:cxnSp>
                  <p:nvCxnSpPr>
                    <p:cNvPr id="88" name="Connecteur droit 24">
                      <a:extLst>
                        <a:ext uri="{FF2B5EF4-FFF2-40B4-BE49-F238E27FC236}">
                          <a16:creationId xmlns:a16="http://schemas.microsoft.com/office/drawing/2014/main" id="{58DB2AB5-85A0-F6E9-9535-558EB5F7BB19}"/>
                        </a:ext>
                      </a:extLst>
                    </p:cNvPr>
                    <p:cNvCxnSpPr>
                      <a:cxnSpLocks/>
                      <a:endCxn id="65" idx="4"/>
                    </p:cNvCxnSpPr>
                    <p:nvPr/>
                  </p:nvCxnSpPr>
                  <p:spPr>
                    <a:xfrm flipV="1">
                      <a:off x="8598790" y="3998342"/>
                      <a:ext cx="241125" cy="283672"/>
                    </a:xfrm>
                    <a:prstGeom prst="line">
                      <a:avLst/>
                    </a:prstGeom>
                    <a:noFill/>
                    <a:ln w="6350" cap="flat" cmpd="sng" algn="ctr">
                      <a:solidFill>
                        <a:sysClr val="window" lastClr="FFFFFF"/>
                      </a:solidFill>
                      <a:prstDash val="solid"/>
                      <a:miter lim="800000"/>
                    </a:ln>
                    <a:effectLst/>
                  </p:spPr>
                </p:cxnSp>
                <p:cxnSp>
                  <p:nvCxnSpPr>
                    <p:cNvPr id="89" name="Connecteur droit 25">
                      <a:extLst>
                        <a:ext uri="{FF2B5EF4-FFF2-40B4-BE49-F238E27FC236}">
                          <a16:creationId xmlns:a16="http://schemas.microsoft.com/office/drawing/2014/main" id="{C5C1E6DF-DCFF-8BF3-5495-8173C0724030}"/>
                        </a:ext>
                      </a:extLst>
                    </p:cNvPr>
                    <p:cNvCxnSpPr/>
                    <p:nvPr/>
                  </p:nvCxnSpPr>
                  <p:spPr>
                    <a:xfrm>
                      <a:off x="8295559" y="3994935"/>
                      <a:ext cx="303231" cy="287079"/>
                    </a:xfrm>
                    <a:prstGeom prst="line">
                      <a:avLst/>
                    </a:prstGeom>
                    <a:noFill/>
                    <a:ln w="6350" cap="flat" cmpd="sng" algn="ctr">
                      <a:solidFill>
                        <a:sysClr val="window" lastClr="FFFFFF"/>
                      </a:solidFill>
                      <a:prstDash val="solid"/>
                      <a:miter lim="800000"/>
                    </a:ln>
                    <a:effectLst/>
                  </p:spPr>
                </p:cxnSp>
              </p:grpSp>
              <p:sp>
                <p:nvSpPr>
                  <p:cNvPr id="73" name="Rectangle 72">
                    <a:extLst>
                      <a:ext uri="{FF2B5EF4-FFF2-40B4-BE49-F238E27FC236}">
                        <a16:creationId xmlns:a16="http://schemas.microsoft.com/office/drawing/2014/main" id="{9C61D5CF-DEC9-4294-D750-4AE01646AC42}"/>
                      </a:ext>
                    </a:extLst>
                  </p:cNvPr>
                  <p:cNvSpPr/>
                  <p:nvPr/>
                </p:nvSpPr>
                <p:spPr>
                  <a:xfrm>
                    <a:off x="2801652" y="3261956"/>
                    <a:ext cx="614362" cy="450502"/>
                  </a:xfrm>
                  <a:prstGeom prst="rect">
                    <a:avLst/>
                  </a:prstGeom>
                  <a:solidFill>
                    <a:srgbClr val="58A6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8530B43B-54FD-E545-60F6-86CECA5B64AD}"/>
                      </a:ext>
                    </a:extLst>
                  </p:cNvPr>
                  <p:cNvSpPr/>
                  <p:nvPr/>
                </p:nvSpPr>
                <p:spPr>
                  <a:xfrm>
                    <a:off x="4718153" y="3261956"/>
                    <a:ext cx="614362" cy="450502"/>
                  </a:xfrm>
                  <a:prstGeom prst="rect">
                    <a:avLst/>
                  </a:prstGeom>
                  <a:solidFill>
                    <a:srgbClr val="58A6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97F89ECC-18DB-8365-2DCC-E86D08FDFEED}"/>
                      </a:ext>
                    </a:extLst>
                  </p:cNvPr>
                  <p:cNvSpPr/>
                  <p:nvPr/>
                </p:nvSpPr>
                <p:spPr>
                  <a:xfrm>
                    <a:off x="6777966" y="3260640"/>
                    <a:ext cx="614362" cy="450502"/>
                  </a:xfrm>
                  <a:prstGeom prst="rect">
                    <a:avLst/>
                  </a:prstGeom>
                  <a:solidFill>
                    <a:srgbClr val="58A6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6" name="Image 36">
                    <a:extLst>
                      <a:ext uri="{FF2B5EF4-FFF2-40B4-BE49-F238E27FC236}">
                        <a16:creationId xmlns:a16="http://schemas.microsoft.com/office/drawing/2014/main" id="{F8009BE3-1BDE-B6DC-67D5-DAE4B07AC9C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707819" y="2893903"/>
                    <a:ext cx="561862" cy="366737"/>
                  </a:xfrm>
                  <a:prstGeom prst="rect">
                    <a:avLst/>
                  </a:prstGeom>
                </p:spPr>
              </p:pic>
              <p:sp>
                <p:nvSpPr>
                  <p:cNvPr id="77" name="Rectangle 76">
                    <a:extLst>
                      <a:ext uri="{FF2B5EF4-FFF2-40B4-BE49-F238E27FC236}">
                        <a16:creationId xmlns:a16="http://schemas.microsoft.com/office/drawing/2014/main" id="{BFC242A4-AEB3-4E9D-03DE-28B5C24E3C9A}"/>
                      </a:ext>
                    </a:extLst>
                  </p:cNvPr>
                  <p:cNvSpPr/>
                  <p:nvPr/>
                </p:nvSpPr>
                <p:spPr>
                  <a:xfrm>
                    <a:off x="8717793" y="3260640"/>
                    <a:ext cx="614362" cy="442860"/>
                  </a:xfrm>
                  <a:prstGeom prst="rect">
                    <a:avLst/>
                  </a:prstGeom>
                  <a:solidFill>
                    <a:srgbClr val="58A6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9" name="ZoneTexte 40">
                  <a:extLst>
                    <a:ext uri="{FF2B5EF4-FFF2-40B4-BE49-F238E27FC236}">
                      <a16:creationId xmlns:a16="http://schemas.microsoft.com/office/drawing/2014/main" id="{E089F835-6810-449E-1FC2-C9B18BB11913}"/>
                    </a:ext>
                  </a:extLst>
                </p:cNvPr>
                <p:cNvSpPr txBox="1"/>
                <p:nvPr/>
              </p:nvSpPr>
              <p:spPr>
                <a:xfrm>
                  <a:off x="1125380" y="3243134"/>
                  <a:ext cx="72808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Frontage Condensed" panose="00000500000000000000" pitchFamily="50" charset="0"/>
                    </a:rPr>
                    <a:t>1999</a:t>
                  </a:r>
                  <a:endParaRPr kumimoji="0" lang="fr-BE" sz="2000" b="0" i="0" u="none" strike="noStrike" kern="0" cap="none" spc="0" normalizeH="0" baseline="0" noProof="0" dirty="0">
                    <a:ln>
                      <a:noFill/>
                    </a:ln>
                    <a:solidFill>
                      <a:prstClr val="white"/>
                    </a:solidFill>
                    <a:effectLst/>
                    <a:uLnTx/>
                    <a:uFillTx/>
                    <a:latin typeface="Frontage Condensed" panose="00000500000000000000" pitchFamily="50" charset="0"/>
                  </a:endParaRPr>
                </a:p>
              </p:txBody>
            </p:sp>
            <p:sp>
              <p:nvSpPr>
                <p:cNvPr id="70" name="ZoneTexte 41">
                  <a:extLst>
                    <a:ext uri="{FF2B5EF4-FFF2-40B4-BE49-F238E27FC236}">
                      <a16:creationId xmlns:a16="http://schemas.microsoft.com/office/drawing/2014/main" id="{6B9A5EBF-5846-4637-CC0E-83222F9700D6}"/>
                    </a:ext>
                  </a:extLst>
                </p:cNvPr>
                <p:cNvSpPr txBox="1"/>
                <p:nvPr/>
              </p:nvSpPr>
              <p:spPr>
                <a:xfrm>
                  <a:off x="9876426" y="3240102"/>
                  <a:ext cx="73930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Frontage Condensed" panose="00000500000000000000" pitchFamily="50" charset="0"/>
                    </a:rPr>
                    <a:t>2022</a:t>
                  </a:r>
                  <a:endParaRPr kumimoji="0" lang="fr-BE" sz="2000" b="0" i="0" u="none" strike="noStrike" kern="0" cap="none" spc="0" normalizeH="0" baseline="0" noProof="0" dirty="0">
                    <a:ln>
                      <a:noFill/>
                    </a:ln>
                    <a:solidFill>
                      <a:prstClr val="white"/>
                    </a:solidFill>
                    <a:effectLst/>
                    <a:uLnTx/>
                    <a:uFillTx/>
                    <a:latin typeface="Frontage Condensed" panose="00000500000000000000" pitchFamily="50" charset="0"/>
                  </a:endParaRPr>
                </a:p>
              </p:txBody>
            </p:sp>
          </p:grpSp>
          <p:pic>
            <p:nvPicPr>
              <p:cNvPr id="66" name="Image 44">
                <a:extLst>
                  <a:ext uri="{FF2B5EF4-FFF2-40B4-BE49-F238E27FC236}">
                    <a16:creationId xmlns:a16="http://schemas.microsoft.com/office/drawing/2014/main" id="{11FAF870-49FB-BC3B-8BA3-6E8A3661248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47116" r="68215" b="-1"/>
              <a:stretch/>
            </p:blipFill>
            <p:spPr>
              <a:xfrm>
                <a:off x="2890910" y="3594467"/>
                <a:ext cx="525104" cy="609361"/>
              </a:xfrm>
              <a:prstGeom prst="rect">
                <a:avLst/>
              </a:prstGeom>
            </p:spPr>
          </p:pic>
          <p:sp>
            <p:nvSpPr>
              <p:cNvPr id="67" name="Rectangle 66">
                <a:extLst>
                  <a:ext uri="{FF2B5EF4-FFF2-40B4-BE49-F238E27FC236}">
                    <a16:creationId xmlns:a16="http://schemas.microsoft.com/office/drawing/2014/main" id="{96A72442-4B5A-0CE0-22C2-0CFF885004A7}"/>
                  </a:ext>
                </a:extLst>
              </p:cNvPr>
              <p:cNvSpPr/>
              <p:nvPr/>
            </p:nvSpPr>
            <p:spPr>
              <a:xfrm>
                <a:off x="2779291" y="3385625"/>
                <a:ext cx="614362" cy="450502"/>
              </a:xfrm>
              <a:prstGeom prst="rect">
                <a:avLst/>
              </a:prstGeom>
              <a:solidFill>
                <a:srgbClr val="58A6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3" name="Rectangle : coins arrondis 47">
              <a:extLst>
                <a:ext uri="{FF2B5EF4-FFF2-40B4-BE49-F238E27FC236}">
                  <a16:creationId xmlns:a16="http://schemas.microsoft.com/office/drawing/2014/main" id="{AD373BA4-5800-0988-1949-0CCE8AAD43FE}"/>
                </a:ext>
              </a:extLst>
            </p:cNvPr>
            <p:cNvSpPr/>
            <p:nvPr/>
          </p:nvSpPr>
          <p:spPr>
            <a:xfrm>
              <a:off x="985615" y="2094640"/>
              <a:ext cx="9798499" cy="400110"/>
            </a:xfrm>
            <a:prstGeom prst="roundRect">
              <a:avLst/>
            </a:prstGeom>
            <a:noFill/>
            <a:ln w="28575" cap="flat" cmpd="sng" algn="ctr">
              <a:solidFill>
                <a:srgbClr val="FCC23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ctangle : coins arrondis 48">
              <a:extLst>
                <a:ext uri="{FF2B5EF4-FFF2-40B4-BE49-F238E27FC236}">
                  <a16:creationId xmlns:a16="http://schemas.microsoft.com/office/drawing/2014/main" id="{7AA1EA2F-3D61-87B1-2DB5-32802422D0D0}"/>
                </a:ext>
              </a:extLst>
            </p:cNvPr>
            <p:cNvSpPr/>
            <p:nvPr/>
          </p:nvSpPr>
          <p:spPr>
            <a:xfrm>
              <a:off x="985615" y="4595577"/>
              <a:ext cx="9798499" cy="400110"/>
            </a:xfrm>
            <a:prstGeom prst="roundRect">
              <a:avLst/>
            </a:prstGeom>
            <a:noFill/>
            <a:ln w="28575" cap="flat" cmpd="sng" algn="ctr">
              <a:solidFill>
                <a:srgbClr val="F3900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ZoneTexte 49">
              <a:extLst>
                <a:ext uri="{FF2B5EF4-FFF2-40B4-BE49-F238E27FC236}">
                  <a16:creationId xmlns:a16="http://schemas.microsoft.com/office/drawing/2014/main" id="{2B268D23-CE35-A25A-CA7C-0CAC8794D26A}"/>
                </a:ext>
              </a:extLst>
            </p:cNvPr>
            <p:cNvSpPr txBox="1"/>
            <p:nvPr/>
          </p:nvSpPr>
          <p:spPr>
            <a:xfrm>
              <a:off x="1102410" y="2100120"/>
              <a:ext cx="1348446"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FCC237"/>
                  </a:solidFill>
                  <a:effectLst/>
                  <a:uLnTx/>
                  <a:uFillTx/>
                  <a:latin typeface="Frontage Condensed" panose="00000500000000000000" pitchFamily="50" charset="0"/>
                </a:rPr>
                <a:t>MAIN ISSUES</a:t>
              </a:r>
              <a:endParaRPr kumimoji="0" lang="fr-BE" sz="1600" b="0" i="0" u="none" strike="noStrike" kern="0" cap="none" spc="0" normalizeH="0" baseline="0" noProof="0" dirty="0">
                <a:ln>
                  <a:noFill/>
                </a:ln>
                <a:solidFill>
                  <a:srgbClr val="FCC237"/>
                </a:solidFill>
                <a:effectLst/>
                <a:uLnTx/>
                <a:uFillTx/>
                <a:latin typeface="Frontage Condensed" panose="00000500000000000000" pitchFamily="50" charset="0"/>
              </a:endParaRPr>
            </a:p>
          </p:txBody>
        </p:sp>
        <p:sp>
          <p:nvSpPr>
            <p:cNvPr id="56" name="ZoneTexte 50">
              <a:extLst>
                <a:ext uri="{FF2B5EF4-FFF2-40B4-BE49-F238E27FC236}">
                  <a16:creationId xmlns:a16="http://schemas.microsoft.com/office/drawing/2014/main" id="{E2146F12-CF8F-B7F1-AFC8-3815B6C72D8F}"/>
                </a:ext>
              </a:extLst>
            </p:cNvPr>
            <p:cNvSpPr txBox="1"/>
            <p:nvPr/>
          </p:nvSpPr>
          <p:spPr>
            <a:xfrm>
              <a:off x="1102410" y="4595577"/>
              <a:ext cx="954107"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F3900F"/>
                  </a:solidFill>
                  <a:effectLst/>
                  <a:uLnTx/>
                  <a:uFillTx/>
                  <a:latin typeface="Frontage Condensed" panose="00000500000000000000" pitchFamily="50" charset="0"/>
                </a:rPr>
                <a:t>drivers</a:t>
              </a:r>
              <a:endParaRPr kumimoji="0" lang="fr-BE" sz="1600" b="0" i="0" u="none" strike="noStrike" kern="0" cap="none" spc="0" normalizeH="0" baseline="0" noProof="0" dirty="0">
                <a:ln>
                  <a:noFill/>
                </a:ln>
                <a:solidFill>
                  <a:srgbClr val="F3900F"/>
                </a:solidFill>
                <a:effectLst/>
                <a:uLnTx/>
                <a:uFillTx/>
                <a:latin typeface="Frontage Condensed" panose="00000500000000000000" pitchFamily="50" charset="0"/>
              </a:endParaRPr>
            </a:p>
          </p:txBody>
        </p:sp>
        <p:sp>
          <p:nvSpPr>
            <p:cNvPr id="57" name="ZoneTexte 51">
              <a:extLst>
                <a:ext uri="{FF2B5EF4-FFF2-40B4-BE49-F238E27FC236}">
                  <a16:creationId xmlns:a16="http://schemas.microsoft.com/office/drawing/2014/main" id="{2901C489-FC47-1182-026C-2858A7504DEA}"/>
                </a:ext>
              </a:extLst>
            </p:cNvPr>
            <p:cNvSpPr txBox="1"/>
            <p:nvPr/>
          </p:nvSpPr>
          <p:spPr>
            <a:xfrm>
              <a:off x="3064649" y="2151010"/>
              <a:ext cx="1132874"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Food </a:t>
              </a:r>
              <a:r>
                <a:rPr kumimoji="0" lang="fr-FR" sz="1400" b="0" i="0" u="none" strike="noStrike" kern="0" cap="none" spc="0" normalizeH="0" baseline="0" noProof="0" dirty="0" err="1">
                  <a:ln>
                    <a:noFill/>
                  </a:ln>
                  <a:solidFill>
                    <a:prstClr val="black">
                      <a:lumMod val="50000"/>
                      <a:lumOff val="50000"/>
                    </a:prstClr>
                  </a:solidFill>
                  <a:effectLst/>
                  <a:uLnTx/>
                  <a:uFillTx/>
                  <a:latin typeface="Ainslie Norm Regular" panose="02000503020000020003" pitchFamily="50" charset="0"/>
                </a:rPr>
                <a:t>Safety</a:t>
              </a:r>
              <a:endParaRPr kumimoji="0" lang="fr-BE"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endParaRPr>
            </a:p>
          </p:txBody>
        </p:sp>
        <p:sp>
          <p:nvSpPr>
            <p:cNvPr id="58" name="ZoneTexte 53">
              <a:extLst>
                <a:ext uri="{FF2B5EF4-FFF2-40B4-BE49-F238E27FC236}">
                  <a16:creationId xmlns:a16="http://schemas.microsoft.com/office/drawing/2014/main" id="{E51F01FB-03B0-EAA8-ACC2-71A3E762EA96}"/>
                </a:ext>
              </a:extLst>
            </p:cNvPr>
            <p:cNvSpPr txBox="1"/>
            <p:nvPr/>
          </p:nvSpPr>
          <p:spPr>
            <a:xfrm>
              <a:off x="5280709" y="2144767"/>
              <a:ext cx="66236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Social</a:t>
              </a:r>
              <a:endParaRPr kumimoji="0" lang="fr-BE"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endParaRPr>
            </a:p>
          </p:txBody>
        </p:sp>
        <p:sp>
          <p:nvSpPr>
            <p:cNvPr id="59" name="ZoneTexte 54">
              <a:extLst>
                <a:ext uri="{FF2B5EF4-FFF2-40B4-BE49-F238E27FC236}">
                  <a16:creationId xmlns:a16="http://schemas.microsoft.com/office/drawing/2014/main" id="{A8212B40-EFA5-C3AE-E202-A5D0EBCD468E}"/>
                </a:ext>
              </a:extLst>
            </p:cNvPr>
            <p:cNvSpPr txBox="1"/>
            <p:nvPr/>
          </p:nvSpPr>
          <p:spPr>
            <a:xfrm>
              <a:off x="6835451" y="2151010"/>
              <a:ext cx="1500732"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Plant </a:t>
              </a:r>
              <a:r>
                <a:rPr kumimoji="0" lang="fr-FR" sz="2000" b="1" i="0" u="none" strike="noStrike" kern="0" cap="none" spc="0" normalizeH="0" baseline="0" noProof="0" dirty="0" err="1">
                  <a:ln>
                    <a:noFill/>
                  </a:ln>
                  <a:solidFill>
                    <a:prstClr val="black">
                      <a:lumMod val="50000"/>
                      <a:lumOff val="50000"/>
                    </a:prstClr>
                  </a:solidFill>
                  <a:effectLst/>
                  <a:uLnTx/>
                  <a:uFillTx/>
                  <a:latin typeface="Ainslie Norm Regular" panose="02000503020000020003" pitchFamily="50" charset="0"/>
                </a:rPr>
                <a:t>Health</a:t>
              </a:r>
              <a:endParaRPr kumimoji="0" lang="fr-BE" sz="2000" b="1"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endParaRPr>
            </a:p>
          </p:txBody>
        </p:sp>
        <p:sp>
          <p:nvSpPr>
            <p:cNvPr id="60" name="ZoneTexte 55">
              <a:extLst>
                <a:ext uri="{FF2B5EF4-FFF2-40B4-BE49-F238E27FC236}">
                  <a16:creationId xmlns:a16="http://schemas.microsoft.com/office/drawing/2014/main" id="{E3AC2DB2-6A70-45A5-808B-693A3BD68413}"/>
                </a:ext>
              </a:extLst>
            </p:cNvPr>
            <p:cNvSpPr txBox="1"/>
            <p:nvPr/>
          </p:nvSpPr>
          <p:spPr>
            <a:xfrm>
              <a:off x="8894098" y="2144767"/>
              <a:ext cx="1200008"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a:ln>
                    <a:noFill/>
                  </a:ln>
                  <a:solidFill>
                    <a:prstClr val="black">
                      <a:lumMod val="50000"/>
                      <a:lumOff val="50000"/>
                    </a:prstClr>
                  </a:solidFill>
                  <a:effectLst/>
                  <a:uLnTx/>
                  <a:uFillTx/>
                  <a:latin typeface="Ainslie Norm Regular" panose="02000503020000020003" pitchFamily="50" charset="0"/>
                </a:rPr>
                <a:t>Environment</a:t>
              </a:r>
              <a:endParaRPr kumimoji="0" lang="fr-BE"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endParaRPr>
            </a:p>
          </p:txBody>
        </p:sp>
        <p:sp>
          <p:nvSpPr>
            <p:cNvPr id="61" name="ZoneTexte 56">
              <a:extLst>
                <a:ext uri="{FF2B5EF4-FFF2-40B4-BE49-F238E27FC236}">
                  <a16:creationId xmlns:a16="http://schemas.microsoft.com/office/drawing/2014/main" id="{8F3A2098-31D1-16F7-9501-B1224A07FFDA}"/>
                </a:ext>
              </a:extLst>
            </p:cNvPr>
            <p:cNvSpPr txBox="1"/>
            <p:nvPr/>
          </p:nvSpPr>
          <p:spPr>
            <a:xfrm>
              <a:off x="2481935" y="4640869"/>
              <a:ext cx="98591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Pesticides</a:t>
              </a:r>
              <a:endParaRPr kumimoji="0" lang="fr-BE"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endParaRPr>
            </a:p>
          </p:txBody>
        </p:sp>
        <p:sp>
          <p:nvSpPr>
            <p:cNvPr id="62" name="ZoneTexte 57">
              <a:extLst>
                <a:ext uri="{FF2B5EF4-FFF2-40B4-BE49-F238E27FC236}">
                  <a16:creationId xmlns:a16="http://schemas.microsoft.com/office/drawing/2014/main" id="{C9401A0D-8D15-84C1-DBC6-E8781B062E95}"/>
                </a:ext>
              </a:extLst>
            </p:cNvPr>
            <p:cNvSpPr txBox="1"/>
            <p:nvPr/>
          </p:nvSpPr>
          <p:spPr>
            <a:xfrm>
              <a:off x="3945000" y="4647296"/>
              <a:ext cx="1405898"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Labour, </a:t>
              </a:r>
              <a:r>
                <a:rPr kumimoji="0" lang="fr-FR" sz="1400" b="0" i="0" u="none" strike="noStrike" kern="0" cap="none" spc="0" normalizeH="0" baseline="0" noProof="0" dirty="0" err="1">
                  <a:ln>
                    <a:noFill/>
                  </a:ln>
                  <a:solidFill>
                    <a:prstClr val="black">
                      <a:lumMod val="50000"/>
                      <a:lumOff val="50000"/>
                    </a:prstClr>
                  </a:solidFill>
                  <a:effectLst/>
                  <a:uLnTx/>
                  <a:uFillTx/>
                  <a:latin typeface="Ainslie Norm Regular" panose="02000503020000020003" pitchFamily="50" charset="0"/>
                </a:rPr>
                <a:t>gender</a:t>
              </a:r>
              <a:endParaRPr kumimoji="0" lang="fr-BE"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endParaRPr>
            </a:p>
          </p:txBody>
        </p:sp>
        <p:sp>
          <p:nvSpPr>
            <p:cNvPr id="63" name="ZoneTexte 58">
              <a:extLst>
                <a:ext uri="{FF2B5EF4-FFF2-40B4-BE49-F238E27FC236}">
                  <a16:creationId xmlns:a16="http://schemas.microsoft.com/office/drawing/2014/main" id="{E2165162-DED5-AD5F-B206-10D5DDD7F264}"/>
                </a:ext>
              </a:extLst>
            </p:cNvPr>
            <p:cNvSpPr txBox="1"/>
            <p:nvPr/>
          </p:nvSpPr>
          <p:spPr>
            <a:xfrm>
              <a:off x="5978499" y="4647296"/>
              <a:ext cx="131799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Invasive </a:t>
              </a:r>
              <a:r>
                <a:rPr kumimoji="0" lang="fr-FR" sz="1400" b="0" i="0" u="none" strike="noStrike" kern="0" cap="none" spc="0" normalizeH="0" baseline="0" noProof="0" dirty="0" err="1">
                  <a:ln>
                    <a:noFill/>
                  </a:ln>
                  <a:solidFill>
                    <a:prstClr val="black">
                      <a:lumMod val="50000"/>
                      <a:lumOff val="50000"/>
                    </a:prstClr>
                  </a:solidFill>
                  <a:effectLst/>
                  <a:uLnTx/>
                  <a:uFillTx/>
                  <a:latin typeface="Ainslie Norm Regular" panose="02000503020000020003" pitchFamily="50" charset="0"/>
                </a:rPr>
                <a:t>pests</a:t>
              </a:r>
              <a:endParaRPr kumimoji="0" lang="fr-BE"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endParaRPr>
            </a:p>
          </p:txBody>
        </p:sp>
        <p:sp>
          <p:nvSpPr>
            <p:cNvPr id="64" name="ZoneTexte 59">
              <a:extLst>
                <a:ext uri="{FF2B5EF4-FFF2-40B4-BE49-F238E27FC236}">
                  <a16:creationId xmlns:a16="http://schemas.microsoft.com/office/drawing/2014/main" id="{ED5A9919-2B21-01DC-95DE-DE6491E0D6CB}"/>
                </a:ext>
              </a:extLst>
            </p:cNvPr>
            <p:cNvSpPr txBox="1"/>
            <p:nvPr/>
          </p:nvSpPr>
          <p:spPr>
            <a:xfrm>
              <a:off x="7888684" y="4635191"/>
              <a:ext cx="1428596"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a:ln>
                    <a:noFill/>
                  </a:ln>
                  <a:solidFill>
                    <a:prstClr val="black">
                      <a:lumMod val="50000"/>
                      <a:lumOff val="50000"/>
                    </a:prstClr>
                  </a:solidFill>
                  <a:effectLst/>
                  <a:uLnTx/>
                  <a:uFillTx/>
                  <a:latin typeface="Ainslie Norm Regular" panose="02000503020000020003" pitchFamily="50" charset="0"/>
                </a:rPr>
                <a:t>Climate</a:t>
              </a:r>
              <a:r>
                <a:rPr kumimoji="0" lang="fr-FR"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rPr>
                <a:t> change</a:t>
              </a:r>
              <a:endParaRPr kumimoji="0" lang="fr-BE" sz="1400" b="0" i="0" u="none" strike="noStrike" kern="0" cap="none" spc="0" normalizeH="0" baseline="0" noProof="0" dirty="0">
                <a:ln>
                  <a:noFill/>
                </a:ln>
                <a:solidFill>
                  <a:prstClr val="black">
                    <a:lumMod val="50000"/>
                    <a:lumOff val="50000"/>
                  </a:prstClr>
                </a:solidFill>
                <a:effectLst/>
                <a:uLnTx/>
                <a:uFillTx/>
                <a:latin typeface="Ainslie Norm Regular" panose="02000503020000020003" pitchFamily="50" charset="0"/>
              </a:endParaRPr>
            </a:p>
          </p:txBody>
        </p:sp>
      </p:grpSp>
    </p:spTree>
    <p:extLst>
      <p:ext uri="{BB962C8B-B14F-4D97-AF65-F5344CB8AC3E}">
        <p14:creationId xmlns:p14="http://schemas.microsoft.com/office/powerpoint/2010/main" val="33572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B22AEE-738E-4A73-B3C1-7C38ADA43A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425" imgH="424" progId="TCLayout.ActiveDocument.1">
                  <p:embed/>
                </p:oleObj>
              </mc:Choice>
              <mc:Fallback>
                <p:oleObj name="Diapositive think-cell" r:id="rId5" imgW="425" imgH="424" progId="TCLayout.ActiveDocument.1">
                  <p:embed/>
                  <p:pic>
                    <p:nvPicPr>
                      <p:cNvPr id="4" name="Object 3" hidden="1">
                        <a:extLst>
                          <a:ext uri="{FF2B5EF4-FFF2-40B4-BE49-F238E27FC236}">
                            <a16:creationId xmlns:a16="http://schemas.microsoft.com/office/drawing/2014/main" id="{E4B22AEE-738E-4A73-B3C1-7C38ADA43A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21E9DC-2CFE-4947-A741-0402FA9A06AC}"/>
              </a:ext>
            </a:extLst>
          </p:cNvPr>
          <p:cNvSpPr txBox="1"/>
          <p:nvPr/>
        </p:nvSpPr>
        <p:spPr>
          <a:xfrm>
            <a:off x="0" y="0"/>
            <a:ext cx="985615" cy="646331"/>
          </a:xfrm>
          <a:prstGeom prst="rect">
            <a:avLst/>
          </a:prstGeom>
          <a:noFill/>
        </p:spPr>
        <p:txBody>
          <a:bodyPr wrap="square" rtlCol="0">
            <a:spAutoFit/>
          </a:bodyPr>
          <a:lstStyle/>
          <a:p>
            <a:r>
              <a:rPr lang="fr-BE" sz="3600" dirty="0">
                <a:solidFill>
                  <a:schemeClr val="bg1"/>
                </a:solidFill>
                <a:latin typeface="Frontage Condensed Line" panose="00000500000000000000" pitchFamily="50" charset="0"/>
              </a:rPr>
              <a:t>0</a:t>
            </a:r>
            <a:r>
              <a:rPr lang="fr-BE" sz="3600" dirty="0">
                <a:solidFill>
                  <a:schemeClr val="bg1"/>
                </a:solidFill>
                <a:latin typeface="Frontage Condensed" panose="00000500000000000000" pitchFamily="50" charset="0"/>
              </a:rPr>
              <a:t>3.</a:t>
            </a:r>
          </a:p>
        </p:txBody>
      </p:sp>
      <p:sp>
        <p:nvSpPr>
          <p:cNvPr id="6" name="TextBox 5">
            <a:extLst>
              <a:ext uri="{FF2B5EF4-FFF2-40B4-BE49-F238E27FC236}">
                <a16:creationId xmlns:a16="http://schemas.microsoft.com/office/drawing/2014/main" id="{844BB88E-50E4-431F-B0D6-7B260FCE637C}"/>
              </a:ext>
            </a:extLst>
          </p:cNvPr>
          <p:cNvSpPr txBox="1"/>
          <p:nvPr/>
        </p:nvSpPr>
        <p:spPr>
          <a:xfrm>
            <a:off x="985615" y="0"/>
            <a:ext cx="81193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accent3"/>
                </a:solidFill>
                <a:latin typeface="Geogrotesque SemiBold" pitchFamily="50" charset="0"/>
              </a:rPr>
              <a:t>Export trend from Kenya to EU27+UK</a:t>
            </a:r>
          </a:p>
        </p:txBody>
      </p:sp>
      <p:sp>
        <p:nvSpPr>
          <p:cNvPr id="2" name="TextBox 15">
            <a:extLst>
              <a:ext uri="{FF2B5EF4-FFF2-40B4-BE49-F238E27FC236}">
                <a16:creationId xmlns:a16="http://schemas.microsoft.com/office/drawing/2014/main" id="{03EF5B9C-7351-D1C5-3CC7-65628A1D4391}"/>
              </a:ext>
            </a:extLst>
          </p:cNvPr>
          <p:cNvSpPr txBox="1"/>
          <p:nvPr/>
        </p:nvSpPr>
        <p:spPr>
          <a:xfrm>
            <a:off x="9109908" y="533186"/>
            <a:ext cx="2993192" cy="4508927"/>
          </a:xfrm>
          <a:prstGeom prst="rect">
            <a:avLst/>
          </a:prstGeom>
          <a:noFill/>
        </p:spPr>
        <p:txBody>
          <a:bodyPr wrap="square" rtlCol="0">
            <a:spAutoFit/>
          </a:bodyPr>
          <a:lstStyle/>
          <a:p>
            <a:pPr algn="ctr">
              <a:spcBef>
                <a:spcPts val="600"/>
              </a:spcBef>
              <a:defRPr/>
            </a:pPr>
            <a:endParaRPr lang="en-US" sz="2400" b="1" dirty="0">
              <a:solidFill>
                <a:srgbClr val="F3900F"/>
              </a:solidFill>
              <a:latin typeface="Geogrotesque SemiBold" pitchFamily="50" charset="0"/>
            </a:endParaRPr>
          </a:p>
          <a:p>
            <a:pPr>
              <a:spcBef>
                <a:spcPts val="600"/>
              </a:spcBef>
              <a:spcAft>
                <a:spcPts val="600"/>
              </a:spcAft>
              <a:buClr>
                <a:srgbClr val="FCC237"/>
              </a:buClr>
              <a:defRPr/>
            </a:pPr>
            <a:r>
              <a:rPr lang="en-US" sz="2000" b="1" dirty="0">
                <a:solidFill>
                  <a:prstClr val="black">
                    <a:lumMod val="50000"/>
                    <a:lumOff val="50000"/>
                  </a:prstClr>
                </a:solidFill>
                <a:latin typeface="Ainslie Norm Regular" panose="02000503020000020003" pitchFamily="50" charset="0"/>
              </a:rPr>
              <a:t>2010 - 2021</a:t>
            </a:r>
          </a:p>
          <a:p>
            <a:pPr marL="342900" indent="-342900">
              <a:spcBef>
                <a:spcPts val="600"/>
              </a:spcBef>
              <a:spcAft>
                <a:spcPts val="600"/>
              </a:spcAft>
              <a:buClr>
                <a:srgbClr val="FCC237"/>
              </a:buClr>
              <a:buFont typeface="Wingdings" panose="05000000000000000000" pitchFamily="2" charset="2"/>
              <a:buChar char="§"/>
              <a:defRPr/>
            </a:pPr>
            <a:r>
              <a:rPr lang="en-US" sz="2000" dirty="0">
                <a:solidFill>
                  <a:prstClr val="black">
                    <a:lumMod val="50000"/>
                    <a:lumOff val="50000"/>
                  </a:prstClr>
                </a:solidFill>
                <a:latin typeface="Ainslie Norm Regular" panose="02000503020000020003" pitchFamily="50" charset="0"/>
              </a:rPr>
              <a:t>Growth in volumes due to avocado (15k t – 50k t)</a:t>
            </a:r>
          </a:p>
          <a:p>
            <a:pPr marL="342900" indent="-342900">
              <a:spcBef>
                <a:spcPts val="600"/>
              </a:spcBef>
              <a:spcAft>
                <a:spcPts val="600"/>
              </a:spcAft>
              <a:buClr>
                <a:srgbClr val="FCC237"/>
              </a:buClr>
              <a:buFont typeface="Wingdings" panose="05000000000000000000" pitchFamily="2" charset="2"/>
              <a:buChar char="§"/>
              <a:defRPr/>
            </a:pPr>
            <a:r>
              <a:rPr lang="en-US" sz="2000" dirty="0">
                <a:solidFill>
                  <a:prstClr val="black">
                    <a:lumMod val="50000"/>
                    <a:lumOff val="50000"/>
                  </a:prstClr>
                </a:solidFill>
                <a:latin typeface="Ainslie Norm Regular" panose="02000503020000020003" pitchFamily="50" charset="0"/>
              </a:rPr>
              <a:t>Stagnation in beans exports since 2013 (30k t – 32kt )</a:t>
            </a:r>
          </a:p>
          <a:p>
            <a:pPr marL="342900" indent="-342900">
              <a:spcBef>
                <a:spcPts val="600"/>
              </a:spcBef>
              <a:spcAft>
                <a:spcPts val="600"/>
              </a:spcAft>
              <a:buClr>
                <a:srgbClr val="FCC237"/>
              </a:buClr>
              <a:buFont typeface="Wingdings" panose="05000000000000000000" pitchFamily="2" charset="2"/>
              <a:buChar char="§"/>
              <a:defRPr/>
            </a:pPr>
            <a:r>
              <a:rPr lang="en-US" sz="2000" dirty="0">
                <a:solidFill>
                  <a:prstClr val="black">
                    <a:lumMod val="50000"/>
                    <a:lumOff val="50000"/>
                  </a:prstClr>
                </a:solidFill>
                <a:latin typeface="Ainslie Norm Regular" panose="02000503020000020003" pitchFamily="50" charset="0"/>
              </a:rPr>
              <a:t>Stagnation in peas exports since 2013 (5 – 7 k t)</a:t>
            </a:r>
          </a:p>
          <a:p>
            <a:pPr marL="342900" indent="-342900">
              <a:spcBef>
                <a:spcPts val="600"/>
              </a:spcBef>
              <a:spcAft>
                <a:spcPts val="600"/>
              </a:spcAft>
              <a:buClr>
                <a:srgbClr val="FCC237"/>
              </a:buClr>
              <a:buFont typeface="Wingdings" panose="05000000000000000000" pitchFamily="2" charset="2"/>
              <a:buChar char="§"/>
              <a:defRPr/>
            </a:pPr>
            <a:endParaRPr lang="en-US" dirty="0">
              <a:solidFill>
                <a:prstClr val="black">
                  <a:lumMod val="50000"/>
                  <a:lumOff val="50000"/>
                </a:prstClr>
              </a:solidFill>
              <a:latin typeface="Ainslie Norm Regular" panose="02000503020000020003" pitchFamily="50" charset="0"/>
            </a:endParaRPr>
          </a:p>
        </p:txBody>
      </p:sp>
      <p:sp>
        <p:nvSpPr>
          <p:cNvPr id="8" name="TextBox 15">
            <a:extLst>
              <a:ext uri="{FF2B5EF4-FFF2-40B4-BE49-F238E27FC236}">
                <a16:creationId xmlns:a16="http://schemas.microsoft.com/office/drawing/2014/main" id="{01A4DC68-2CB5-CAAB-30A2-4FD8AC1FFE29}"/>
              </a:ext>
            </a:extLst>
          </p:cNvPr>
          <p:cNvSpPr txBox="1"/>
          <p:nvPr/>
        </p:nvSpPr>
        <p:spPr>
          <a:xfrm>
            <a:off x="864033" y="5048359"/>
            <a:ext cx="8366373" cy="907941"/>
          </a:xfrm>
          <a:prstGeom prst="rect">
            <a:avLst/>
          </a:prstGeom>
          <a:noFill/>
        </p:spPr>
        <p:txBody>
          <a:bodyPr wrap="square" rtlCol="0">
            <a:spAutoFit/>
          </a:bodyPr>
          <a:lstStyle/>
          <a:p>
            <a:pPr>
              <a:spcBef>
                <a:spcPts val="600"/>
              </a:spcBef>
              <a:defRPr/>
            </a:pPr>
            <a:r>
              <a:rPr lang="en-US" sz="1600" dirty="0">
                <a:solidFill>
                  <a:prstClr val="black">
                    <a:lumMod val="50000"/>
                    <a:lumOff val="50000"/>
                  </a:prstClr>
                </a:solidFill>
                <a:latin typeface="Ainslie Norm Regular" panose="02000503020000020003" pitchFamily="50" charset="0"/>
              </a:rPr>
              <a:t>Export of fresh produce from Kenya to EU27+UK (filtered for main fresh exports avocado, beans, peas). </a:t>
            </a:r>
          </a:p>
          <a:p>
            <a:pPr>
              <a:spcBef>
                <a:spcPts val="600"/>
              </a:spcBef>
              <a:defRPr/>
            </a:pPr>
            <a:r>
              <a:rPr lang="en-US" sz="1600" dirty="0">
                <a:solidFill>
                  <a:prstClr val="black">
                    <a:lumMod val="50000"/>
                    <a:lumOff val="50000"/>
                  </a:prstClr>
                </a:solidFill>
                <a:latin typeface="Ainslie Norm Regular" panose="02000503020000020003" pitchFamily="50" charset="0"/>
              </a:rPr>
              <a:t>Source: COLEAD Trade dashboards: </a:t>
            </a:r>
            <a:r>
              <a:rPr lang="en-US" sz="1600" dirty="0">
                <a:solidFill>
                  <a:prstClr val="black">
                    <a:lumMod val="50000"/>
                    <a:lumOff val="50000"/>
                  </a:prstClr>
                </a:solidFill>
                <a:latin typeface="Ainslie Norm Regular" panose="02000503020000020003" pitchFamily="50" charset="0"/>
                <a:hlinkClick r:id="rId7"/>
              </a:rPr>
              <a:t>https://kenya.coleacp.org/kenyan-horticultural-sector</a:t>
            </a:r>
            <a:r>
              <a:rPr lang="en-US" sz="1600" dirty="0">
                <a:solidFill>
                  <a:prstClr val="black">
                    <a:lumMod val="50000"/>
                    <a:lumOff val="50000"/>
                  </a:prstClr>
                </a:solidFill>
                <a:latin typeface="Ainslie Norm Regular" panose="02000503020000020003" pitchFamily="50" charset="0"/>
              </a:rPr>
              <a:t> </a:t>
            </a:r>
            <a:endParaRPr lang="en-US" sz="1600" dirty="0">
              <a:solidFill>
                <a:srgbClr val="F3900F"/>
              </a:solidFill>
              <a:latin typeface="Geogrotesque SemiBold" pitchFamily="50" charset="0"/>
            </a:endParaRPr>
          </a:p>
        </p:txBody>
      </p:sp>
      <p:pic>
        <p:nvPicPr>
          <p:cNvPr id="10" name="Picture 9">
            <a:extLst>
              <a:ext uri="{FF2B5EF4-FFF2-40B4-BE49-F238E27FC236}">
                <a16:creationId xmlns:a16="http://schemas.microsoft.com/office/drawing/2014/main" id="{43C6F451-E69A-07E6-1E54-0EE915B4A56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64034" y="901700"/>
            <a:ext cx="8240889" cy="3771900"/>
          </a:xfrm>
          <a:prstGeom prst="rect">
            <a:avLst/>
          </a:prstGeom>
        </p:spPr>
      </p:pic>
    </p:spTree>
    <p:extLst>
      <p:ext uri="{BB962C8B-B14F-4D97-AF65-F5344CB8AC3E}">
        <p14:creationId xmlns:p14="http://schemas.microsoft.com/office/powerpoint/2010/main" val="107133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B22AEE-738E-4A73-B3C1-7C38ADA43A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425" imgH="424" progId="TCLayout.ActiveDocument.1">
                  <p:embed/>
                </p:oleObj>
              </mc:Choice>
              <mc:Fallback>
                <p:oleObj name="Diapositive think-cell" r:id="rId5" imgW="425" imgH="424" progId="TCLayout.ActiveDocument.1">
                  <p:embed/>
                  <p:pic>
                    <p:nvPicPr>
                      <p:cNvPr id="4" name="Object 3" hidden="1">
                        <a:extLst>
                          <a:ext uri="{FF2B5EF4-FFF2-40B4-BE49-F238E27FC236}">
                            <a16:creationId xmlns:a16="http://schemas.microsoft.com/office/drawing/2014/main" id="{E4B22AEE-738E-4A73-B3C1-7C38ADA43A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21E9DC-2CFE-4947-A741-0402FA9A06AC}"/>
              </a:ext>
            </a:extLst>
          </p:cNvPr>
          <p:cNvSpPr txBox="1"/>
          <p:nvPr/>
        </p:nvSpPr>
        <p:spPr>
          <a:xfrm>
            <a:off x="0" y="0"/>
            <a:ext cx="985615" cy="646331"/>
          </a:xfrm>
          <a:prstGeom prst="rect">
            <a:avLst/>
          </a:prstGeom>
          <a:noFill/>
        </p:spPr>
        <p:txBody>
          <a:bodyPr wrap="square" rtlCol="0">
            <a:spAutoFit/>
          </a:bodyPr>
          <a:lstStyle/>
          <a:p>
            <a:r>
              <a:rPr lang="fr-BE" sz="3600" dirty="0">
                <a:solidFill>
                  <a:schemeClr val="bg1"/>
                </a:solidFill>
                <a:latin typeface="Frontage Condensed Line" panose="00000500000000000000" pitchFamily="50" charset="0"/>
              </a:rPr>
              <a:t>0</a:t>
            </a:r>
            <a:r>
              <a:rPr lang="fr-BE" sz="3600" dirty="0">
                <a:solidFill>
                  <a:schemeClr val="bg1"/>
                </a:solidFill>
                <a:latin typeface="Frontage Condensed" panose="00000500000000000000" pitchFamily="50" charset="0"/>
              </a:rPr>
              <a:t>3.</a:t>
            </a:r>
          </a:p>
        </p:txBody>
      </p:sp>
      <p:sp>
        <p:nvSpPr>
          <p:cNvPr id="6" name="TextBox 5">
            <a:extLst>
              <a:ext uri="{FF2B5EF4-FFF2-40B4-BE49-F238E27FC236}">
                <a16:creationId xmlns:a16="http://schemas.microsoft.com/office/drawing/2014/main" id="{844BB88E-50E4-431F-B0D6-7B260FCE637C}"/>
              </a:ext>
            </a:extLst>
          </p:cNvPr>
          <p:cNvSpPr txBox="1"/>
          <p:nvPr/>
        </p:nvSpPr>
        <p:spPr>
          <a:xfrm>
            <a:off x="985614" y="0"/>
            <a:ext cx="101141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accent3"/>
                </a:solidFill>
                <a:latin typeface="Geogrotesque SemiBold" pitchFamily="50" charset="0"/>
              </a:rPr>
              <a:t>Examples of changing external environment</a:t>
            </a:r>
          </a:p>
        </p:txBody>
      </p:sp>
      <p:pic>
        <p:nvPicPr>
          <p:cNvPr id="7" name="Picture 6">
            <a:extLst>
              <a:ext uri="{FF2B5EF4-FFF2-40B4-BE49-F238E27FC236}">
                <a16:creationId xmlns:a16="http://schemas.microsoft.com/office/drawing/2014/main" id="{7EBB2B16-B322-4F60-527A-97648818803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85615" y="707886"/>
            <a:ext cx="4537908" cy="5156200"/>
          </a:xfrm>
          <a:prstGeom prst="rect">
            <a:avLst/>
          </a:prstGeom>
        </p:spPr>
      </p:pic>
      <p:sp>
        <p:nvSpPr>
          <p:cNvPr id="8" name="TextBox 15">
            <a:extLst>
              <a:ext uri="{FF2B5EF4-FFF2-40B4-BE49-F238E27FC236}">
                <a16:creationId xmlns:a16="http://schemas.microsoft.com/office/drawing/2014/main" id="{BFD4C956-84F3-CFA0-2856-ABC05C2D4760}"/>
              </a:ext>
            </a:extLst>
          </p:cNvPr>
          <p:cNvSpPr txBox="1"/>
          <p:nvPr/>
        </p:nvSpPr>
        <p:spPr>
          <a:xfrm>
            <a:off x="0" y="5864086"/>
            <a:ext cx="4091893" cy="338554"/>
          </a:xfrm>
          <a:prstGeom prst="rect">
            <a:avLst/>
          </a:prstGeom>
          <a:noFill/>
        </p:spPr>
        <p:txBody>
          <a:bodyPr wrap="square" rtlCol="0">
            <a:spAutoFit/>
          </a:bodyPr>
          <a:lstStyle/>
          <a:p>
            <a:pPr algn="ctr">
              <a:spcBef>
                <a:spcPts val="600"/>
              </a:spcBef>
              <a:defRPr/>
            </a:pPr>
            <a:r>
              <a:rPr lang="en-US" sz="1600" dirty="0">
                <a:solidFill>
                  <a:prstClr val="black">
                    <a:lumMod val="50000"/>
                    <a:lumOff val="50000"/>
                  </a:prstClr>
                </a:solidFill>
                <a:latin typeface="Ainslie Norm Regular" panose="02000503020000020003" pitchFamily="50" charset="0"/>
              </a:rPr>
              <a:t>Fresh Plaza, 13 Sept 2022</a:t>
            </a:r>
            <a:endParaRPr lang="en-US" sz="1600" dirty="0">
              <a:solidFill>
                <a:srgbClr val="F3900F"/>
              </a:solidFill>
              <a:latin typeface="Geogrotesque SemiBold" pitchFamily="50" charset="0"/>
            </a:endParaRPr>
          </a:p>
        </p:txBody>
      </p:sp>
      <p:pic>
        <p:nvPicPr>
          <p:cNvPr id="13" name="Picture 12">
            <a:extLst>
              <a:ext uri="{FF2B5EF4-FFF2-40B4-BE49-F238E27FC236}">
                <a16:creationId xmlns:a16="http://schemas.microsoft.com/office/drawing/2014/main" id="{1D1EE280-DB52-19A4-9E55-165383D6E3A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25630" y="707886"/>
            <a:ext cx="6002895" cy="3955772"/>
          </a:xfrm>
          <a:prstGeom prst="rect">
            <a:avLst/>
          </a:prstGeom>
        </p:spPr>
      </p:pic>
      <p:sp>
        <p:nvSpPr>
          <p:cNvPr id="16" name="TextBox 15">
            <a:extLst>
              <a:ext uri="{FF2B5EF4-FFF2-40B4-BE49-F238E27FC236}">
                <a16:creationId xmlns:a16="http://schemas.microsoft.com/office/drawing/2014/main" id="{1900F643-9AED-120E-3A99-9DA5672A2AEF}"/>
              </a:ext>
            </a:extLst>
          </p:cNvPr>
          <p:cNvSpPr txBox="1"/>
          <p:nvPr/>
        </p:nvSpPr>
        <p:spPr>
          <a:xfrm>
            <a:off x="5331508" y="5864086"/>
            <a:ext cx="4091893" cy="338554"/>
          </a:xfrm>
          <a:prstGeom prst="rect">
            <a:avLst/>
          </a:prstGeom>
          <a:noFill/>
        </p:spPr>
        <p:txBody>
          <a:bodyPr wrap="square" rtlCol="0">
            <a:spAutoFit/>
          </a:bodyPr>
          <a:lstStyle/>
          <a:p>
            <a:pPr algn="ctr">
              <a:spcBef>
                <a:spcPts val="600"/>
              </a:spcBef>
              <a:defRPr/>
            </a:pPr>
            <a:r>
              <a:rPr lang="en-US" sz="1600" dirty="0">
                <a:solidFill>
                  <a:prstClr val="black">
                    <a:lumMod val="50000"/>
                    <a:lumOff val="50000"/>
                  </a:prstClr>
                </a:solidFill>
                <a:latin typeface="Ainslie Norm Regular" panose="02000503020000020003" pitchFamily="50" charset="0"/>
              </a:rPr>
              <a:t>RASFF Portal, COLEAD dashboard</a:t>
            </a:r>
            <a:endParaRPr lang="en-US" sz="1600" dirty="0">
              <a:solidFill>
                <a:srgbClr val="F3900F"/>
              </a:solidFill>
              <a:latin typeface="Geogrotesque SemiBold" pitchFamily="50" charset="0"/>
            </a:endParaRPr>
          </a:p>
        </p:txBody>
      </p:sp>
    </p:spTree>
    <p:extLst>
      <p:ext uri="{BB962C8B-B14F-4D97-AF65-F5344CB8AC3E}">
        <p14:creationId xmlns:p14="http://schemas.microsoft.com/office/powerpoint/2010/main" val="302029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OLEACP 2021">
      <a:dk1>
        <a:srgbClr val="475D14"/>
      </a:dk1>
      <a:lt1>
        <a:sysClr val="window" lastClr="FFFFFF"/>
      </a:lt1>
      <a:dk2>
        <a:srgbClr val="766A4C"/>
      </a:dk2>
      <a:lt2>
        <a:srgbClr val="F4F1EB"/>
      </a:lt2>
      <a:accent1>
        <a:srgbClr val="766A4C"/>
      </a:accent1>
      <a:accent2>
        <a:srgbClr val="CBBBA0"/>
      </a:accent2>
      <a:accent3>
        <a:srgbClr val="F9B230"/>
      </a:accent3>
      <a:accent4>
        <a:srgbClr val="F87203"/>
      </a:accent4>
      <a:accent5>
        <a:srgbClr val="883F14"/>
      </a:accent5>
      <a:accent6>
        <a:srgbClr val="E94E1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9220451183C40A23B13DAEBAE3A78" ma:contentTypeVersion="8" ma:contentTypeDescription="Crée un document." ma:contentTypeScope="" ma:versionID="68c1978579069833b89e6c25d6d2cdae">
  <xsd:schema xmlns:xsd="http://www.w3.org/2001/XMLSchema" xmlns:xs="http://www.w3.org/2001/XMLSchema" xmlns:p="http://schemas.microsoft.com/office/2006/metadata/properties" xmlns:ns2="44c1884f-1262-4ed6-ad6d-350d013ba15b" xmlns:ns3="b047c05b-38b4-4605-9bb4-9603d4097431" targetNamespace="http://schemas.microsoft.com/office/2006/metadata/properties" ma:root="true" ma:fieldsID="2d8a48a48cd3194489cbfbe8ed5168fc" ns2:_="" ns3:_="">
    <xsd:import namespace="44c1884f-1262-4ed6-ad6d-350d013ba15b"/>
    <xsd:import namespace="b047c05b-38b4-4605-9bb4-9603d409743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1884f-1262-4ed6-ad6d-350d013ba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7f9f2702-cdfd-4cf0-8e3d-5eff79d1ec8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47c05b-38b4-4605-9bb4-9603d409743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7677044-539b-43e3-b50b-89acea320234}" ma:internalName="TaxCatchAll" ma:showField="CatchAllData" ma:web="b047c05b-38b4-4605-9bb4-9603d40974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4c1884f-1262-4ed6-ad6d-350d013ba15b">
      <Terms xmlns="http://schemas.microsoft.com/office/infopath/2007/PartnerControls"/>
    </lcf76f155ced4ddcb4097134ff3c332f>
    <TaxCatchAll xmlns="b047c05b-38b4-4605-9bb4-9603d409743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D2932E-5DAC-4C95-AA53-DD656C732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1884f-1262-4ed6-ad6d-350d013ba15b"/>
    <ds:schemaRef ds:uri="b047c05b-38b4-4605-9bb4-9603d40974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29BCFF-DDE5-4690-B5BE-3E51A9362157}">
  <ds:schemaRefs>
    <ds:schemaRef ds:uri="http://schemas.microsoft.com/office/2006/metadata/properties"/>
    <ds:schemaRef ds:uri="http://schemas.microsoft.com/office/infopath/2007/PartnerControls"/>
    <ds:schemaRef ds:uri="44c1884f-1262-4ed6-ad6d-350d013ba15b"/>
    <ds:schemaRef ds:uri="b047c05b-38b4-4605-9bb4-9603d4097431"/>
  </ds:schemaRefs>
</ds:datastoreItem>
</file>

<file path=customXml/itemProps3.xml><?xml version="1.0" encoding="utf-8"?>
<ds:datastoreItem xmlns:ds="http://schemas.openxmlformats.org/officeDocument/2006/customXml" ds:itemID="{E22B81DE-78F6-48B1-B678-24EBCD6D23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1578</TotalTime>
  <Words>1424</Words>
  <Application>Microsoft Office PowerPoint</Application>
  <PresentationFormat>Widescreen</PresentationFormat>
  <Paragraphs>238</Paragraphs>
  <Slides>14</Slides>
  <Notes>11</Notes>
  <HiddenSlides>0</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2</vt:i4>
      </vt:variant>
      <vt:variant>
        <vt:lpstr>Slide Titles</vt:lpstr>
      </vt:variant>
      <vt:variant>
        <vt:i4>14</vt:i4>
      </vt:variant>
    </vt:vector>
  </HeadingPairs>
  <TitlesOfParts>
    <vt:vector size="35" baseType="lpstr">
      <vt:lpstr>Ainslie Cond Book</vt:lpstr>
      <vt:lpstr>Ainslie Cond Regular</vt:lpstr>
      <vt:lpstr>Ainslie Norm Regular</vt:lpstr>
      <vt:lpstr>Ainslie Sans Norm Demi</vt:lpstr>
      <vt:lpstr>Ainslie-ConBoo</vt:lpstr>
      <vt:lpstr>AINSLIE-NORBOO</vt:lpstr>
      <vt:lpstr>Arial</vt:lpstr>
      <vt:lpstr>Calibri</vt:lpstr>
      <vt:lpstr>Calibri Light</vt:lpstr>
      <vt:lpstr>DINPro-Black</vt:lpstr>
      <vt:lpstr>Frontage Condensed</vt:lpstr>
      <vt:lpstr>Frontage Condensed Line</vt:lpstr>
      <vt:lpstr>Geogrotesque SemiBold</vt:lpstr>
      <vt:lpstr>GeogrotesqueStencil A Sb</vt:lpstr>
      <vt:lpstr>Klavika Regular</vt:lpstr>
      <vt:lpstr>Symbol</vt:lpstr>
      <vt:lpstr>Wingdings</vt:lpstr>
      <vt:lpstr>Office Theme</vt:lpstr>
      <vt:lpstr>Retrospect</vt:lpstr>
      <vt:lpstr>Diapositive think-cell</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McGee</dc:creator>
  <cp:lastModifiedBy>Wester Schepers</cp:lastModifiedBy>
  <cp:revision>22</cp:revision>
  <dcterms:created xsi:type="dcterms:W3CDTF">2022-02-03T13:53:51Z</dcterms:created>
  <dcterms:modified xsi:type="dcterms:W3CDTF">2023-03-26T17:35:50Z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0x010100D689220451183C40A23B13DAEBAE3A78</vt:lpwstr>
  </property>
</Properties>
</file>