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04" r:id="rId3"/>
  </p:sldMasterIdLst>
  <p:notesMasterIdLst>
    <p:notesMasterId r:id="rId13"/>
  </p:notesMasterIdLst>
  <p:handoutMasterIdLst>
    <p:handoutMasterId r:id="rId14"/>
  </p:handoutMasterIdLst>
  <p:sldIdLst>
    <p:sldId id="535" r:id="rId4"/>
    <p:sldId id="536" r:id="rId5"/>
    <p:sldId id="534" r:id="rId6"/>
    <p:sldId id="533" r:id="rId7"/>
    <p:sldId id="538" r:id="rId8"/>
    <p:sldId id="532" r:id="rId9"/>
    <p:sldId id="389" r:id="rId10"/>
    <p:sldId id="394" r:id="rId11"/>
    <p:sldId id="391" r:id="rId12"/>
  </p:sldIdLst>
  <p:sldSz cx="9144000" cy="5143500" type="screen16x9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443"/>
    <a:srgbClr val="18AEE1"/>
    <a:srgbClr val="9B8579"/>
    <a:srgbClr val="E61B36"/>
    <a:srgbClr val="FFCEAF"/>
    <a:srgbClr val="56310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0" autoAdjust="0"/>
    <p:restoredTop sz="77816" autoAdjust="0"/>
  </p:normalViewPr>
  <p:slideViewPr>
    <p:cSldViewPr>
      <p:cViewPr varScale="1">
        <p:scale>
          <a:sx n="67" d="100"/>
          <a:sy n="67" d="100"/>
        </p:scale>
        <p:origin x="147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D6BED-CF9F-40E2-89A8-3E562A711531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A6100-6084-4EB9-8D82-531F7676B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2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8002C5-FF9D-6F4D-B088-3677B631A29D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CFD823-0918-2045-8587-5708F8576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7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ea typeface="Calibri" panose="020F0502020204030204" pitchFamily="34" charset="0"/>
              </a:rPr>
              <a:t>Some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 lesson learnt and best practices from MARUP KENYA, and scalable options for future interventions (</a:t>
            </a:r>
            <a:r>
              <a:rPr lang="en-US" sz="1200" b="1" dirty="0" err="1">
                <a:latin typeface="Arial" panose="020B0604020202020204" pitchFamily="34" charset="0"/>
                <a:ea typeface="Calibri" panose="020F0502020204030204" pitchFamily="34" charset="0"/>
              </a:rPr>
              <a:t>e.g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 Markup2)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This story I am telling you starts with 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synergies by bringing the national government regulatory authorities,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 extension systems and private sector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work together is key for success and sustainability of interventions 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2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200" b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</a:rPr>
              <a:t>MarkUp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 focused on training of extension services , lead farmers, champion farmers,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opinion leaders in their community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They </a:t>
            </a:r>
            <a:r>
              <a:rPr lang="en-GB" sz="1200" b="1" dirty="0"/>
              <a:t>interpret information </a:t>
            </a:r>
            <a:r>
              <a:rPr lang="en-GB" sz="1200" dirty="0"/>
              <a:t>received from technical research, development agencies, media and government institutions</a:t>
            </a:r>
            <a:r>
              <a:rPr lang="en-GB" sz="1200" dirty="0">
                <a:sym typeface="Wingdings" pitchFamily="2" charset="2"/>
              </a:rPr>
              <a:t> </a:t>
            </a:r>
            <a:r>
              <a:rPr lang="en-GB" sz="1200" b="1" dirty="0">
                <a:sym typeface="Wingdings" pitchFamily="2" charset="2"/>
              </a:rPr>
              <a:t>and deliver fit for purpose training</a:t>
            </a:r>
            <a:endParaRPr lang="en-GB" sz="1200" b="1" dirty="0"/>
          </a:p>
          <a:p>
            <a:pP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3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Farmers that followed market driven trainings reported increased productivity and  revenue increase. </a:t>
            </a:r>
          </a:p>
          <a:p>
            <a:endParaRPr lang="en-BE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 is a continuous process which requires constant adherence to standards and regular audits, which is costly. However,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adherence to the standards ensures ready access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export markets and better price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which leads to greater profitability and improved community welfare as a result of increased revenues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ex.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Reduction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post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harvesting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losses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4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Processors and County Governments have specifically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women and youth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selected activities and initiatives.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Youth led the way in practicing food safety- </a:t>
            </a:r>
            <a:r>
              <a:rPr lang="en-US" sz="1200" b="1" dirty="0">
                <a:solidFill>
                  <a:schemeClr val="bg2"/>
                </a:solidFill>
              </a:rPr>
              <a:t>96% of 488 </a:t>
            </a:r>
            <a:r>
              <a:rPr lang="en-US" sz="1200" dirty="0">
                <a:solidFill>
                  <a:schemeClr val="bg2"/>
                </a:solidFill>
              </a:rPr>
              <a:t>youth respondents demonstrated a high level of engagement and commitment towards adopting and promoting food safety practices.</a:t>
            </a:r>
            <a:endParaRPr lang="en-GB" sz="1200" b="1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9% o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 the female farmers interviewed reported they could export up to </a:t>
            </a:r>
            <a:r>
              <a:rPr lang="en-US" sz="1200" b="1" i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50% 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their products after receiving and practicing MARKUP food safety communication messages. </a:t>
            </a:r>
          </a:p>
          <a:p>
            <a:pPr marL="114300" indent="0">
              <a:buNone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endParaRPr lang="x-none" sz="1200">
              <a:effectLst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4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Zoom in</a:t>
            </a:r>
          </a:p>
          <a:p>
            <a:endParaRPr lang="it-IT" b="1" dirty="0"/>
          </a:p>
          <a:p>
            <a:r>
              <a:rPr lang="en-GB" b="1" dirty="0"/>
              <a:t>2 SCALABLE OPTIONS </a:t>
            </a:r>
            <a:r>
              <a:rPr lang="en-GB" dirty="0"/>
              <a:t>for the REGION</a:t>
            </a:r>
          </a:p>
          <a:p>
            <a:r>
              <a:rPr lang="en-GB" dirty="0"/>
              <a:t>-Engaging farmers through extension services and lead farmers</a:t>
            </a:r>
          </a:p>
          <a:p>
            <a:r>
              <a:rPr lang="en-GB" dirty="0"/>
              <a:t>-Communicate widely on food safety focusing practical aspects that can help to increase revenue in addition to protect the consumer.</a:t>
            </a:r>
          </a:p>
          <a:p>
            <a:r>
              <a:rPr lang="it-IT" dirty="0"/>
              <a:t>Scale of 40</a:t>
            </a:r>
          </a:p>
          <a:p>
            <a:endParaRPr lang="en-GB" dirty="0"/>
          </a:p>
          <a:p>
            <a:r>
              <a:rPr lang="en-GB" dirty="0"/>
              <a:t>RECCOMENDATIONS</a:t>
            </a:r>
          </a:p>
          <a:p>
            <a:r>
              <a:rPr lang="en-GB" dirty="0"/>
              <a:t>a) Access to international markets remains a challenges and future export development interventions should support contract farming and strengthen linkages for better</a:t>
            </a:r>
          </a:p>
          <a:p>
            <a:r>
              <a:rPr lang="en-GB" dirty="0"/>
              <a:t>market access</a:t>
            </a:r>
          </a:p>
          <a:p>
            <a:r>
              <a:rPr lang="en-GB" dirty="0"/>
              <a:t>b) Need for continuous technical training on GAP and supporting linkage of trained farmers/producers with reliable offtakes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c) explore approaches to ensure sustainable means of accessing and maintaining necessary certifications such as </a:t>
            </a:r>
            <a:r>
              <a:rPr lang="en-GB" dirty="0" err="1"/>
              <a:t>GlobalGAP</a:t>
            </a:r>
            <a:r>
              <a:rPr lang="en-GB" dirty="0"/>
              <a:t>, Rain Forest Alliance, etc</a:t>
            </a:r>
          </a:p>
          <a:p>
            <a:r>
              <a:rPr lang="en-GB" dirty="0"/>
              <a:t>d)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need to encourage risk-based approaches in conducting inspections and support joint official inspections by relevant government agencies.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Lets’ look at the same story using some figures and highlighting the best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support of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and in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synergy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gov agencies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indusced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positive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revenue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growth and access to new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scaled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region and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horticulture</a:t>
            </a:r>
            <a:r>
              <a:rPr lang="it-IT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for example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KALRO has developed appropriate integrated pest management options which are environmentally friendly, and can control these two pests. These include: pheromone traps, field sanitation, use of attractants, and soft chemical. These technologies are being disseminated to farmers would reduce infestation by at least 20%.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8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Communicate widely on food safety focusing practical aspects that can help to increase revenue in addition to protect the consumer.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RECCOMENDATION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Websites and social media alone are not sufficient to reach massive outreach.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-There is need for wider and more consistent dissemination of information and guidelines on practical aspects of food safety (e.g.  safe use and storage of pesticides)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-Involvement of relevant Government ministries, departments and agencies is key to successful implementation of projects. Therefore, it is important to invest in building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strengthening relations and communication with relevant Government representatives for ownership and sustainability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Partnership with and support for research institutions such as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essential to ensuring the availability of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planting materials to increase yield, quality and control of pests and diseases. 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823-0918-2045-8587-5708F8576C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5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0575" y="-232800"/>
            <a:ext cx="9870450" cy="14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425" y="708450"/>
            <a:ext cx="3586453" cy="13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975" y="4253650"/>
            <a:ext cx="3050049" cy="59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1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73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00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79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21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25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3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34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1375" y="3804900"/>
            <a:ext cx="9481200" cy="139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06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83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3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Mark-Up Kenya</a:t>
            </a: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328724" y="2952750"/>
            <a:ext cx="8520600" cy="1066800"/>
          </a:xfrm>
        </p:spPr>
        <p:txBody>
          <a:bodyPr/>
          <a:lstStyle/>
          <a:p>
            <a:r>
              <a:rPr lang="en-US" dirty="0">
                <a:latin typeface="Univers Condensed Light" panose="020B0306020202040204" pitchFamily="34" charset="0"/>
              </a:rPr>
              <a:t>Impact on Kenya’s</a:t>
            </a:r>
          </a:p>
          <a:p>
            <a:r>
              <a:rPr lang="en-US" dirty="0">
                <a:latin typeface="Univers Condensed Light" panose="020B0306020202040204" pitchFamily="34" charset="0"/>
              </a:rPr>
              <a:t>Trade Competitiveness and Market Access</a:t>
            </a:r>
          </a:p>
        </p:txBody>
      </p:sp>
    </p:spTree>
    <p:extLst>
      <p:ext uri="{BB962C8B-B14F-4D97-AF65-F5344CB8AC3E}">
        <p14:creationId xmlns:p14="http://schemas.microsoft.com/office/powerpoint/2010/main" val="428298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59" y="63283"/>
            <a:ext cx="8520600" cy="572700"/>
          </a:xfrm>
        </p:spPr>
        <p:txBody>
          <a:bodyPr/>
          <a:lstStyle/>
          <a:p>
            <a:r>
              <a:rPr lang="en-US" sz="2400" b="1" dirty="0">
                <a:solidFill>
                  <a:srgbClr val="118443"/>
                </a:solidFill>
              </a:rPr>
              <a:t>Mark-Up Theory of Change</a:t>
            </a:r>
          </a:p>
        </p:txBody>
      </p:sp>
      <p:sp>
        <p:nvSpPr>
          <p:cNvPr id="4" name="Hexagon 3"/>
          <p:cNvSpPr/>
          <p:nvPr/>
        </p:nvSpPr>
        <p:spPr>
          <a:xfrm>
            <a:off x="7277100" y="1608666"/>
            <a:ext cx="1752600" cy="15868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rgbClr val="118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168872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18443"/>
                </a:solidFill>
              </a:rPr>
              <a:t>Improved Livelihood </a:t>
            </a:r>
          </a:p>
          <a:p>
            <a:pPr algn="ctr"/>
            <a:r>
              <a:rPr lang="en-US" sz="1500" b="1" dirty="0">
                <a:solidFill>
                  <a:srgbClr val="118443"/>
                </a:solidFill>
              </a:rPr>
              <a:t>through Increased </a:t>
            </a:r>
          </a:p>
          <a:p>
            <a:pPr algn="ctr"/>
            <a:r>
              <a:rPr lang="en-US" sz="1500" b="1" dirty="0">
                <a:solidFill>
                  <a:srgbClr val="118443"/>
                </a:solidFill>
              </a:rPr>
              <a:t>Regional and international </a:t>
            </a:r>
          </a:p>
          <a:p>
            <a:pPr algn="ctr"/>
            <a:r>
              <a:rPr lang="en-US" sz="1500" b="1" dirty="0">
                <a:solidFill>
                  <a:srgbClr val="118443"/>
                </a:solidFill>
              </a:rPr>
              <a:t>Trade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257800" y="598314"/>
            <a:ext cx="167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rgbClr val="118443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57800" y="1820659"/>
            <a:ext cx="167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rgbClr val="118443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57800" y="3043004"/>
            <a:ext cx="167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rgbClr val="1184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889764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18443"/>
                </a:solidFill>
              </a:rPr>
              <a:t>Increased Value </a:t>
            </a:r>
          </a:p>
          <a:p>
            <a:r>
              <a:rPr lang="en-US" sz="1100" b="1" dirty="0">
                <a:solidFill>
                  <a:srgbClr val="118443"/>
                </a:solidFill>
              </a:rPr>
              <a:t>Chain Productivity </a:t>
            </a:r>
          </a:p>
          <a:p>
            <a:r>
              <a:rPr lang="en-US" sz="1100" b="1" dirty="0">
                <a:solidFill>
                  <a:srgbClr val="118443"/>
                </a:solidFill>
              </a:rPr>
              <a:t>&amp; Compliance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2092894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18443"/>
                </a:solidFill>
              </a:rPr>
              <a:t>Recognized Standards/</a:t>
            </a:r>
            <a:r>
              <a:rPr lang="en-US" sz="1100" b="1" dirty="0" err="1">
                <a:solidFill>
                  <a:srgbClr val="118443"/>
                </a:solidFill>
              </a:rPr>
              <a:t>Techn</a:t>
            </a:r>
            <a:r>
              <a:rPr lang="en-US" sz="1100" b="1" dirty="0">
                <a:solidFill>
                  <a:srgbClr val="118443"/>
                </a:solidFill>
              </a:rPr>
              <a:t>. Reg. Conformity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3296024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18443"/>
                </a:solidFill>
              </a:rPr>
              <a:t>Enhanced Access </a:t>
            </a:r>
          </a:p>
          <a:p>
            <a:r>
              <a:rPr lang="en-US" sz="1100" b="1" dirty="0">
                <a:solidFill>
                  <a:srgbClr val="118443"/>
                </a:solidFill>
              </a:rPr>
              <a:t>to Regional and International Markets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13793" y="854661"/>
            <a:ext cx="3684426" cy="3418740"/>
            <a:chOff x="1281984" y="859437"/>
            <a:chExt cx="3684426" cy="3418739"/>
          </a:xfrm>
        </p:grpSpPr>
        <p:sp>
          <p:nvSpPr>
            <p:cNvPr id="17" name="Oval 16"/>
            <p:cNvSpPr/>
            <p:nvPr/>
          </p:nvSpPr>
          <p:spPr>
            <a:xfrm>
              <a:off x="1840077" y="3238310"/>
              <a:ext cx="1104900" cy="10294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118443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13513" y="1932263"/>
              <a:ext cx="1104900" cy="10294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118443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1747" y="2210131"/>
              <a:ext cx="1104900" cy="10294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118443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47350" y="3248677"/>
              <a:ext cx="1104900" cy="10294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118443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802413" y="1899973"/>
              <a:ext cx="1104900" cy="10294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118443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53992" y="859437"/>
              <a:ext cx="1104900" cy="10294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118443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3647" y="1032257"/>
              <a:ext cx="1181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Quality Policy, </a:t>
              </a:r>
            </a:p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Leg. and Reg. </a:t>
              </a:r>
            </a:p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Framework Alignment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85310" y="2004450"/>
              <a:ext cx="1181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Quality Infrastructure, Conformity Assessment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11832" y="3296103"/>
              <a:ext cx="11811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Export </a:t>
              </a:r>
              <a:r>
                <a:rPr lang="en-US" sz="1100" b="1" dirty="0" err="1">
                  <a:solidFill>
                    <a:srgbClr val="118443"/>
                  </a:solidFill>
                </a:rPr>
                <a:t>DiversificationEAC</a:t>
              </a:r>
              <a:r>
                <a:rPr lang="en-US" sz="1100" b="1" dirty="0">
                  <a:solidFill>
                    <a:srgbClr val="118443"/>
                  </a:solidFill>
                </a:rPr>
                <a:t>, </a:t>
              </a:r>
            </a:p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Middle East, Europe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3992" y="2467807"/>
              <a:ext cx="1181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Productivity, Value Addition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1984" y="2069568"/>
              <a:ext cx="1181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Skills Development, Extension Services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87832" y="3399118"/>
              <a:ext cx="11811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18443"/>
                  </a:solidFill>
                </a:rPr>
                <a:t>Farmer, Women Empowerment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64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66750"/>
            <a:ext cx="3048000" cy="572373"/>
          </a:xfrm>
        </p:spPr>
        <p:txBody>
          <a:bodyPr/>
          <a:lstStyle/>
          <a:p>
            <a:r>
              <a:rPr lang="en-US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Lesson learnt 1- Market driven training and skills development</a:t>
            </a:r>
            <a:b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</a:br>
            <a:b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</a:br>
            <a: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An effective model of transferring food safety knowledge to smallholder farmers and consumers </a:t>
            </a:r>
            <a:endParaRPr lang="en-US" sz="1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A865F-29D6-E15A-AF69-376FEDF1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4734351"/>
            <a:ext cx="2133600" cy="273844"/>
          </a:xfrm>
        </p:spPr>
        <p:txBody>
          <a:bodyPr/>
          <a:lstStyle/>
          <a:p>
            <a:fld id="{16AA3158-C8B0-45DA-A481-E0D45962F0B5}" type="slidenum">
              <a:rPr lang="de-DE" sz="1100" smtClean="0"/>
              <a:t>3</a:t>
            </a:fld>
            <a:endParaRPr lang="de-DE" sz="1100" dirty="0"/>
          </a:p>
        </p:txBody>
      </p:sp>
      <p:pic>
        <p:nvPicPr>
          <p:cNvPr id="6" name="Picture 5" descr="A group of me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B1B32B0-062E-9BA0-B864-CD17E69FC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5669280" cy="51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61950"/>
            <a:ext cx="3429000" cy="572373"/>
          </a:xfrm>
        </p:spPr>
        <p:txBody>
          <a:bodyPr/>
          <a:lstStyle/>
          <a:p>
            <a:r>
              <a:rPr lang="en-US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Lesson learnt 2-increasing productivity for community empowerment</a:t>
            </a:r>
            <a:br>
              <a:rPr lang="en-US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</a:br>
            <a:br>
              <a:rPr lang="en-US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</a:br>
            <a: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Increased income generation is the key behavioral drive that motivates smallholder farmers to adopt food safety practices in Kenya</a:t>
            </a:r>
            <a:endParaRPr lang="en-US" sz="1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A865F-29D6-E15A-AF69-376FEDF1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4734351"/>
            <a:ext cx="2133600" cy="273844"/>
          </a:xfrm>
        </p:spPr>
        <p:txBody>
          <a:bodyPr/>
          <a:lstStyle/>
          <a:p>
            <a:fld id="{16AA3158-C8B0-45DA-A481-E0D45962F0B5}" type="slidenum">
              <a:rPr lang="de-DE" sz="1100" smtClean="0"/>
              <a:t>4</a:t>
            </a:fld>
            <a:endParaRPr lang="de-DE" sz="1100" dirty="0"/>
          </a:p>
        </p:txBody>
      </p:sp>
      <p:pic>
        <p:nvPicPr>
          <p:cNvPr id="6" name="Picture 5" descr="A person holding a box&#10;&#10;Description automatically generated with medium confidence">
            <a:extLst>
              <a:ext uri="{FF2B5EF4-FFF2-40B4-BE49-F238E27FC236}">
                <a16:creationId xmlns:a16="http://schemas.microsoft.com/office/drawing/2014/main" id="{DAC1119F-2C95-B80B-C51F-D3164DCE2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51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wall, person, kitchen&#10;&#10;Description automatically generated">
            <a:extLst>
              <a:ext uri="{FF2B5EF4-FFF2-40B4-BE49-F238E27FC236}">
                <a16:creationId xmlns:a16="http://schemas.microsoft.com/office/drawing/2014/main" id="{2110BD93-3272-9340-8000-7F7DDA681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 b="8137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85750"/>
            <a:ext cx="3048000" cy="46482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Lesson learnt 3-Adehrence to standards secure access to markets and better prices, but it is costly</a:t>
            </a:r>
            <a:br>
              <a:rPr lang="en-US" sz="1800" b="1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</a:br>
            <a:br>
              <a:rPr lang="en-US" sz="1800" b="1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</a:br>
            <a:r>
              <a:rPr lang="en-US" sz="1800" b="1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Improved food safety (</a:t>
            </a:r>
            <a:r>
              <a:rPr lang="en-US" sz="1800" b="1" dirty="0" err="1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e.g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 GAP) lower cost to prove compliance with market requirements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A865F-29D6-E15A-AF69-376FEDF1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4734351"/>
            <a:ext cx="2133600" cy="273844"/>
          </a:xfrm>
        </p:spPr>
        <p:txBody>
          <a:bodyPr/>
          <a:lstStyle/>
          <a:p>
            <a:fld id="{16AA3158-C8B0-45DA-A481-E0D45962F0B5}" type="slidenum">
              <a:rPr lang="de-DE" sz="1100" smtClean="0"/>
              <a:t>5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1093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85750"/>
            <a:ext cx="3193500" cy="572373"/>
          </a:xfrm>
        </p:spPr>
        <p:txBody>
          <a:bodyPr/>
          <a:lstStyle/>
          <a:p>
            <a:r>
              <a:rPr lang="en-US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Lesson learnt 4- Bridging the Gender and Age Divide</a:t>
            </a:r>
            <a:b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</a:br>
            <a:b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</a:br>
            <a: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Empowering women and youth </a:t>
            </a:r>
            <a:r>
              <a:rPr lang="en-US" sz="1800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farmers</a:t>
            </a:r>
            <a:r>
              <a:rPr lang="en-US" sz="1800" b="1" dirty="0">
                <a:solidFill>
                  <a:srgbClr val="118443"/>
                </a:solidFill>
                <a:latin typeface="+mj-lt"/>
                <a:ea typeface="Tahoma"/>
                <a:cs typeface="Tahoma"/>
                <a:sym typeface="Tahoma"/>
              </a:rPr>
              <a:t> as food safety champions in Kenya</a:t>
            </a:r>
            <a:endParaRPr lang="en-US" sz="1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A865F-29D6-E15A-AF69-376FEDF1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4734351"/>
            <a:ext cx="2133600" cy="273844"/>
          </a:xfrm>
        </p:spPr>
        <p:txBody>
          <a:bodyPr/>
          <a:lstStyle/>
          <a:p>
            <a:fld id="{16AA3158-C8B0-45DA-A481-E0D45962F0B5}" type="slidenum">
              <a:rPr lang="de-DE" sz="1100" smtClean="0"/>
              <a:t>6</a:t>
            </a:fld>
            <a:endParaRPr lang="de-DE" sz="1100" dirty="0"/>
          </a:p>
        </p:txBody>
      </p:sp>
      <p:pic>
        <p:nvPicPr>
          <p:cNvPr id="6" name="Picture 5" descr="A group of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D033A201-0BEE-EC8C-60F5-E678A9145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2952" cy="51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C47021C-3DF7-2A20-2263-EAFFB65C0BDB}"/>
              </a:ext>
            </a:extLst>
          </p:cNvPr>
          <p:cNvSpPr/>
          <p:nvPr/>
        </p:nvSpPr>
        <p:spPr>
          <a:xfrm>
            <a:off x="5334000" y="1512631"/>
            <a:ext cx="3522452" cy="1170802"/>
          </a:xfrm>
          <a:prstGeom prst="rect">
            <a:avLst/>
          </a:prstGeom>
          <a:gradFill>
            <a:gsLst>
              <a:gs pos="0">
                <a:schemeClr val="bg1"/>
              </a:gs>
              <a:gs pos="89000">
                <a:schemeClr val="accent4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E7FAC-F3A0-0EB8-BDD5-2CFC256FECB1}"/>
              </a:ext>
            </a:extLst>
          </p:cNvPr>
          <p:cNvSpPr/>
          <p:nvPr/>
        </p:nvSpPr>
        <p:spPr>
          <a:xfrm>
            <a:off x="2343721" y="1155077"/>
            <a:ext cx="3522452" cy="17876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D3891-E9DE-AAFF-D973-97A9C9AD9261}"/>
              </a:ext>
            </a:extLst>
          </p:cNvPr>
          <p:cNvSpPr txBox="1"/>
          <p:nvPr/>
        </p:nvSpPr>
        <p:spPr>
          <a:xfrm>
            <a:off x="6104446" y="1747854"/>
            <a:ext cx="2901844" cy="1215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The outcome of the training resulted in </a:t>
            </a:r>
            <a:r>
              <a:rPr lang="en-US" sz="1400" b="1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contract farming </a:t>
            </a: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for </a:t>
            </a:r>
            <a:r>
              <a:rPr lang="en-US" sz="1400" b="1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500</a:t>
            </a: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groundnut farmers in 2 counties i.e. </a:t>
            </a: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100" b="1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300</a:t>
            </a: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in Siaya and </a:t>
            </a:r>
            <a:r>
              <a:rPr lang="en-US" sz="1100" b="1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200</a:t>
            </a: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in Busia.</a:t>
            </a: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One SME certified to export </a:t>
            </a:r>
            <a:r>
              <a:rPr lang="en-US" sz="1100" kern="0" dirty="0" err="1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Avacado</a:t>
            </a: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in </a:t>
            </a:r>
            <a:r>
              <a:rPr lang="en-US" sz="1100" kern="0" dirty="0" err="1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Transzoia</a:t>
            </a:r>
            <a:r>
              <a:rPr lang="en-US" sz="1100" kern="0" dirty="0"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county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3E167-3C5B-D0B8-C051-DCD605806BF4}"/>
              </a:ext>
            </a:extLst>
          </p:cNvPr>
          <p:cNvSpPr txBox="1"/>
          <p:nvPr/>
        </p:nvSpPr>
        <p:spPr>
          <a:xfrm>
            <a:off x="1143000" y="3214666"/>
            <a:ext cx="7467600" cy="83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Clr>
                <a:srgbClr val="595959"/>
              </a:buClr>
              <a:buSzPts val="1800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 : scaling up GAP trainings to </a:t>
            </a:r>
            <a:r>
              <a:rPr lang="en-US" b="1" dirty="0">
                <a:solidFill>
                  <a:srgbClr val="1184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100,000 farmers /producers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counties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would lead to massive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market access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  resulting in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jobs creation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incomes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poverty reduction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rural areas and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economic development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4D6746-5B91-712B-101E-39C20E93F96F}"/>
              </a:ext>
            </a:extLst>
          </p:cNvPr>
          <p:cNvGrpSpPr/>
          <p:nvPr/>
        </p:nvGrpSpPr>
        <p:grpSpPr>
          <a:xfrm>
            <a:off x="914400" y="1733550"/>
            <a:ext cx="1905000" cy="1209654"/>
            <a:chOff x="786158" y="971549"/>
            <a:chExt cx="2133600" cy="144780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1C98808-A871-58B2-BC50-C428CE82A56D}"/>
                </a:ext>
              </a:extLst>
            </p:cNvPr>
            <p:cNvSpPr/>
            <p:nvPr/>
          </p:nvSpPr>
          <p:spPr>
            <a:xfrm>
              <a:off x="786158" y="971549"/>
              <a:ext cx="2133600" cy="144780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E" sz="4000" b="1" dirty="0">
                  <a:solidFill>
                    <a:srgbClr val="563102"/>
                  </a:solidFill>
                </a:rPr>
                <a:t>35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1D08A8-8B4B-6A1D-BC1B-D26F0A013A72}"/>
                </a:ext>
              </a:extLst>
            </p:cNvPr>
            <p:cNvSpPr txBox="1"/>
            <p:nvPr/>
          </p:nvSpPr>
          <p:spPr>
            <a:xfrm>
              <a:off x="908296" y="1180295"/>
              <a:ext cx="190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1200" b="1" dirty="0">
                  <a:solidFill>
                    <a:schemeClr val="bg1"/>
                  </a:solidFill>
                </a:rPr>
                <a:t>MARKUP trained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E9C12-4080-F2C5-3E08-57D875953B30}"/>
                </a:ext>
              </a:extLst>
            </p:cNvPr>
            <p:cNvSpPr txBox="1"/>
            <p:nvPr/>
          </p:nvSpPr>
          <p:spPr>
            <a:xfrm>
              <a:off x="908296" y="1943039"/>
              <a:ext cx="1902215" cy="40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kern="0" dirty="0">
                  <a:solidFill>
                    <a:srgbClr val="563102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County Extension Officers</a:t>
              </a:r>
              <a:r>
                <a:rPr lang="en-US" sz="1000" kern="0" dirty="0">
                  <a:solidFill>
                    <a:srgbClr val="563102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br>
                <a:rPr lang="en-US" sz="900" kern="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</a:br>
              <a:r>
                <a:rPr lang="en-US" sz="900" kern="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as GlobalGAP Assurer Experts</a:t>
              </a:r>
              <a:endParaRPr lang="en-KE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DF5FB64-91A1-36E5-0679-321F53F9A56F}"/>
              </a:ext>
            </a:extLst>
          </p:cNvPr>
          <p:cNvSpPr txBox="1"/>
          <p:nvPr/>
        </p:nvSpPr>
        <p:spPr>
          <a:xfrm>
            <a:off x="2901342" y="1363680"/>
            <a:ext cx="245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</a:t>
            </a:r>
            <a:r>
              <a:rPr lang="en-KE" sz="1200" b="1" dirty="0">
                <a:solidFill>
                  <a:schemeClr val="bg1"/>
                </a:solidFill>
              </a:rPr>
              <a:t>his resulted in the training of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15417-60FF-1644-7BD4-2D470EE44416}"/>
              </a:ext>
            </a:extLst>
          </p:cNvPr>
          <p:cNvSpPr txBox="1"/>
          <p:nvPr/>
        </p:nvSpPr>
        <p:spPr>
          <a:xfrm>
            <a:off x="3116237" y="1496503"/>
            <a:ext cx="190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5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1,416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19C5B-101F-1D30-EC79-F092D9B5F5C7}"/>
              </a:ext>
            </a:extLst>
          </p:cNvPr>
          <p:cNvSpPr txBox="1"/>
          <p:nvPr/>
        </p:nvSpPr>
        <p:spPr>
          <a:xfrm>
            <a:off x="3061409" y="227111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Farmers/ Producers</a:t>
            </a:r>
            <a:endParaRPr lang="en-KE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23CC33-BBF9-5AEA-70EB-B741F45C75A1}"/>
              </a:ext>
            </a:extLst>
          </p:cNvPr>
          <p:cNvSpPr txBox="1"/>
          <p:nvPr/>
        </p:nvSpPr>
        <p:spPr>
          <a:xfrm>
            <a:off x="2939077" y="2539404"/>
            <a:ext cx="24537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on GlobalGAP across value chains</a:t>
            </a:r>
            <a:endParaRPr lang="en-KE" sz="1050" dirty="0">
              <a:solidFill>
                <a:schemeClr val="bg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60EFB68-6D9D-FF7E-9ABF-83ED076D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090"/>
            <a:ext cx="9144000" cy="598693"/>
          </a:xfrm>
        </p:spPr>
        <p:txBody>
          <a:bodyPr/>
          <a:lstStyle/>
          <a:p>
            <a:pPr algn="ctr"/>
            <a:r>
              <a:rPr lang="en-GB" sz="2000" b="1" dirty="0">
                <a:solidFill>
                  <a:srgbClr val="118443"/>
                </a:solidFill>
              </a:rPr>
              <a:t>MARKUP Kenya Impact:</a:t>
            </a:r>
            <a:br>
              <a:rPr lang="en-GB" sz="2000" b="1" dirty="0">
                <a:solidFill>
                  <a:srgbClr val="118443"/>
                </a:solidFill>
              </a:rPr>
            </a:br>
            <a:r>
              <a:rPr lang="en-GB" sz="2000" b="1" dirty="0">
                <a:solidFill>
                  <a:srgbClr val="118443"/>
                </a:solidFill>
              </a:rPr>
              <a:t>Extension officers and farmers capacity building </a:t>
            </a:r>
            <a:endParaRPr lang="en-US" sz="2000" b="1" dirty="0">
              <a:solidFill>
                <a:srgbClr val="118443"/>
              </a:solidFill>
            </a:endParaRPr>
          </a:p>
        </p:txBody>
      </p:sp>
      <p:pic>
        <p:nvPicPr>
          <p:cNvPr id="30" name="Graphic 29" descr="Trophy with solid fill">
            <a:extLst>
              <a:ext uri="{FF2B5EF4-FFF2-40B4-BE49-F238E27FC236}">
                <a16:creationId xmlns:a16="http://schemas.microsoft.com/office/drawing/2014/main" id="{8469AFEE-889B-EA83-6351-395308B1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8110" y="1699004"/>
            <a:ext cx="739713" cy="7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CFD991-30C7-2318-E96E-1B13C9853922}"/>
              </a:ext>
            </a:extLst>
          </p:cNvPr>
          <p:cNvSpPr txBox="1">
            <a:spLocks/>
          </p:cNvSpPr>
          <p:nvPr/>
        </p:nvSpPr>
        <p:spPr>
          <a:xfrm>
            <a:off x="76200" y="285750"/>
            <a:ext cx="8495343" cy="41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kern="0" dirty="0">
                <a:solidFill>
                  <a:srgbClr val="1D8548"/>
                </a:solidFill>
              </a:rPr>
              <a:t>A scalable impact of the MARKUP Kenya</a:t>
            </a:r>
            <a:endParaRPr lang="en-KE" sz="2400" b="1" kern="0" dirty="0">
              <a:solidFill>
                <a:srgbClr val="1D8548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B7ADA9-6DC4-79BB-A31B-0F853D718287}"/>
              </a:ext>
            </a:extLst>
          </p:cNvPr>
          <p:cNvSpPr/>
          <p:nvPr/>
        </p:nvSpPr>
        <p:spPr>
          <a:xfrm>
            <a:off x="304800" y="1733550"/>
            <a:ext cx="764029" cy="728803"/>
          </a:xfrm>
          <a:prstGeom prst="ellipse">
            <a:avLst/>
          </a:prstGeom>
          <a:solidFill>
            <a:srgbClr val="9B867A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DB4C3-0698-9299-5081-059A08E093EE}"/>
              </a:ext>
            </a:extLst>
          </p:cNvPr>
          <p:cNvSpPr txBox="1"/>
          <p:nvPr/>
        </p:nvSpPr>
        <p:spPr>
          <a:xfrm>
            <a:off x="402275" y="1925663"/>
            <a:ext cx="6559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94%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B27323-30F6-E57A-0E3A-AC79DCE22A04}"/>
              </a:ext>
            </a:extLst>
          </p:cNvPr>
          <p:cNvSpPr/>
          <p:nvPr/>
        </p:nvSpPr>
        <p:spPr>
          <a:xfrm>
            <a:off x="5805153" y="1800247"/>
            <a:ext cx="764029" cy="728803"/>
          </a:xfrm>
          <a:prstGeom prst="ellipse">
            <a:avLst/>
          </a:prstGeom>
          <a:solidFill>
            <a:srgbClr val="1D854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149361-723C-2945-E27C-EC4F46E86D8D}"/>
              </a:ext>
            </a:extLst>
          </p:cNvPr>
          <p:cNvSpPr txBox="1"/>
          <p:nvPr/>
        </p:nvSpPr>
        <p:spPr>
          <a:xfrm>
            <a:off x="5849409" y="1994065"/>
            <a:ext cx="701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183F63A-E549-4F31-161F-9C1D7CFFB736}"/>
              </a:ext>
            </a:extLst>
          </p:cNvPr>
          <p:cNvSpPr/>
          <p:nvPr/>
        </p:nvSpPr>
        <p:spPr>
          <a:xfrm>
            <a:off x="1681140" y="1783769"/>
            <a:ext cx="764029" cy="728803"/>
          </a:xfrm>
          <a:prstGeom prst="ellipse">
            <a:avLst/>
          </a:prstGeom>
          <a:solidFill>
            <a:srgbClr val="1D854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B2714-7F74-A491-B5C4-5CA425BACAA9}"/>
              </a:ext>
            </a:extLst>
          </p:cNvPr>
          <p:cNvSpPr txBox="1"/>
          <p:nvPr/>
        </p:nvSpPr>
        <p:spPr>
          <a:xfrm>
            <a:off x="1725396" y="1977587"/>
            <a:ext cx="7019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92%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FF34A65-F6F9-AA48-6390-CC533E9C94A8}"/>
              </a:ext>
            </a:extLst>
          </p:cNvPr>
          <p:cNvSpPr/>
          <p:nvPr/>
        </p:nvSpPr>
        <p:spPr>
          <a:xfrm>
            <a:off x="4433580" y="1811928"/>
            <a:ext cx="764029" cy="728803"/>
          </a:xfrm>
          <a:prstGeom prst="ellipse">
            <a:avLst/>
          </a:prstGeom>
          <a:solidFill>
            <a:srgbClr val="9B867A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EEBA4-8F42-2313-DC8B-9B1C20AA4581}"/>
              </a:ext>
            </a:extLst>
          </p:cNvPr>
          <p:cNvSpPr txBox="1"/>
          <p:nvPr/>
        </p:nvSpPr>
        <p:spPr>
          <a:xfrm>
            <a:off x="4495800" y="1962150"/>
            <a:ext cx="6559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4D6D08-ED5E-8DF2-E658-45EE655BAF00}"/>
              </a:ext>
            </a:extLst>
          </p:cNvPr>
          <p:cNvSpPr/>
          <p:nvPr/>
        </p:nvSpPr>
        <p:spPr>
          <a:xfrm>
            <a:off x="7197882" y="1812713"/>
            <a:ext cx="764029" cy="728805"/>
          </a:xfrm>
          <a:prstGeom prst="ellipse">
            <a:avLst/>
          </a:prstGeom>
          <a:solidFill>
            <a:srgbClr val="18AEE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8DECFF-4413-33CC-ECB8-C98A36B133C1}"/>
              </a:ext>
            </a:extLst>
          </p:cNvPr>
          <p:cNvSpPr txBox="1"/>
          <p:nvPr/>
        </p:nvSpPr>
        <p:spPr>
          <a:xfrm>
            <a:off x="7258649" y="2004826"/>
            <a:ext cx="6351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44%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75EC59A-755F-8FFE-47DD-5D27C188E369}"/>
              </a:ext>
            </a:extLst>
          </p:cNvPr>
          <p:cNvSpPr/>
          <p:nvPr/>
        </p:nvSpPr>
        <p:spPr>
          <a:xfrm>
            <a:off x="3066597" y="1800246"/>
            <a:ext cx="764029" cy="728804"/>
          </a:xfrm>
          <a:prstGeom prst="ellipse">
            <a:avLst/>
          </a:prstGeom>
          <a:solidFill>
            <a:srgbClr val="E61C36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D3738D-6497-BC04-A039-76372DC43032}"/>
              </a:ext>
            </a:extLst>
          </p:cNvPr>
          <p:cNvSpPr txBox="1"/>
          <p:nvPr/>
        </p:nvSpPr>
        <p:spPr>
          <a:xfrm>
            <a:off x="3111978" y="1994064"/>
            <a:ext cx="7079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71%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63CC28D-0154-3754-D40B-262F060028CA}"/>
              </a:ext>
            </a:extLst>
          </p:cNvPr>
          <p:cNvSpPr txBox="1"/>
          <p:nvPr/>
        </p:nvSpPr>
        <p:spPr>
          <a:xfrm>
            <a:off x="228600" y="4857750"/>
            <a:ext cx="374005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Endline KAP Survey covered a sample size of </a:t>
            </a:r>
            <a:r>
              <a:rPr lang="en-GB" sz="7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638 farmers in 6 counties.</a:t>
            </a:r>
            <a:endParaRPr lang="en-GB" sz="7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5732A-2FE6-7141-0EBA-0E11823FBDAC}"/>
              </a:ext>
            </a:extLst>
          </p:cNvPr>
          <p:cNvSpPr txBox="1"/>
          <p:nvPr/>
        </p:nvSpPr>
        <p:spPr>
          <a:xfrm>
            <a:off x="2309354" y="991312"/>
            <a:ext cx="43962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KE" sz="1100" b="1" dirty="0"/>
              <a:t>MARKUP empowered farmers, inspection services in various counties and central agencies in few selected value chains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20BD4B36-B754-E699-B423-91F5AF4227D4}"/>
              </a:ext>
            </a:extLst>
          </p:cNvPr>
          <p:cNvSpPr/>
          <p:nvPr/>
        </p:nvSpPr>
        <p:spPr>
          <a:xfrm>
            <a:off x="519543" y="2253789"/>
            <a:ext cx="1385457" cy="1066800"/>
          </a:xfrm>
          <a:prstGeom prst="homePlate">
            <a:avLst/>
          </a:prstGeom>
          <a:solidFill>
            <a:srgbClr val="9B8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Extension officers &amp; farmers disseminated the knowledge other farmers 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25802A06-4633-59BF-52A1-62DFDAF06145}"/>
              </a:ext>
            </a:extLst>
          </p:cNvPr>
          <p:cNvSpPr/>
          <p:nvPr/>
        </p:nvSpPr>
        <p:spPr>
          <a:xfrm>
            <a:off x="1897438" y="2253789"/>
            <a:ext cx="1385457" cy="1066800"/>
          </a:xfrm>
          <a:prstGeom prst="homePlate">
            <a:avLst/>
          </a:prstGeom>
          <a:solidFill>
            <a:srgbClr val="118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Farmers and beneficiaries adopted food safety/ GAP measures.  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0119995-C4CB-F500-D152-A6819357629F}"/>
              </a:ext>
            </a:extLst>
          </p:cNvPr>
          <p:cNvSpPr/>
          <p:nvPr/>
        </p:nvSpPr>
        <p:spPr>
          <a:xfrm>
            <a:off x="3275333" y="2253789"/>
            <a:ext cx="1385457" cy="1066800"/>
          </a:xfrm>
          <a:prstGeom prst="homePlate">
            <a:avLst/>
          </a:prstGeom>
          <a:solidFill>
            <a:srgbClr val="E6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Farmers reduced produce losses by applying food safety/ GAP measures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0798E86E-2421-2502-A9F3-CBC2E7A28D1E}"/>
              </a:ext>
            </a:extLst>
          </p:cNvPr>
          <p:cNvSpPr/>
          <p:nvPr/>
        </p:nvSpPr>
        <p:spPr>
          <a:xfrm>
            <a:off x="4669822" y="2253789"/>
            <a:ext cx="1385457" cy="1066800"/>
          </a:xfrm>
          <a:prstGeom prst="homePlate">
            <a:avLst/>
          </a:prstGeom>
          <a:solidFill>
            <a:srgbClr val="9B8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chemeClr val="bg1"/>
                </a:solidFill>
              </a:rPr>
              <a:t>Increased productivity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FBAF68A7-CCCB-F426-0205-8ACFB8C33647}"/>
              </a:ext>
            </a:extLst>
          </p:cNvPr>
          <p:cNvSpPr/>
          <p:nvPr/>
        </p:nvSpPr>
        <p:spPr>
          <a:xfrm>
            <a:off x="6062534" y="2253789"/>
            <a:ext cx="1385457" cy="1066800"/>
          </a:xfrm>
          <a:prstGeom prst="homePlate">
            <a:avLst/>
          </a:prstGeom>
          <a:solidFill>
            <a:srgbClr val="118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Farmers experienced</a:t>
            </a:r>
          </a:p>
          <a:p>
            <a:r>
              <a:rPr lang="en-US" sz="1000" b="1" dirty="0"/>
              <a:t>revenue growth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3DCBE2F7-6EA6-7B9E-BBEA-32A8BE6E82D7}"/>
              </a:ext>
            </a:extLst>
          </p:cNvPr>
          <p:cNvSpPr/>
          <p:nvPr/>
        </p:nvSpPr>
        <p:spPr>
          <a:xfrm>
            <a:off x="7453743" y="2263588"/>
            <a:ext cx="1385457" cy="1066800"/>
          </a:xfrm>
          <a:prstGeom prst="homePlate">
            <a:avLst/>
          </a:prstGeom>
          <a:solidFill>
            <a:srgbClr val="18A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/>
              <a:t>Access to New Markets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349725-B9E9-DA45-B74F-391D3EEC9199}"/>
              </a:ext>
            </a:extLst>
          </p:cNvPr>
          <p:cNvSpPr/>
          <p:nvPr/>
        </p:nvSpPr>
        <p:spPr>
          <a:xfrm>
            <a:off x="4114800" y="3257550"/>
            <a:ext cx="762000" cy="728803"/>
          </a:xfrm>
          <a:prstGeom prst="ellipse">
            <a:avLst/>
          </a:prstGeom>
          <a:solidFill>
            <a:srgbClr val="9B867A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982D6959-42D7-1047-99F0-D890FE6E69FC}"/>
              </a:ext>
            </a:extLst>
          </p:cNvPr>
          <p:cNvSpPr/>
          <p:nvPr/>
        </p:nvSpPr>
        <p:spPr>
          <a:xfrm>
            <a:off x="4724400" y="3486150"/>
            <a:ext cx="1371599" cy="685800"/>
          </a:xfrm>
          <a:prstGeom prst="homePlate">
            <a:avLst/>
          </a:prstGeom>
          <a:solidFill>
            <a:srgbClr val="9B8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chemeClr val="bg1"/>
                </a:solidFill>
              </a:rPr>
              <a:t>Reduction in pest infestation</a:t>
            </a:r>
          </a:p>
        </p:txBody>
      </p:sp>
    </p:spTree>
    <p:extLst>
      <p:ext uri="{BB962C8B-B14F-4D97-AF65-F5344CB8AC3E}">
        <p14:creationId xmlns:p14="http://schemas.microsoft.com/office/powerpoint/2010/main" val="261320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765F05-5D17-F4B4-1264-7160FA2C1B1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262064" y="2949503"/>
            <a:ext cx="741186" cy="0"/>
          </a:xfrm>
          <a:prstGeom prst="line">
            <a:avLst/>
          </a:prstGeom>
          <a:ln w="44450" cmpd="tri">
            <a:solidFill>
              <a:schemeClr val="accent4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1182737-4DF5-E331-AF84-457C4837B4C0}"/>
              </a:ext>
            </a:extLst>
          </p:cNvPr>
          <p:cNvSpPr/>
          <p:nvPr/>
        </p:nvSpPr>
        <p:spPr>
          <a:xfrm>
            <a:off x="5924735" y="2612791"/>
            <a:ext cx="1323333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306"/>
            <a:ext cx="9144000" cy="57270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118443"/>
                </a:solidFill>
              </a:rPr>
              <a:t>MARKUP Kenya impact :</a:t>
            </a:r>
            <a:br>
              <a:rPr lang="en-US" sz="2000" b="1" dirty="0">
                <a:solidFill>
                  <a:srgbClr val="118443"/>
                </a:solidFill>
              </a:rPr>
            </a:br>
            <a:r>
              <a:rPr lang="en-US" sz="2000" b="1" dirty="0">
                <a:solidFill>
                  <a:srgbClr val="118443"/>
                </a:solidFill>
              </a:rPr>
              <a:t>Outreach on key quality and safety issues in horticultural sectors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F1815D-9D47-695C-258D-C5EF45AF5F86}"/>
              </a:ext>
            </a:extLst>
          </p:cNvPr>
          <p:cNvGrpSpPr/>
          <p:nvPr/>
        </p:nvGrpSpPr>
        <p:grpSpPr>
          <a:xfrm>
            <a:off x="303627" y="1066249"/>
            <a:ext cx="3110948" cy="938768"/>
            <a:chOff x="405338" y="1076424"/>
            <a:chExt cx="3110948" cy="9387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314236-89B3-4B12-CF41-7F4DEA2BD5C2}"/>
                </a:ext>
              </a:extLst>
            </p:cNvPr>
            <p:cNvSpPr/>
            <p:nvPr/>
          </p:nvSpPr>
          <p:spPr>
            <a:xfrm>
              <a:off x="874331" y="1077207"/>
              <a:ext cx="2641955" cy="937985"/>
            </a:xfrm>
            <a:prstGeom prst="rect">
              <a:avLst/>
            </a:prstGeom>
            <a:gradFill flip="none" rotWithShape="1">
              <a:gsLst>
                <a:gs pos="0">
                  <a:srgbClr val="1D8548">
                    <a:tint val="66000"/>
                    <a:satMod val="160000"/>
                  </a:srgbClr>
                </a:gs>
                <a:gs pos="18000">
                  <a:srgbClr val="1D8548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9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0275F5-A7D2-05EF-A056-D65F86FC28C6}"/>
                </a:ext>
              </a:extLst>
            </p:cNvPr>
            <p:cNvSpPr/>
            <p:nvPr/>
          </p:nvSpPr>
          <p:spPr>
            <a:xfrm>
              <a:off x="405339" y="1076424"/>
              <a:ext cx="937985" cy="937985"/>
            </a:xfrm>
            <a:prstGeom prst="ellipse">
              <a:avLst/>
            </a:prstGeom>
            <a:solidFill>
              <a:srgbClr val="1D8548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9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AB98E5-F48D-672D-1FFE-5C1AEA6E5199}"/>
                </a:ext>
              </a:extLst>
            </p:cNvPr>
            <p:cNvSpPr txBox="1"/>
            <p:nvPr/>
          </p:nvSpPr>
          <p:spPr>
            <a:xfrm>
              <a:off x="405338" y="1284979"/>
              <a:ext cx="93798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12.7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CE765B-A046-58C9-16FB-04D196890504}"/>
                </a:ext>
              </a:extLst>
            </p:cNvPr>
            <p:cNvSpPr txBox="1"/>
            <p:nvPr/>
          </p:nvSpPr>
          <p:spPr>
            <a:xfrm>
              <a:off x="1376435" y="1222250"/>
              <a:ext cx="156570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/>
                <a:t>Youth</a:t>
              </a:r>
              <a:r>
                <a:rPr lang="en-US" sz="1050" dirty="0"/>
                <a:t> interacted with the </a:t>
              </a:r>
              <a:r>
                <a:rPr lang="en-US" sz="1050" b="1" dirty="0"/>
                <a:t>Mazao Talks podcast</a:t>
              </a:r>
              <a:r>
                <a:rPr lang="en-US" sz="1050" dirty="0"/>
                <a:t>, increasing interest in </a:t>
              </a:r>
              <a:r>
                <a:rPr lang="en-US" sz="1050" b="1" dirty="0"/>
                <a:t>agribusiness</a:t>
              </a:r>
              <a:r>
                <a:rPr lang="en-US" sz="1050" dirty="0"/>
                <a:t> activities.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B1860B-505B-2B41-1C39-D3570B280BA3}"/>
                </a:ext>
              </a:extLst>
            </p:cNvPr>
            <p:cNvSpPr txBox="1"/>
            <p:nvPr/>
          </p:nvSpPr>
          <p:spPr>
            <a:xfrm>
              <a:off x="405338" y="1648416"/>
              <a:ext cx="93798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Million +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5A2153-7A46-660C-1768-496B730E2EC0}"/>
              </a:ext>
            </a:extLst>
          </p:cNvPr>
          <p:cNvGrpSpPr/>
          <p:nvPr/>
        </p:nvGrpSpPr>
        <p:grpSpPr>
          <a:xfrm>
            <a:off x="2945581" y="1066249"/>
            <a:ext cx="3162213" cy="953739"/>
            <a:chOff x="3047292" y="1076424"/>
            <a:chExt cx="3162213" cy="9537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A712F1-8255-95F5-6EC3-25A293655BFE}"/>
                </a:ext>
              </a:extLst>
            </p:cNvPr>
            <p:cNvSpPr/>
            <p:nvPr/>
          </p:nvSpPr>
          <p:spPr>
            <a:xfrm>
              <a:off x="3516286" y="1077207"/>
              <a:ext cx="2693219" cy="937985"/>
            </a:xfrm>
            <a:prstGeom prst="rect">
              <a:avLst/>
            </a:prstGeom>
            <a:gradFill flip="none" rotWithShape="1">
              <a:gsLst>
                <a:gs pos="0">
                  <a:srgbClr val="1D8548">
                    <a:tint val="66000"/>
                    <a:satMod val="160000"/>
                  </a:srgbClr>
                </a:gs>
                <a:gs pos="18000">
                  <a:srgbClr val="1D8548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9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F9639F-BED9-02A2-3401-45A64C8E75A6}"/>
                </a:ext>
              </a:extLst>
            </p:cNvPr>
            <p:cNvSpPr/>
            <p:nvPr/>
          </p:nvSpPr>
          <p:spPr>
            <a:xfrm>
              <a:off x="3047294" y="1076424"/>
              <a:ext cx="937985" cy="937985"/>
            </a:xfrm>
            <a:prstGeom prst="ellipse">
              <a:avLst/>
            </a:prstGeom>
            <a:solidFill>
              <a:srgbClr val="1D8548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9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9C2088-24A4-DA7D-D762-CC274C1C1D6F}"/>
                </a:ext>
              </a:extLst>
            </p:cNvPr>
            <p:cNvSpPr txBox="1"/>
            <p:nvPr/>
          </p:nvSpPr>
          <p:spPr>
            <a:xfrm>
              <a:off x="3047292" y="1284979"/>
              <a:ext cx="93798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5.9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057421-6DBF-0AF2-D5AB-3B83321CE9A9}"/>
                </a:ext>
              </a:extLst>
            </p:cNvPr>
            <p:cNvSpPr txBox="1"/>
            <p:nvPr/>
          </p:nvSpPr>
          <p:spPr>
            <a:xfrm>
              <a:off x="3080405" y="1648416"/>
              <a:ext cx="88835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Million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A880D-43FF-7B57-EF9E-C890196B6AC8}"/>
                </a:ext>
              </a:extLst>
            </p:cNvPr>
            <p:cNvSpPr txBox="1"/>
            <p:nvPr/>
          </p:nvSpPr>
          <p:spPr>
            <a:xfrm>
              <a:off x="4064572" y="1222250"/>
              <a:ext cx="1772808" cy="80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/>
                <a:t>Pesticide Awareness Campaign</a:t>
              </a:r>
              <a:r>
                <a:rPr lang="en-US" sz="1050" dirty="0"/>
                <a:t> through Bulk SMS, mass media &amp; digital media.</a:t>
              </a:r>
            </a:p>
            <a:p>
              <a:endParaRPr lang="en-US" sz="105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D18B87-366E-0651-BAE1-8DBD8AF7562C}"/>
              </a:ext>
            </a:extLst>
          </p:cNvPr>
          <p:cNvGrpSpPr/>
          <p:nvPr/>
        </p:nvGrpSpPr>
        <p:grpSpPr>
          <a:xfrm>
            <a:off x="5638800" y="1061656"/>
            <a:ext cx="3237130" cy="938768"/>
            <a:chOff x="3047292" y="1076424"/>
            <a:chExt cx="3237130" cy="9387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BA02B1-96C5-D71E-9E6E-06EAA6A5DF05}"/>
                </a:ext>
              </a:extLst>
            </p:cNvPr>
            <p:cNvSpPr/>
            <p:nvPr/>
          </p:nvSpPr>
          <p:spPr>
            <a:xfrm>
              <a:off x="3516286" y="1077207"/>
              <a:ext cx="2768136" cy="937985"/>
            </a:xfrm>
            <a:prstGeom prst="rect">
              <a:avLst/>
            </a:prstGeom>
            <a:gradFill flip="none" rotWithShape="1">
              <a:gsLst>
                <a:gs pos="0">
                  <a:srgbClr val="1D8548">
                    <a:tint val="66000"/>
                    <a:satMod val="160000"/>
                  </a:srgbClr>
                </a:gs>
                <a:gs pos="18000">
                  <a:srgbClr val="1D8548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9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CF9B8E-35E9-97C3-D271-E96C59C43D6B}"/>
                </a:ext>
              </a:extLst>
            </p:cNvPr>
            <p:cNvSpPr/>
            <p:nvPr/>
          </p:nvSpPr>
          <p:spPr>
            <a:xfrm>
              <a:off x="3047294" y="1076424"/>
              <a:ext cx="937985" cy="937985"/>
            </a:xfrm>
            <a:prstGeom prst="ellipse">
              <a:avLst/>
            </a:prstGeom>
            <a:solidFill>
              <a:srgbClr val="1D8548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89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89A103-2BB8-9AAC-1211-30ABBF198A48}"/>
                </a:ext>
              </a:extLst>
            </p:cNvPr>
            <p:cNvSpPr txBox="1"/>
            <p:nvPr/>
          </p:nvSpPr>
          <p:spPr>
            <a:xfrm>
              <a:off x="3047292" y="1284979"/>
              <a:ext cx="93798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2.7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1CA5E0-6DD0-3D16-88E9-83FB1F6DC717}"/>
                </a:ext>
              </a:extLst>
            </p:cNvPr>
            <p:cNvSpPr txBox="1"/>
            <p:nvPr/>
          </p:nvSpPr>
          <p:spPr>
            <a:xfrm>
              <a:off x="3080405" y="1648416"/>
              <a:ext cx="8867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Million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3E8077-3598-6366-50CC-6029D838AED4}"/>
                </a:ext>
              </a:extLst>
            </p:cNvPr>
            <p:cNvSpPr txBox="1"/>
            <p:nvPr/>
          </p:nvSpPr>
          <p:spPr>
            <a:xfrm>
              <a:off x="4044813" y="1283490"/>
              <a:ext cx="197267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/>
                <a:t>Sensitization and Awareness campaign on </a:t>
              </a:r>
              <a:r>
                <a:rPr lang="en-US" sz="1050" b="1" dirty="0"/>
                <a:t>Aflatoxin management and control</a:t>
              </a:r>
              <a:endParaRPr lang="en-US" sz="1050" dirty="0"/>
            </a:p>
            <a:p>
              <a:endParaRPr lang="en-US" sz="1050" dirty="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9AB6953-2DE0-76C7-B9CC-5F7E72FFE5BF}"/>
              </a:ext>
            </a:extLst>
          </p:cNvPr>
          <p:cNvSpPr txBox="1">
            <a:spLocks/>
          </p:cNvSpPr>
          <p:nvPr/>
        </p:nvSpPr>
        <p:spPr>
          <a:xfrm rot="16200000">
            <a:off x="-234940" y="1349954"/>
            <a:ext cx="866817" cy="43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kern="0" dirty="0">
                <a:solidFill>
                  <a:srgbClr val="118443"/>
                </a:solidFill>
              </a:rPr>
              <a:t>REACH</a:t>
            </a:r>
          </a:p>
        </p:txBody>
      </p:sp>
      <p:pic>
        <p:nvPicPr>
          <p:cNvPr id="41" name="Graphic 40" descr="Internet with solid fill">
            <a:extLst>
              <a:ext uri="{FF2B5EF4-FFF2-40B4-BE49-F238E27FC236}">
                <a16:creationId xmlns:a16="http://schemas.microsoft.com/office/drawing/2014/main" id="{B5669D2C-7976-98D6-E599-E51F900A4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250" y="2712829"/>
            <a:ext cx="473348" cy="473348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DA58AB2-20E4-F1A1-9766-E9D8C5D616E1}"/>
              </a:ext>
            </a:extLst>
          </p:cNvPr>
          <p:cNvSpPr/>
          <p:nvPr/>
        </p:nvSpPr>
        <p:spPr>
          <a:xfrm>
            <a:off x="4331959" y="2612791"/>
            <a:ext cx="1351656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37" name="Graphic 36" descr="Newspaper with solid fill">
            <a:extLst>
              <a:ext uri="{FF2B5EF4-FFF2-40B4-BE49-F238E27FC236}">
                <a16:creationId xmlns:a16="http://schemas.microsoft.com/office/drawing/2014/main" id="{D6AFB2BE-4315-DD71-753F-B2FA745D8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2214" y="2784061"/>
            <a:ext cx="323166" cy="323166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7A278EE5-87E3-EF9E-9D52-63B27A1BBF27}"/>
              </a:ext>
            </a:extLst>
          </p:cNvPr>
          <p:cNvSpPr txBox="1">
            <a:spLocks/>
          </p:cNvSpPr>
          <p:nvPr/>
        </p:nvSpPr>
        <p:spPr>
          <a:xfrm>
            <a:off x="4408650" y="2247782"/>
            <a:ext cx="1181017" cy="43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 Media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E0FA8ADF-EA2B-F6F5-DE09-5CE4C6042445}"/>
              </a:ext>
            </a:extLst>
          </p:cNvPr>
          <p:cNvSpPr txBox="1">
            <a:spLocks/>
          </p:cNvSpPr>
          <p:nvPr/>
        </p:nvSpPr>
        <p:spPr>
          <a:xfrm>
            <a:off x="6043138" y="2263515"/>
            <a:ext cx="884572" cy="43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C5AEB2-AE56-D7AB-61E3-DDF07B716324}"/>
              </a:ext>
            </a:extLst>
          </p:cNvPr>
          <p:cNvSpPr txBox="1"/>
          <p:nvPr/>
        </p:nvSpPr>
        <p:spPr>
          <a:xfrm>
            <a:off x="4221403" y="3410214"/>
            <a:ext cx="16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34 News Pieces </a:t>
            </a:r>
            <a:r>
              <a:rPr lang="en-US" sz="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published/ broadcasted on TV, Radio &amp; Newspapers over the reporting period. </a:t>
            </a:r>
            <a:endParaRPr lang="en-KE" sz="9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9E175A-04EA-DEFB-70F2-22B8BD58F5C0}"/>
              </a:ext>
            </a:extLst>
          </p:cNvPr>
          <p:cNvSpPr txBox="1"/>
          <p:nvPr/>
        </p:nvSpPr>
        <p:spPr>
          <a:xfrm>
            <a:off x="6003168" y="3378922"/>
            <a:ext cx="1266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Website traffic for the reporting period: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KE" sz="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1,507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visitors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KE" sz="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2,024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page views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6BE655-D82E-3F1D-DA72-46F93243B965}"/>
              </a:ext>
            </a:extLst>
          </p:cNvPr>
          <p:cNvGrpSpPr/>
          <p:nvPr/>
        </p:nvGrpSpPr>
        <p:grpSpPr>
          <a:xfrm>
            <a:off x="1539148" y="2376484"/>
            <a:ext cx="2230824" cy="1524000"/>
            <a:chOff x="609600" y="2190750"/>
            <a:chExt cx="2230824" cy="15240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7597CD7-CEE6-0353-68B3-B64259B18AB5}"/>
                </a:ext>
              </a:extLst>
            </p:cNvPr>
            <p:cNvGrpSpPr/>
            <p:nvPr/>
          </p:nvGrpSpPr>
          <p:grpSpPr>
            <a:xfrm>
              <a:off x="609600" y="2190750"/>
              <a:ext cx="2195530" cy="1524000"/>
              <a:chOff x="609600" y="2190750"/>
              <a:chExt cx="2195530" cy="1524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4B9C8AA-87DE-0383-79CB-BCAFEAE2DDB9}"/>
                  </a:ext>
                </a:extLst>
              </p:cNvPr>
              <p:cNvSpPr/>
              <p:nvPr/>
            </p:nvSpPr>
            <p:spPr>
              <a:xfrm>
                <a:off x="609600" y="2190750"/>
                <a:ext cx="2195530" cy="1524000"/>
              </a:xfrm>
              <a:custGeom>
                <a:avLst/>
                <a:gdLst>
                  <a:gd name="connsiteX0" fmla="*/ 0 w 2195530"/>
                  <a:gd name="connsiteY0" fmla="*/ 0 h 1524000"/>
                  <a:gd name="connsiteX1" fmla="*/ 592793 w 2195530"/>
                  <a:gd name="connsiteY1" fmla="*/ 0 h 1524000"/>
                  <a:gd name="connsiteX2" fmla="*/ 1163631 w 2195530"/>
                  <a:gd name="connsiteY2" fmla="*/ 0 h 1524000"/>
                  <a:gd name="connsiteX3" fmla="*/ 2195530 w 2195530"/>
                  <a:gd name="connsiteY3" fmla="*/ 0 h 1524000"/>
                  <a:gd name="connsiteX4" fmla="*/ 2195530 w 2195530"/>
                  <a:gd name="connsiteY4" fmla="*/ 462280 h 1524000"/>
                  <a:gd name="connsiteX5" fmla="*/ 2195530 w 2195530"/>
                  <a:gd name="connsiteY5" fmla="*/ 1000760 h 1524000"/>
                  <a:gd name="connsiteX6" fmla="*/ 2195530 w 2195530"/>
                  <a:gd name="connsiteY6" fmla="*/ 1524000 h 1524000"/>
                  <a:gd name="connsiteX7" fmla="*/ 1690558 w 2195530"/>
                  <a:gd name="connsiteY7" fmla="*/ 1524000 h 1524000"/>
                  <a:gd name="connsiteX8" fmla="*/ 1163631 w 2195530"/>
                  <a:gd name="connsiteY8" fmla="*/ 1524000 h 1524000"/>
                  <a:gd name="connsiteX9" fmla="*/ 680614 w 2195530"/>
                  <a:gd name="connsiteY9" fmla="*/ 1524000 h 1524000"/>
                  <a:gd name="connsiteX10" fmla="*/ 0 w 2195530"/>
                  <a:gd name="connsiteY10" fmla="*/ 1524000 h 1524000"/>
                  <a:gd name="connsiteX11" fmla="*/ 0 w 2195530"/>
                  <a:gd name="connsiteY11" fmla="*/ 1000760 h 1524000"/>
                  <a:gd name="connsiteX12" fmla="*/ 0 w 2195530"/>
                  <a:gd name="connsiteY12" fmla="*/ 538480 h 1524000"/>
                  <a:gd name="connsiteX13" fmla="*/ 0 w 2195530"/>
                  <a:gd name="connsiteY13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5530" h="1524000" fill="none" extrusionOk="0">
                    <a:moveTo>
                      <a:pt x="0" y="0"/>
                    </a:moveTo>
                    <a:cubicBezTo>
                      <a:pt x="236156" y="14270"/>
                      <a:pt x="323612" y="24914"/>
                      <a:pt x="592793" y="0"/>
                    </a:cubicBezTo>
                    <a:cubicBezTo>
                      <a:pt x="861974" y="-24914"/>
                      <a:pt x="912018" y="-12161"/>
                      <a:pt x="1163631" y="0"/>
                    </a:cubicBezTo>
                    <a:cubicBezTo>
                      <a:pt x="1415244" y="12161"/>
                      <a:pt x="1848862" y="49442"/>
                      <a:pt x="2195530" y="0"/>
                    </a:cubicBezTo>
                    <a:cubicBezTo>
                      <a:pt x="2206251" y="196704"/>
                      <a:pt x="2218333" y="311764"/>
                      <a:pt x="2195530" y="462280"/>
                    </a:cubicBezTo>
                    <a:cubicBezTo>
                      <a:pt x="2172727" y="612796"/>
                      <a:pt x="2209046" y="802471"/>
                      <a:pt x="2195530" y="1000760"/>
                    </a:cubicBezTo>
                    <a:cubicBezTo>
                      <a:pt x="2182014" y="1199049"/>
                      <a:pt x="2206477" y="1381752"/>
                      <a:pt x="2195530" y="1524000"/>
                    </a:cubicBezTo>
                    <a:cubicBezTo>
                      <a:pt x="2070374" y="1500872"/>
                      <a:pt x="1874755" y="1506490"/>
                      <a:pt x="1690558" y="1524000"/>
                    </a:cubicBezTo>
                    <a:cubicBezTo>
                      <a:pt x="1506361" y="1541510"/>
                      <a:pt x="1291227" y="1507099"/>
                      <a:pt x="1163631" y="1524000"/>
                    </a:cubicBezTo>
                    <a:cubicBezTo>
                      <a:pt x="1036035" y="1540901"/>
                      <a:pt x="896520" y="1533821"/>
                      <a:pt x="680614" y="1524000"/>
                    </a:cubicBezTo>
                    <a:cubicBezTo>
                      <a:pt x="464708" y="1514179"/>
                      <a:pt x="195731" y="1536827"/>
                      <a:pt x="0" y="1524000"/>
                    </a:cubicBezTo>
                    <a:cubicBezTo>
                      <a:pt x="-18598" y="1398980"/>
                      <a:pt x="-20088" y="1253051"/>
                      <a:pt x="0" y="1000760"/>
                    </a:cubicBezTo>
                    <a:cubicBezTo>
                      <a:pt x="20088" y="748469"/>
                      <a:pt x="13239" y="719847"/>
                      <a:pt x="0" y="538480"/>
                    </a:cubicBezTo>
                    <a:cubicBezTo>
                      <a:pt x="-13239" y="357113"/>
                      <a:pt x="13642" y="213867"/>
                      <a:pt x="0" y="0"/>
                    </a:cubicBezTo>
                    <a:close/>
                  </a:path>
                  <a:path w="2195530" h="1524000" stroke="0" extrusionOk="0">
                    <a:moveTo>
                      <a:pt x="0" y="0"/>
                    </a:moveTo>
                    <a:cubicBezTo>
                      <a:pt x="135694" y="22215"/>
                      <a:pt x="353729" y="16921"/>
                      <a:pt x="526927" y="0"/>
                    </a:cubicBezTo>
                    <a:cubicBezTo>
                      <a:pt x="700125" y="-16921"/>
                      <a:pt x="801136" y="17419"/>
                      <a:pt x="1009944" y="0"/>
                    </a:cubicBezTo>
                    <a:cubicBezTo>
                      <a:pt x="1218752" y="-17419"/>
                      <a:pt x="1362328" y="5270"/>
                      <a:pt x="1602737" y="0"/>
                    </a:cubicBezTo>
                    <a:cubicBezTo>
                      <a:pt x="1843146" y="-5270"/>
                      <a:pt x="2066534" y="-10101"/>
                      <a:pt x="2195530" y="0"/>
                    </a:cubicBezTo>
                    <a:cubicBezTo>
                      <a:pt x="2214283" y="125511"/>
                      <a:pt x="2185244" y="271325"/>
                      <a:pt x="2195530" y="492760"/>
                    </a:cubicBezTo>
                    <a:cubicBezTo>
                      <a:pt x="2205816" y="714195"/>
                      <a:pt x="2211357" y="791467"/>
                      <a:pt x="2195530" y="970280"/>
                    </a:cubicBezTo>
                    <a:cubicBezTo>
                      <a:pt x="2179703" y="1149093"/>
                      <a:pt x="2174211" y="1343442"/>
                      <a:pt x="2195530" y="1524000"/>
                    </a:cubicBezTo>
                    <a:cubicBezTo>
                      <a:pt x="2030374" y="1511389"/>
                      <a:pt x="1766210" y="1523976"/>
                      <a:pt x="1646648" y="1524000"/>
                    </a:cubicBezTo>
                    <a:cubicBezTo>
                      <a:pt x="1527086" y="1524024"/>
                      <a:pt x="1321346" y="1514496"/>
                      <a:pt x="1163631" y="1524000"/>
                    </a:cubicBezTo>
                    <a:cubicBezTo>
                      <a:pt x="1005916" y="1533504"/>
                      <a:pt x="794958" y="1516747"/>
                      <a:pt x="614748" y="1524000"/>
                    </a:cubicBezTo>
                    <a:cubicBezTo>
                      <a:pt x="434538" y="1531253"/>
                      <a:pt x="230442" y="1518566"/>
                      <a:pt x="0" y="1524000"/>
                    </a:cubicBezTo>
                    <a:cubicBezTo>
                      <a:pt x="24160" y="1342781"/>
                      <a:pt x="8347" y="1189843"/>
                      <a:pt x="0" y="1031240"/>
                    </a:cubicBezTo>
                    <a:cubicBezTo>
                      <a:pt x="-8347" y="872637"/>
                      <a:pt x="6461" y="764647"/>
                      <a:pt x="0" y="538480"/>
                    </a:cubicBezTo>
                    <a:cubicBezTo>
                      <a:pt x="-6461" y="312313"/>
                      <a:pt x="-5815" y="216423"/>
                      <a:pt x="0" y="0"/>
                    </a:cubicBezTo>
                    <a:close/>
                  </a:path>
                </a:pathLst>
              </a:custGeom>
              <a:ln w="15875">
                <a:solidFill>
                  <a:srgbClr val="118443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KE" dirty="0"/>
              </a:p>
            </p:txBody>
          </p:sp>
          <p:pic>
            <p:nvPicPr>
              <p:cNvPr id="53" name="Picture 5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1371D1E1-56E2-B22D-71A9-730D2068CA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3" t="35128" r="13647" b="33243"/>
              <a:stretch/>
            </p:blipFill>
            <p:spPr>
              <a:xfrm>
                <a:off x="968562" y="2364607"/>
                <a:ext cx="1475214" cy="381917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182DAA4-94C6-98DA-78DE-BF49B8C3A8DE}"/>
                </a:ext>
              </a:extLst>
            </p:cNvPr>
            <p:cNvSpPr txBox="1"/>
            <p:nvPr/>
          </p:nvSpPr>
          <p:spPr>
            <a:xfrm>
              <a:off x="711090" y="2825820"/>
              <a:ext cx="212933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Released </a:t>
              </a:r>
              <a:r>
                <a:rPr lang="en-US" sz="1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12</a:t>
              </a: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episodes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11</a:t>
              </a: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Twitter Spaces (</a:t>
              </a:r>
              <a:r>
                <a:rPr lang="en-US" sz="1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8680</a:t>
              </a: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listeners)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3</a:t>
              </a: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Webinars (</a:t>
              </a:r>
              <a:r>
                <a:rPr lang="en-US" sz="1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3978</a:t>
              </a: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listeners)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3</a:t>
              </a: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newspaper articles.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56,000 downloads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77C473C-9884-C414-0B02-85FED286C16A}"/>
              </a:ext>
            </a:extLst>
          </p:cNvPr>
          <p:cNvSpPr txBox="1"/>
          <p:nvPr/>
        </p:nvSpPr>
        <p:spPr>
          <a:xfrm>
            <a:off x="4699563" y="3088015"/>
            <a:ext cx="107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Media Appearances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7CE1D1-3854-87DA-4283-04A4E7D2F7C7}"/>
              </a:ext>
            </a:extLst>
          </p:cNvPr>
          <p:cNvSpPr txBox="1"/>
          <p:nvPr/>
        </p:nvSpPr>
        <p:spPr>
          <a:xfrm>
            <a:off x="4777321" y="2724414"/>
            <a:ext cx="8883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EAF"/>
                </a:solidFill>
              </a:rPr>
              <a:t>176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F4C7A9D-B38E-E29C-26CE-8FCB83231051}"/>
              </a:ext>
            </a:extLst>
          </p:cNvPr>
          <p:cNvSpPr txBox="1"/>
          <p:nvPr/>
        </p:nvSpPr>
        <p:spPr>
          <a:xfrm>
            <a:off x="6558791" y="3111086"/>
            <a:ext cx="57568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Blog Posts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732A7D-B7B2-90AE-2769-98711DD9522A}"/>
              </a:ext>
            </a:extLst>
          </p:cNvPr>
          <p:cNvSpPr txBox="1"/>
          <p:nvPr/>
        </p:nvSpPr>
        <p:spPr>
          <a:xfrm>
            <a:off x="6421645" y="2710989"/>
            <a:ext cx="8276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EAF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895139833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EC3EDBDACAA44A3B8D6248E42B047" ma:contentTypeVersion="10" ma:contentTypeDescription="Create a new document." ma:contentTypeScope="" ma:versionID="156860f72cc3a929727cffc1bbc45863">
  <xsd:schema xmlns:xsd="http://www.w3.org/2001/XMLSchema" xmlns:xs="http://www.w3.org/2001/XMLSchema" xmlns:p="http://schemas.microsoft.com/office/2006/metadata/properties" xmlns:ns2="1bc429db-082a-4220-bee9-f75bdc239996" xmlns:ns3="423f67fb-c87c-489e-b1b6-410af60375db" targetNamespace="http://schemas.microsoft.com/office/2006/metadata/properties" ma:root="true" ma:fieldsID="8fc2174e47f9a0b540c24ede702cc5be" ns2:_="" ns3:_="">
    <xsd:import namespace="1bc429db-082a-4220-bee9-f75bdc239996"/>
    <xsd:import namespace="423f67fb-c87c-489e-b1b6-410af6037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429db-082a-4220-bee9-f75bdc239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7d19d7-faef-44c6-bbf0-b0cafac8b3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f67fb-c87c-489e-b1b6-410af60375d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9f1c92-4ce5-43e3-a7da-1bb7fd350125}" ma:internalName="TaxCatchAll" ma:showField="CatchAllData" ma:web="423f67fb-c87c-489e-b1b6-410af6037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4C7F9-E160-4E8C-BCA3-9C2B9C44CC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429db-082a-4220-bee9-f75bdc239996"/>
    <ds:schemaRef ds:uri="423f67fb-c87c-489e-b1b6-410af6037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667F49-60D6-43A0-A9B4-76B162CE67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21509</TotalTime>
  <Words>1163</Words>
  <Application>Microsoft Office PowerPoint</Application>
  <PresentationFormat>On-screen Show (16:9)</PresentationFormat>
  <Paragraphs>134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Univers Condensed Light</vt:lpstr>
      <vt:lpstr>1_Simple Light</vt:lpstr>
      <vt:lpstr>Mark-Up Kenya</vt:lpstr>
      <vt:lpstr>Mark-Up Theory of Change</vt:lpstr>
      <vt:lpstr>Lesson learnt 1- Market driven training and skills development  An effective model of transferring food safety knowledge to smallholder farmers and consumers </vt:lpstr>
      <vt:lpstr>Lesson learnt 2-increasing productivity for community empowerment  Increased income generation is the key behavioral drive that motivates smallholder farmers to adopt food safety practices in Kenya</vt:lpstr>
      <vt:lpstr>Lesson learnt 3-Adehrence to standards secure access to markets and better prices, but it is costly  Improved food safety (e.g GAP) lower cost to prove compliance with market requirements</vt:lpstr>
      <vt:lpstr>Lesson learnt 4- Bridging the Gender and Age Divide  Empowering women and youth farmers as food safety champions in Kenya</vt:lpstr>
      <vt:lpstr>MARKUP Kenya Impact: Extension officers and farmers capacity building </vt:lpstr>
      <vt:lpstr>PowerPoint Presentation</vt:lpstr>
      <vt:lpstr>MARKUP Kenya impact : Outreach on key quality and safety issues in horticultural sectors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Volker Mantel</dc:creator>
  <cp:lastModifiedBy>MISIKO, Christine</cp:lastModifiedBy>
  <cp:revision>594</cp:revision>
  <cp:lastPrinted>2023-03-10T11:11:55Z</cp:lastPrinted>
  <dcterms:created xsi:type="dcterms:W3CDTF">2018-08-31T06:20:37Z</dcterms:created>
  <dcterms:modified xsi:type="dcterms:W3CDTF">2023-03-29T05:13:19Z</dcterms:modified>
</cp:coreProperties>
</file>