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17"/>
  </p:notesMasterIdLst>
  <p:sldIdLst>
    <p:sldId id="424" r:id="rId2"/>
    <p:sldId id="413" r:id="rId3"/>
    <p:sldId id="430" r:id="rId4"/>
    <p:sldId id="431" r:id="rId5"/>
    <p:sldId id="432" r:id="rId6"/>
    <p:sldId id="428" r:id="rId7"/>
    <p:sldId id="429" r:id="rId8"/>
    <p:sldId id="426" r:id="rId9"/>
    <p:sldId id="437" r:id="rId10"/>
    <p:sldId id="434" r:id="rId11"/>
    <p:sldId id="435" r:id="rId12"/>
    <p:sldId id="427" r:id="rId13"/>
    <p:sldId id="433" r:id="rId14"/>
    <p:sldId id="436" r:id="rId15"/>
    <p:sldId id="42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6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21" autoAdjust="0"/>
    <p:restoredTop sz="99637" autoAdjust="0"/>
  </p:normalViewPr>
  <p:slideViewPr>
    <p:cSldViewPr snapToGrid="0">
      <p:cViewPr>
        <p:scale>
          <a:sx n="76" d="100"/>
          <a:sy n="76" d="100"/>
        </p:scale>
        <p:origin x="52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47AD0-0B18-430A-A8F5-839A672C7DCF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0793C-9E33-481F-853D-F4E9B86801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50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551595"/>
            <a:ext cx="6815669" cy="1307435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6578" y="3189230"/>
            <a:ext cx="6821489" cy="178916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2A6F8AF-4C54-4CAE-A69C-1F35B9011BAD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FB7BFB9-271E-40D8-8699-3CB3500D900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86578" y="3031477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448980" y="5741602"/>
            <a:ext cx="2104684" cy="9297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142799" y="5748066"/>
            <a:ext cx="1356766" cy="935701"/>
          </a:xfrm>
          <a:prstGeom prst="rect">
            <a:avLst/>
          </a:prstGeom>
        </p:spPr>
      </p:pic>
      <p:pic>
        <p:nvPicPr>
          <p:cNvPr id="18" name="Picture 17" descr="/var/folders/df/tm04x3w157bdffd13ftdscn00000gn/T/com.microsoft.Word/Content.MSO/C3B19762.tmp"/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968" y="5748066"/>
            <a:ext cx="1514267" cy="93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903" y="5748066"/>
            <a:ext cx="1394257" cy="93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 descr="Logo, company name&#10;&#10;Description automatically generated"/>
          <p:cNvPicPr/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563" y="5754029"/>
            <a:ext cx="1557604" cy="88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/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001" y="5486032"/>
            <a:ext cx="1171990" cy="119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9722049" y="6631473"/>
            <a:ext cx="2705478" cy="2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16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536640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203737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F8AF-4C54-4CAE-A69C-1F35B9011BAD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BFB9-271E-40D8-8699-3CB3500D90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41552" y="5675326"/>
            <a:ext cx="61574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1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285175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3652026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F8AF-4C54-4CAE-A69C-1F35B9011BAD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BFB9-271E-40D8-8699-3CB3500D900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37672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9652" y="695595"/>
            <a:ext cx="61574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46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F8AF-4C54-4CAE-A69C-1F35B9011BAD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BFB9-271E-40D8-8699-3CB3500D90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860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F8AF-4C54-4CAE-A69C-1F35B9011BAD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BFB9-271E-40D8-8699-3CB3500D90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9652" y="655742"/>
            <a:ext cx="61574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04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F8AF-4C54-4CAE-A69C-1F35B9011BAD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BFB9-271E-40D8-8699-3CB3500D90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9652" y="5635897"/>
            <a:ext cx="61574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6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F8AF-4C54-4CAE-A69C-1F35B9011BAD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BFB9-271E-40D8-8699-3CB3500D900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500" y="656344"/>
            <a:ext cx="61574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87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F8AF-4C54-4CAE-A69C-1F35B9011BAD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BFB9-271E-40D8-8699-3CB3500D900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57350" y="657098"/>
            <a:ext cx="61574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29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F8AF-4C54-4CAE-A69C-1F35B9011BAD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BFB9-271E-40D8-8699-3CB3500D900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9649" y="5635896"/>
            <a:ext cx="61574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8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95401" y="1498191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702527"/>
            <a:ext cx="9601196" cy="59101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616927"/>
            <a:ext cx="9601196" cy="425894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F8AF-4C54-4CAE-A69C-1F35B9011BAD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BFB9-271E-40D8-8699-3CB3500D90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72" y="717849"/>
            <a:ext cx="615177" cy="57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170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7" y="1101410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382125"/>
            <a:ext cx="8158690" cy="1418473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F8AF-4C54-4CAE-A69C-1F35B9011BAD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BFB9-271E-40D8-8699-3CB3500D900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5067" y="3153024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9652" y="633438"/>
            <a:ext cx="61574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52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80111" y="1752393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747961"/>
            <a:ext cx="9601196" cy="8801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1850945"/>
            <a:ext cx="4857025" cy="401950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137" y="1850947"/>
            <a:ext cx="4621510" cy="401950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F8AF-4C54-4CAE-A69C-1F35B9011BAD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BFB9-271E-40D8-8699-3CB3500D90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9652" y="649409"/>
            <a:ext cx="61574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78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747961"/>
            <a:ext cx="9601196" cy="8466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0951"/>
            <a:ext cx="4718304" cy="632317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453268"/>
            <a:ext cx="4718304" cy="3422599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1820951"/>
            <a:ext cx="4718304" cy="632317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2453268"/>
            <a:ext cx="4718304" cy="3422599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F8AF-4C54-4CAE-A69C-1F35B9011BAD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BFB9-271E-40D8-8699-3CB3500D900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43307" y="1707787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500" y="658753"/>
            <a:ext cx="61574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00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F8AF-4C54-4CAE-A69C-1F35B9011BAD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BFB9-271E-40D8-8699-3CB3500D900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21" y="673245"/>
            <a:ext cx="615177" cy="57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218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F8AF-4C54-4CAE-A69C-1F35B9011BAD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BFB9-271E-40D8-8699-3CB3500D90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72" y="662094"/>
            <a:ext cx="615177" cy="57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456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982132"/>
            <a:ext cx="3718455" cy="109199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96169" y="2291990"/>
            <a:ext cx="3616097" cy="345088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F8AF-4C54-4CAE-A69C-1F35B9011BAD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BFB9-271E-40D8-8699-3CB3500D900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198855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72" y="673245"/>
            <a:ext cx="615177" cy="57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9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036338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2407938"/>
            <a:ext cx="6241816" cy="3189974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F8AF-4C54-4CAE-A69C-1F35B9011BAD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BFB9-271E-40D8-8699-3CB3500D90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499" y="672960"/>
            <a:ext cx="615749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43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2A6F8AF-4C54-4CAE-A69C-1F35B9011BAD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FB7BFB9-271E-40D8-8699-3CB3500D90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1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pcpb.go.ke" TargetMode="External"/><Relationship Id="rId2" Type="http://schemas.openxmlformats.org/officeDocument/2006/relationships/hyperlink" Target="mailto:ndirangurobert@pcpb.go.k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.sldx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5" Type="http://schemas.openxmlformats.org/officeDocument/2006/relationships/package" Target="../embeddings/Microsoft_PowerPoint_Slide1.sldx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553" y="609600"/>
            <a:ext cx="9398441" cy="1320800"/>
          </a:xfrm>
        </p:spPr>
        <p:txBody>
          <a:bodyPr>
            <a:normAutofit/>
          </a:bodyPr>
          <a:lstStyle/>
          <a:p>
            <a:pPr algn="just"/>
            <a:r>
              <a:rPr lang="en-US" sz="4000" b="1" dirty="0">
                <a:solidFill>
                  <a:srgbClr val="00B050"/>
                </a:solidFill>
              </a:rPr>
              <a:t>PEST CONTROL PRODUCTS 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42" y="1491916"/>
            <a:ext cx="10964779" cy="4788568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pPr marL="0" indent="0" algn="ctr">
              <a:buNone/>
            </a:pPr>
            <a:r>
              <a:rPr lang="en-US" sz="19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ROLE OF PUBLIC SECTOR IN SUPPORTING CONSUMER HEALTH AND AGRICULTURAL TRADE</a:t>
            </a:r>
            <a:endParaRPr lang="en-US" sz="19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n-US" sz="3500" dirty="0" smtClean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US" sz="2800" dirty="0" smtClean="0">
                <a:latin typeface="Arial Black" panose="020B0A04020102020204" pitchFamily="34" charset="0"/>
              </a:rPr>
              <a:t>“Kenya’s </a:t>
            </a:r>
            <a:r>
              <a:rPr lang="en-US" sz="2800" dirty="0" smtClean="0">
                <a:latin typeface="Arial Black" panose="020B0A04020102020204" pitchFamily="34" charset="0"/>
              </a:rPr>
              <a:t>Response to </a:t>
            </a:r>
            <a:r>
              <a:rPr lang="en-US" sz="2800" dirty="0" smtClean="0">
                <a:latin typeface="Arial Black" panose="020B0A04020102020204" pitchFamily="34" charset="0"/>
              </a:rPr>
              <a:t>Emerging Issues-PCPB Pesticides Regimes for Horticultural Produce and MRLs</a:t>
            </a:r>
            <a:endParaRPr lang="en-US" sz="2800" dirty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By </a:t>
            </a: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Dr</a:t>
            </a:r>
            <a:r>
              <a:rPr lang="en-US" b="1" dirty="0"/>
              <a:t>. Esther </a:t>
            </a:r>
            <a:r>
              <a:rPr lang="en-US" b="1" dirty="0" smtClean="0"/>
              <a:t>Kimani OGW,  </a:t>
            </a:r>
            <a:endParaRPr lang="en-US" b="1" dirty="0" smtClean="0"/>
          </a:p>
          <a:p>
            <a:pPr marL="0" indent="0" algn="ctr">
              <a:buNone/>
            </a:pPr>
            <a:r>
              <a:rPr lang="en-US" sz="1500" b="1" i="1" dirty="0" smtClean="0"/>
              <a:t>CEO, PEST CONTROL PRODUCTS BOARD </a:t>
            </a:r>
            <a:endParaRPr lang="en-US" sz="1500" b="1" i="1" dirty="0"/>
          </a:p>
          <a:p>
            <a:pPr marL="0" indent="0" algn="ctr">
              <a:buNone/>
            </a:pPr>
            <a:r>
              <a:rPr lang="en-US" sz="1300" i="1" dirty="0" smtClean="0"/>
              <a:t>(</a:t>
            </a:r>
            <a:r>
              <a:rPr lang="en-US" sz="1300" b="1" i="1" dirty="0" smtClean="0"/>
              <a:t>GLOBAL G.A.P TOUR ; </a:t>
            </a:r>
            <a:r>
              <a:rPr lang="en-US" sz="1300" b="1" i="1" dirty="0" smtClean="0">
                <a:solidFill>
                  <a:schemeClr val="tx1"/>
                </a:solidFill>
              </a:rPr>
              <a:t>28</a:t>
            </a:r>
            <a:r>
              <a:rPr lang="en-US" sz="1300" b="1" i="1" baseline="30000" dirty="0" smtClean="0">
                <a:solidFill>
                  <a:schemeClr val="tx1"/>
                </a:solidFill>
              </a:rPr>
              <a:t>th</a:t>
            </a:r>
            <a:r>
              <a:rPr lang="en-US" sz="1300" b="1" i="1" dirty="0" smtClean="0">
                <a:solidFill>
                  <a:schemeClr val="tx1"/>
                </a:solidFill>
              </a:rPr>
              <a:t> - </a:t>
            </a:r>
            <a:r>
              <a:rPr lang="en-US" sz="1300" b="1" i="1" dirty="0" smtClean="0">
                <a:solidFill>
                  <a:schemeClr val="tx1"/>
                </a:solidFill>
              </a:rPr>
              <a:t>30</a:t>
            </a:r>
            <a:r>
              <a:rPr lang="en-US" sz="1300" b="1" i="1" baseline="30000" dirty="0" smtClean="0">
                <a:solidFill>
                  <a:schemeClr val="tx1"/>
                </a:solidFill>
              </a:rPr>
              <a:t>th</a:t>
            </a:r>
            <a:r>
              <a:rPr lang="en-US" sz="1300" b="1" i="1" dirty="0" smtClean="0">
                <a:solidFill>
                  <a:schemeClr val="tx1"/>
                </a:solidFill>
              </a:rPr>
              <a:t>  </a:t>
            </a:r>
            <a:r>
              <a:rPr lang="en-US" sz="1300" b="1" i="1" dirty="0" smtClean="0">
                <a:solidFill>
                  <a:schemeClr val="tx1"/>
                </a:solidFill>
              </a:rPr>
              <a:t>MARCH,  2023</a:t>
            </a:r>
            <a:r>
              <a:rPr lang="en-US" sz="1300" b="1" i="1" dirty="0" smtClean="0"/>
              <a:t>, SAFARI PARK HOTEL NAIROBI, KENYA</a:t>
            </a:r>
            <a:r>
              <a:rPr lang="en-US" sz="1300" i="1" dirty="0" smtClean="0"/>
              <a:t>)</a:t>
            </a:r>
            <a:endParaRPr lang="en-US" sz="1300" i="1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8502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en-US" sz="3200" dirty="0">
                <a:latin typeface="Arial Black" panose="020B0A04020102020204" pitchFamily="34" charset="0"/>
              </a:rPr>
              <a:t>PCPB Pesticides Regimes for Horticultural Produce and MRLs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b="1" dirty="0"/>
              <a:t>Registration of </a:t>
            </a:r>
            <a:r>
              <a:rPr lang="en-US" b="1" dirty="0" smtClean="0"/>
              <a:t>PCPs by PCPB.  Evaluates </a:t>
            </a:r>
            <a:r>
              <a:rPr lang="en-US" b="1" dirty="0"/>
              <a:t>pesticides </a:t>
            </a:r>
            <a:r>
              <a:rPr lang="en-US" b="1" dirty="0" smtClean="0"/>
              <a:t>toxicology</a:t>
            </a:r>
            <a:r>
              <a:rPr lang="en-US" b="1" dirty="0"/>
              <a:t>, efficacy, ecotoxicology among other parameters.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endParaRPr lang="en-US" b="1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The 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risk assessment </a:t>
            </a:r>
            <a:r>
              <a:rPr lang="en-US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minimize 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residues and also enhance MRL compliance and food safety. </a:t>
            </a:r>
            <a:endParaRPr lang="en-US" b="1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The 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evaluation process is guided by internationally recognized standards and market requirements </a:t>
            </a:r>
            <a:r>
              <a:rPr lang="en-US" b="1" i="1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e.g</a:t>
            </a:r>
            <a:r>
              <a:rPr lang="en-US" b="1" i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Codex, EU, Japan </a:t>
            </a:r>
            <a:endParaRPr lang="en-US" b="1" i="1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Premise 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and farm inspections-To enhance compliance of PCPs in the market and responsible use on the farms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lvl="0">
              <a:buClr>
                <a:srgbClr val="83992A"/>
              </a:buClr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Promotion 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of Spray Service </a:t>
            </a:r>
            <a:r>
              <a:rPr lang="en-US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Providers(SSPs). </a:t>
            </a:r>
            <a:r>
              <a:rPr lang="en-US" i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To professionalizing application of PCPs</a:t>
            </a:r>
          </a:p>
          <a:p>
            <a:pPr lvl="0">
              <a:buClr>
                <a:srgbClr val="83992A"/>
              </a:buClr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Management </a:t>
            </a: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of empty pesticide containers is key for safe environment - </a:t>
            </a:r>
            <a:r>
              <a:rPr lang="en-US" i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This is achieved through collaboration with stakeholders(Industry &amp; farmers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)</a:t>
            </a:r>
          </a:p>
          <a:p>
            <a:pPr lvl="0">
              <a:buClr>
                <a:srgbClr val="83992A"/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Post registration surveillance-Laboratory analysis of formulated pesticides from the distribution chain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74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Contribution to Trade and Universal Health care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b="1" dirty="0" smtClean="0"/>
              <a:t>Evaluation and Registration of PCPs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 smtClean="0"/>
              <a:t>PCPB </a:t>
            </a:r>
            <a:r>
              <a:rPr lang="en-US" sz="1800" b="1" dirty="0"/>
              <a:t>has registered over 2,000 quality pest control products; </a:t>
            </a:r>
            <a:r>
              <a:rPr lang="en-US" sz="1800" dirty="0"/>
              <a:t>which are used and effectively increase agricultural productivity and reduced post-harvest losses. </a:t>
            </a:r>
            <a:r>
              <a:rPr lang="en-US" sz="1800" i="1" dirty="0"/>
              <a:t>This has contributed significantly to the country’s food security and quality of produce for the market. </a:t>
            </a:r>
            <a:endParaRPr lang="en-US" sz="1800" i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/>
              <a:t>Facilitating licensing of manufacturing and formulating plants for pest control </a:t>
            </a:r>
            <a:r>
              <a:rPr lang="en-US" sz="1800" b="1" dirty="0" smtClean="0"/>
              <a:t>products.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 smtClean="0"/>
              <a:t>Facilitating </a:t>
            </a:r>
            <a:r>
              <a:rPr lang="en-US" sz="1800" b="1" dirty="0"/>
              <a:t>trade through issuance of imports and exports </a:t>
            </a:r>
            <a:r>
              <a:rPr lang="en-US" sz="1800" b="1" dirty="0">
                <a:solidFill>
                  <a:schemeClr val="tx1"/>
                </a:solidFill>
              </a:rPr>
              <a:t>for PCPs</a:t>
            </a:r>
            <a:endParaRPr lang="en-US" sz="1800" b="1" dirty="0"/>
          </a:p>
          <a:p>
            <a:pPr>
              <a:buFont typeface="Wingdings" panose="05000000000000000000" pitchFamily="2" charset="2"/>
              <a:buChar char="Ø"/>
            </a:pPr>
            <a:endParaRPr lang="en-US" sz="1800" b="1" dirty="0"/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600" b="1" dirty="0" smtClean="0"/>
              <a:t>Contributes </a:t>
            </a:r>
            <a:r>
              <a:rPr lang="en-US" sz="1600" b="1" dirty="0"/>
              <a:t>towards universal healthcare through risk assessment and PCPs </a:t>
            </a:r>
            <a:r>
              <a:rPr lang="en-US" sz="1600" b="1" dirty="0" smtClean="0"/>
              <a:t>approval </a:t>
            </a:r>
            <a:r>
              <a:rPr lang="en-US" sz="1600" b="1" dirty="0"/>
              <a:t>for vector control. </a:t>
            </a:r>
            <a:endParaRPr lang="en-US" sz="16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 smtClean="0"/>
              <a:t>Monitor Quality of PCPs in the Market and train on safe use of PCPs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 smtClean="0"/>
              <a:t>Job </a:t>
            </a:r>
            <a:r>
              <a:rPr lang="en-US" sz="2000" b="1" dirty="0"/>
              <a:t>opportunities: </a:t>
            </a:r>
            <a:r>
              <a:rPr lang="en-US" sz="1600" b="1" dirty="0" smtClean="0"/>
              <a:t>Jobs in local formulation and manufacture of pesticides, distribution and sales. Indirect jobs through quality farming activities.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/>
              <a:t>Participate in Standard Setting and Multilateral Environmental Agreement meetings </a:t>
            </a:r>
            <a:r>
              <a:rPr lang="en-US" sz="1600" dirty="0" err="1"/>
              <a:t>eg</a:t>
            </a:r>
            <a:r>
              <a:rPr lang="en-US" sz="1600" dirty="0"/>
              <a:t> </a:t>
            </a:r>
            <a:r>
              <a:rPr lang="en-US" sz="1600" dirty="0" err="1"/>
              <a:t>Cordex</a:t>
            </a:r>
            <a:r>
              <a:rPr lang="en-US" sz="1600" dirty="0"/>
              <a:t>,  Rotterdam, Stockholm, Basel conventions and other pesticide management </a:t>
            </a:r>
            <a:r>
              <a:rPr lang="en-US" sz="1600" dirty="0" smtClean="0"/>
              <a:t>forums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2295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Challenges/Opportunities</a:t>
            </a:r>
            <a:endParaRPr lang="en-US" sz="32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Emerging pests and diseases</a:t>
            </a:r>
            <a:r>
              <a:rPr lang="en-US" dirty="0"/>
              <a:t>, probably as a result of climate change </a:t>
            </a:r>
            <a:r>
              <a:rPr lang="en-US" dirty="0" err="1"/>
              <a:t>e.g</a:t>
            </a:r>
            <a:r>
              <a:rPr lang="en-US" dirty="0"/>
              <a:t> </a:t>
            </a:r>
            <a:r>
              <a:rPr lang="en-US" i="1" dirty="0" err="1"/>
              <a:t>Tuta</a:t>
            </a:r>
            <a:r>
              <a:rPr lang="en-US" i="1" dirty="0"/>
              <a:t> </a:t>
            </a:r>
            <a:r>
              <a:rPr lang="en-US" i="1" dirty="0" err="1"/>
              <a:t>absoluta</a:t>
            </a:r>
            <a:r>
              <a:rPr lang="en-US" dirty="0"/>
              <a:t>,  Fall army worm FCM, Locusts. More resources are required for mitigation measures.</a:t>
            </a:r>
          </a:p>
          <a:p>
            <a:r>
              <a:rPr lang="en-US" dirty="0"/>
              <a:t>Majority of </a:t>
            </a:r>
            <a:r>
              <a:rPr lang="en-US" b="1" dirty="0"/>
              <a:t>farmers lack proper information and knowledge </a:t>
            </a:r>
            <a:r>
              <a:rPr lang="en-US" dirty="0"/>
              <a:t>on the use of pesticides resulting to exceedances of Maximum residue limits (MRLs). </a:t>
            </a:r>
          </a:p>
          <a:p>
            <a:r>
              <a:rPr lang="en-US" altLang="en-US" b="1" dirty="0">
                <a:solidFill>
                  <a:srgbClr val="292934"/>
                </a:solidFill>
                <a:cs typeface="Times New Roman" pitchFamily="18" charset="0"/>
              </a:rPr>
              <a:t>Pesticide residue </a:t>
            </a:r>
            <a:r>
              <a:rPr lang="en-US" altLang="en-US" dirty="0">
                <a:solidFill>
                  <a:srgbClr val="292934"/>
                </a:solidFill>
                <a:cs typeface="Times New Roman" pitchFamily="18" charset="0"/>
              </a:rPr>
              <a:t>related food safety concerns both in the domestic and foreign markets</a:t>
            </a:r>
            <a:endParaRPr lang="en-US" dirty="0"/>
          </a:p>
          <a:p>
            <a:r>
              <a:rPr lang="en-US" b="1" dirty="0"/>
              <a:t>Lack of enough PCPs registered </a:t>
            </a:r>
            <a:r>
              <a:rPr lang="en-US" dirty="0"/>
              <a:t>for use minor crops </a:t>
            </a:r>
            <a:r>
              <a:rPr lang="en-US" dirty="0" err="1"/>
              <a:t>e.g</a:t>
            </a:r>
            <a:r>
              <a:rPr lang="en-US" dirty="0"/>
              <a:t> herbs  and fruits (e.g. avocadoes and berries).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Inadequate information and few trained officers </a:t>
            </a:r>
            <a:r>
              <a:rPr lang="en-US" dirty="0"/>
              <a:t>on risk assessment is a challenge to the country </a:t>
            </a:r>
          </a:p>
          <a:p>
            <a:r>
              <a:rPr lang="en-US" b="1" dirty="0"/>
              <a:t>Porous border </a:t>
            </a:r>
            <a:r>
              <a:rPr lang="en-US" dirty="0"/>
              <a:t>causing </a:t>
            </a:r>
            <a:r>
              <a:rPr lang="en-US" dirty="0" smtClean="0"/>
              <a:t>illegal trade of </a:t>
            </a:r>
            <a:r>
              <a:rPr lang="en-US" dirty="0"/>
              <a:t>PCPs</a:t>
            </a:r>
          </a:p>
          <a:p>
            <a:r>
              <a:rPr lang="en-US" b="1" dirty="0"/>
              <a:t>Counterfeiting of PCPs- </a:t>
            </a:r>
            <a:r>
              <a:rPr lang="en-US" dirty="0"/>
              <a:t>causing negative effects on production, food safety and </a:t>
            </a:r>
            <a:r>
              <a:rPr lang="en-US" dirty="0" smtClean="0"/>
              <a:t>environmen</a:t>
            </a:r>
            <a:r>
              <a:rPr lang="en-US" b="1" dirty="0" smtClean="0"/>
              <a:t>t</a:t>
            </a:r>
          </a:p>
          <a:p>
            <a:r>
              <a:rPr lang="en-US" b="1" dirty="0"/>
              <a:t>The current Act has gaps </a:t>
            </a:r>
            <a:r>
              <a:rPr lang="en-US" dirty="0"/>
              <a:t>and it’s not able to address  emerging issues/counterfeits.</a:t>
            </a:r>
          </a:p>
          <a:p>
            <a:r>
              <a:rPr lang="en-US" b="1" dirty="0"/>
              <a:t>Funding to PCPB </a:t>
            </a:r>
            <a:r>
              <a:rPr lang="en-US" dirty="0"/>
              <a:t>has been inadequate over the years thus, affecting the </a:t>
            </a:r>
            <a:r>
              <a:rPr lang="en-US" dirty="0" smtClean="0"/>
              <a:t>capacity to less </a:t>
            </a:r>
            <a:r>
              <a:rPr lang="en-US" dirty="0"/>
              <a:t>(50%) to achieve its mandate, coupled with </a:t>
            </a:r>
            <a:r>
              <a:rPr lang="en-US" b="1" dirty="0"/>
              <a:t>inadequate staffing in critical </a:t>
            </a:r>
            <a:r>
              <a:rPr lang="en-US" b="1" dirty="0" smtClean="0"/>
              <a:t>areas. </a:t>
            </a:r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67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PCPB Interventions</a:t>
            </a:r>
            <a:endParaRPr lang="en-US" sz="32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900" b="1" dirty="0"/>
              <a:t>Increased collaboration </a:t>
            </a:r>
            <a:r>
              <a:rPr lang="en-US" dirty="0"/>
              <a:t>with stakeholders to leverage in carrying out </a:t>
            </a:r>
            <a:r>
              <a:rPr lang="en-US" dirty="0" smtClean="0"/>
              <a:t>our mandate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900" dirty="0"/>
              <a:t> </a:t>
            </a:r>
            <a:r>
              <a:rPr lang="en-US" sz="2900" b="1" dirty="0"/>
              <a:t>Review of law</a:t>
            </a:r>
            <a:r>
              <a:rPr lang="en-US" sz="2900" dirty="0"/>
              <a:t>: </a:t>
            </a:r>
            <a:r>
              <a:rPr lang="en-US" dirty="0"/>
              <a:t>The pending </a:t>
            </a:r>
            <a:r>
              <a:rPr lang="en-US" b="1" dirty="0"/>
              <a:t>Bill once passed </a:t>
            </a:r>
            <a:r>
              <a:rPr lang="en-US" dirty="0"/>
              <a:t>will enable the institution to increase </a:t>
            </a:r>
            <a:r>
              <a:rPr lang="en-US" dirty="0" smtClean="0"/>
              <a:t>capacity to regulate and create fair business competition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Completion </a:t>
            </a:r>
            <a:r>
              <a:rPr lang="en-US" b="1" dirty="0"/>
              <a:t>and equipping of the lab </a:t>
            </a:r>
            <a:r>
              <a:rPr lang="en-US" dirty="0"/>
              <a:t>will </a:t>
            </a:r>
            <a:r>
              <a:rPr lang="en-US" b="1" dirty="0"/>
              <a:t>support quality monitoring of PCPs </a:t>
            </a:r>
            <a:r>
              <a:rPr lang="en-US" dirty="0"/>
              <a:t>and residue analysis to address food safety concerns &amp; compliance with market requirements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  <a:buClr>
                <a:srgbClr val="93A299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en-US" altLang="en-US" sz="2900" dirty="0">
                <a:solidFill>
                  <a:srgbClr val="292934"/>
                </a:solidFill>
                <a:cs typeface="Times New Roman" pitchFamily="18" charset="0"/>
              </a:rPr>
              <a:t>F</a:t>
            </a:r>
            <a:r>
              <a:rPr lang="en-US" altLang="en-US" sz="2900" b="1" dirty="0" smtClean="0">
                <a:solidFill>
                  <a:schemeClr val="tx1"/>
                </a:solidFill>
                <a:cs typeface="Times New Roman" pitchFamily="18" charset="0"/>
              </a:rPr>
              <a:t>acilitating </a:t>
            </a:r>
            <a:r>
              <a:rPr lang="en-US" altLang="en-US" sz="2900" b="1" dirty="0">
                <a:solidFill>
                  <a:schemeClr val="tx1"/>
                </a:solidFill>
                <a:cs typeface="Times New Roman" pitchFamily="18" charset="0"/>
              </a:rPr>
              <a:t>registration of bio-pesticides</a:t>
            </a:r>
            <a:r>
              <a:rPr lang="en-US" altLang="en-US" dirty="0">
                <a:solidFill>
                  <a:srgbClr val="292934"/>
                </a:solidFill>
                <a:cs typeface="Times New Roman" pitchFamily="18" charset="0"/>
              </a:rPr>
              <a:t>. </a:t>
            </a:r>
          </a:p>
          <a:p>
            <a:pPr lvl="1" defTabSz="914400" fontAlgn="base">
              <a:lnSpc>
                <a:spcPct val="90000"/>
              </a:lnSpc>
              <a:spcAft>
                <a:spcPct val="0"/>
              </a:spcAft>
              <a:buClr>
                <a:srgbClr val="93A299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en-US" altLang="en-US" dirty="0" smtClean="0">
                <a:solidFill>
                  <a:srgbClr val="292934"/>
                </a:solidFill>
                <a:cs typeface="Times New Roman" pitchFamily="18" charset="0"/>
              </a:rPr>
              <a:t>Guidelines </a:t>
            </a:r>
            <a:r>
              <a:rPr lang="en-US" altLang="en-US" dirty="0">
                <a:solidFill>
                  <a:srgbClr val="292934"/>
                </a:solidFill>
                <a:cs typeface="Times New Roman" pitchFamily="18" charset="0"/>
              </a:rPr>
              <a:t>for data requirement for bio-pesticides are in place</a:t>
            </a:r>
          </a:p>
          <a:p>
            <a:pPr lvl="1" defTabSz="914400" fontAlgn="base">
              <a:lnSpc>
                <a:spcPct val="90000"/>
              </a:lnSpc>
              <a:spcAft>
                <a:spcPct val="0"/>
              </a:spcAft>
              <a:buClr>
                <a:srgbClr val="93A299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en-US" altLang="en-US" dirty="0">
                <a:solidFill>
                  <a:srgbClr val="292934"/>
                </a:solidFill>
                <a:cs typeface="Times New Roman" pitchFamily="18" charset="0"/>
              </a:rPr>
              <a:t>Availability of bio-pesticides will promote </a:t>
            </a:r>
            <a:r>
              <a:rPr lang="en-US" altLang="en-US" dirty="0" smtClean="0">
                <a:solidFill>
                  <a:srgbClr val="292934"/>
                </a:solidFill>
                <a:cs typeface="Times New Roman" pitchFamily="18" charset="0"/>
              </a:rPr>
              <a:t>IPM</a:t>
            </a:r>
            <a:endParaRPr lang="en-US" altLang="en-US" dirty="0">
              <a:solidFill>
                <a:srgbClr val="292934"/>
              </a:solidFill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b="1" dirty="0"/>
              <a:t>Use of technology to enhance service delivery. Saves costs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b="1" i="1" dirty="0"/>
              <a:t>Processing Import and export permits electronically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400" b="1" i="1" dirty="0"/>
              <a:t>Digital submission of Technical Dossiers: 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900" dirty="0"/>
              <a:t>Fast-tracking registration </a:t>
            </a:r>
            <a:r>
              <a:rPr lang="en-GB" dirty="0"/>
              <a:t>of </a:t>
            </a:r>
            <a:r>
              <a:rPr lang="en-GB" b="1" dirty="0"/>
              <a:t>technical grade material for local formulation and manufacture</a:t>
            </a:r>
            <a:r>
              <a:rPr lang="en-GB" dirty="0"/>
              <a:t> of pesticides.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900" b="1" dirty="0">
                <a:ea typeface="ＭＳ Ｐゴシック" pitchFamily="34" charset="-128"/>
              </a:rPr>
              <a:t>Decentralization to regional areas</a:t>
            </a:r>
            <a:r>
              <a:rPr lang="en-US" altLang="en-US" b="1" dirty="0">
                <a:ea typeface="ＭＳ Ｐゴシック" pitchFamily="34" charset="-128"/>
              </a:rPr>
              <a:t> </a:t>
            </a:r>
            <a:r>
              <a:rPr lang="en-US" altLang="en-US" dirty="0">
                <a:ea typeface="ＭＳ Ｐゴシック" pitchFamily="34" charset="-128"/>
              </a:rPr>
              <a:t>to enhance service delivery including </a:t>
            </a:r>
            <a:r>
              <a:rPr lang="en-US" altLang="en-US" dirty="0">
                <a:solidFill>
                  <a:srgbClr val="292934"/>
                </a:solidFill>
                <a:cs typeface="Times New Roman" pitchFamily="18" charset="0"/>
              </a:rPr>
              <a:t>post-registration surveillance at the Border points </a:t>
            </a:r>
            <a:r>
              <a:rPr lang="en-US" altLang="en-US" sz="2600" b="1" dirty="0">
                <a:solidFill>
                  <a:srgbClr val="292934"/>
                </a:solidFill>
                <a:cs typeface="Times New Roman" pitchFamily="18" charset="0"/>
              </a:rPr>
              <a:t>– 5 regional offices.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1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Areas of Collaboration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Training of farmers </a:t>
            </a:r>
            <a:r>
              <a:rPr lang="en-US" b="1" dirty="0" smtClean="0"/>
              <a:t>and other stakeholders </a:t>
            </a:r>
            <a:r>
              <a:rPr lang="en-US" dirty="0" smtClean="0"/>
              <a:t>on </a:t>
            </a:r>
            <a:r>
              <a:rPr lang="en-US" dirty="0"/>
              <a:t>safe and sustainable use of PCPs </a:t>
            </a:r>
            <a:r>
              <a:rPr lang="en-US" dirty="0" smtClean="0"/>
              <a:t>to </a:t>
            </a:r>
            <a:r>
              <a:rPr lang="en-US" dirty="0"/>
              <a:t>address the area of farmers knowledge gap and reduce issues of MRLs. </a:t>
            </a: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Support </a:t>
            </a:r>
            <a:r>
              <a:rPr lang="en-US" b="1" dirty="0"/>
              <a:t>training </a:t>
            </a:r>
            <a:r>
              <a:rPr lang="en-US" dirty="0"/>
              <a:t>and </a:t>
            </a:r>
            <a:r>
              <a:rPr lang="en-US" b="1" dirty="0"/>
              <a:t>promoting use of Spray service Providers </a:t>
            </a:r>
            <a:r>
              <a:rPr lang="en-US" dirty="0" smtClean="0"/>
              <a:t>to effectively </a:t>
            </a:r>
            <a:r>
              <a:rPr lang="en-US" dirty="0"/>
              <a:t>address the MRLs issue </a:t>
            </a: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Innovation on use </a:t>
            </a:r>
            <a:r>
              <a:rPr lang="en-US" b="1" dirty="0"/>
              <a:t>of technology to enhance service </a:t>
            </a:r>
            <a:r>
              <a:rPr lang="en-US" b="1" dirty="0" smtClean="0"/>
              <a:t>delivery, </a:t>
            </a:r>
            <a:r>
              <a:rPr lang="en-US" b="1" dirty="0"/>
              <a:t>awareness </a:t>
            </a:r>
            <a:r>
              <a:rPr lang="en-US" b="1" dirty="0" smtClean="0"/>
              <a:t>on safe use and sustainable use </a:t>
            </a:r>
            <a:r>
              <a:rPr lang="en-US" b="1" dirty="0"/>
              <a:t>of </a:t>
            </a:r>
            <a:r>
              <a:rPr lang="en-US" b="1" dirty="0" smtClean="0"/>
              <a:t>PCPs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Support </a:t>
            </a:r>
            <a:r>
              <a:rPr lang="en-US" b="1" dirty="0" smtClean="0"/>
              <a:t>Review </a:t>
            </a:r>
            <a:r>
              <a:rPr lang="en-US" b="1" dirty="0"/>
              <a:t>of law</a:t>
            </a:r>
            <a:r>
              <a:rPr lang="en-US" dirty="0"/>
              <a:t>: </a:t>
            </a:r>
            <a:r>
              <a:rPr lang="en-US" dirty="0" smtClean="0"/>
              <a:t>Lobby for passing of PCPB bill and support public participation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Support equipping </a:t>
            </a:r>
            <a:r>
              <a:rPr lang="en-US" b="1" dirty="0"/>
              <a:t>of </a:t>
            </a:r>
            <a:r>
              <a:rPr lang="en-US" b="1" dirty="0" smtClean="0"/>
              <a:t>PCPB lab </a:t>
            </a:r>
            <a:r>
              <a:rPr lang="en-US" dirty="0" smtClean="0"/>
              <a:t>for </a:t>
            </a:r>
            <a:r>
              <a:rPr lang="en-US" b="1" dirty="0"/>
              <a:t>support </a:t>
            </a:r>
            <a:r>
              <a:rPr lang="en-US" b="1" dirty="0" smtClean="0"/>
              <a:t>of monitoring quality </a:t>
            </a:r>
            <a:r>
              <a:rPr lang="en-US" b="1" dirty="0"/>
              <a:t>of PCPs </a:t>
            </a:r>
            <a:r>
              <a:rPr lang="en-US" dirty="0"/>
              <a:t>and residue analysis to address food safety concerns &amp; compliance with market requirements</a:t>
            </a:r>
          </a:p>
          <a:p>
            <a:endParaRPr lang="en-US" b="1" dirty="0" smtClean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5118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857" y="1901952"/>
            <a:ext cx="9263740" cy="3973915"/>
          </a:xfrm>
        </p:spPr>
        <p:txBody>
          <a:bodyPr>
            <a:normAutofit/>
          </a:bodyPr>
          <a:lstStyle/>
          <a:p>
            <a:pPr marL="0" lvl="0" indent="0" algn="ctr" defTabSz="914400" fontAlgn="base">
              <a:lnSpc>
                <a:spcPct val="90000"/>
              </a:lnSpc>
              <a:spcAft>
                <a:spcPct val="0"/>
              </a:spcAft>
              <a:buClr>
                <a:srgbClr val="93A299"/>
              </a:buClr>
              <a:buSzPct val="85000"/>
              <a:buNone/>
              <a:defRPr/>
            </a:pPr>
            <a:endParaRPr lang="en-US" sz="5400" dirty="0">
              <a:ln w="3175" cmpd="sng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latin typeface="Apple Chancery" panose="03020702040506060504" pitchFamily="66" charset="0"/>
              <a:ea typeface="+mj-ea"/>
              <a:cs typeface="+mj-cs"/>
            </a:endParaRPr>
          </a:p>
          <a:p>
            <a:pPr marL="0" lvl="0" indent="0" algn="ctr" defTabSz="914400" fontAlgn="base">
              <a:lnSpc>
                <a:spcPct val="90000"/>
              </a:lnSpc>
              <a:spcAft>
                <a:spcPct val="0"/>
              </a:spcAft>
              <a:buClr>
                <a:srgbClr val="93A299"/>
              </a:buClr>
              <a:buSzPct val="85000"/>
              <a:buNone/>
              <a:defRPr/>
            </a:pPr>
            <a:r>
              <a:rPr lang="en-US" sz="540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pple Chancery" panose="03020702040506060504" pitchFamily="66" charset="0"/>
                <a:ea typeface="+mj-ea"/>
                <a:cs typeface="+mj-cs"/>
              </a:rPr>
              <a:t>End</a:t>
            </a:r>
          </a:p>
          <a:p>
            <a:pPr marL="0" lvl="0" indent="0" algn="ctr" defTabSz="914400" fontAlgn="base">
              <a:lnSpc>
                <a:spcPct val="90000"/>
              </a:lnSpc>
              <a:spcAft>
                <a:spcPct val="0"/>
              </a:spcAft>
              <a:buClr>
                <a:srgbClr val="93A299"/>
              </a:buClr>
              <a:buSzPct val="85000"/>
              <a:buNone/>
              <a:defRPr/>
            </a:pPr>
            <a:endParaRPr lang="en-US" altLang="en-US" sz="5400" dirty="0">
              <a:ln w="3175" cmpd="sng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latin typeface="Apple Chancery" panose="03020702040506060504" pitchFamily="66" charset="0"/>
              <a:ea typeface="+mj-ea"/>
              <a:cs typeface="+mj-cs"/>
            </a:endParaRPr>
          </a:p>
          <a:p>
            <a:pPr marL="0" lvl="0" indent="0" algn="ctr">
              <a:buClr>
                <a:srgbClr val="83992A"/>
              </a:buClr>
              <a:buNone/>
            </a:pPr>
            <a:r>
              <a:rPr lang="en-US" sz="1100" b="1" i="1" dirty="0" smtClean="0">
                <a:solidFill>
                  <a:prstClr val="black"/>
                </a:solidFill>
                <a:latin typeface="Bodoni Bk BT" panose="02070603070706020303" pitchFamily="18" charset="0"/>
                <a:hlinkClick r:id="rId2"/>
              </a:rPr>
              <a:t>For more Information</a:t>
            </a:r>
            <a:endParaRPr lang="en-US" sz="1100" b="1" i="1" dirty="0">
              <a:solidFill>
                <a:prstClr val="black"/>
              </a:solidFill>
              <a:latin typeface="Bodoni Bk BT" panose="02070603070706020303" pitchFamily="18" charset="0"/>
              <a:hlinkClick r:id="rId2"/>
            </a:endParaRPr>
          </a:p>
          <a:p>
            <a:pPr marL="0" lvl="0" indent="0" algn="ctr">
              <a:buClr>
                <a:srgbClr val="83992A"/>
              </a:buClr>
              <a:buNone/>
            </a:pPr>
            <a:r>
              <a:rPr lang="en-US" sz="1600" b="1" i="1" dirty="0">
                <a:solidFill>
                  <a:prstClr val="black"/>
                </a:solidFill>
                <a:latin typeface="Bodoni Bk BT" panose="02070603070706020303" pitchFamily="18" charset="0"/>
                <a:hlinkClick r:id="rId3"/>
              </a:rPr>
              <a:t>info@pcpb.go.ke</a:t>
            </a:r>
            <a:r>
              <a:rPr lang="en-US" sz="1600" b="1" i="1" dirty="0">
                <a:solidFill>
                  <a:prstClr val="black"/>
                </a:solidFill>
                <a:latin typeface="Bodoni Bk BT" panose="02070603070706020303" pitchFamily="18" charset="0"/>
              </a:rPr>
              <a:t> | https://www.pcpb.go.ke/</a:t>
            </a:r>
            <a:endParaRPr lang="en-US" sz="1600" b="1" i="1" dirty="0">
              <a:solidFill>
                <a:srgbClr val="002060"/>
              </a:solidFill>
              <a:latin typeface="Bodoni Bk BT" panose="02070603070706020303" pitchFamily="18" charset="0"/>
            </a:endParaRPr>
          </a:p>
          <a:p>
            <a:pPr marL="0" lvl="0" indent="0" algn="ctr" defTabSz="914400" fontAlgn="base">
              <a:lnSpc>
                <a:spcPct val="90000"/>
              </a:lnSpc>
              <a:spcAft>
                <a:spcPct val="0"/>
              </a:spcAft>
              <a:buClr>
                <a:srgbClr val="93A299"/>
              </a:buClr>
              <a:buSzPct val="85000"/>
              <a:buNone/>
              <a:defRPr/>
            </a:pPr>
            <a:endParaRPr lang="en-US" altLang="en-US" dirty="0">
              <a:solidFill>
                <a:srgbClr val="292934"/>
              </a:solidFill>
              <a:latin typeface="Arial"/>
              <a:cs typeface="Times New Roman" pitchFamily="18" charset="0"/>
            </a:endParaRPr>
          </a:p>
          <a:p>
            <a:pPr marL="457200" lvl="0" indent="-457200" defTabSz="914400" fontAlgn="base">
              <a:lnSpc>
                <a:spcPct val="90000"/>
              </a:lnSpc>
              <a:spcAft>
                <a:spcPct val="0"/>
              </a:spcAft>
              <a:buClr>
                <a:srgbClr val="93A299"/>
              </a:buClr>
              <a:buSzPct val="85000"/>
              <a:buFont typeface="+mj-lt"/>
              <a:buAutoNum type="arabicPeriod"/>
              <a:defRPr/>
            </a:pPr>
            <a:endParaRPr lang="en-US" altLang="en-US" dirty="0">
              <a:solidFill>
                <a:srgbClr val="292934"/>
              </a:solidFill>
              <a:latin typeface="Arial"/>
              <a:cs typeface="Times New Roman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0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891" y="602673"/>
            <a:ext cx="10993582" cy="893618"/>
          </a:xfrm>
        </p:spPr>
        <p:txBody>
          <a:bodyPr>
            <a:normAutofit/>
          </a:bodyPr>
          <a:lstStyle/>
          <a:p>
            <a:r>
              <a:rPr lang="en-US" sz="3200" b="1" dirty="0"/>
              <a:t>INTRODUCTION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455" y="1517073"/>
            <a:ext cx="10868890" cy="4759036"/>
          </a:xfrm>
        </p:spPr>
        <p:txBody>
          <a:bodyPr/>
          <a:lstStyle/>
          <a:p>
            <a:r>
              <a:rPr lang="en-US" sz="2800" b="1" dirty="0"/>
              <a:t>Pest Control Products Board (PCPB) is a statutory organization of Kenya government established under an Act of parliament, the Pest Control Products Act, Cap. 346, Laws of Kenya of 1982. </a:t>
            </a:r>
          </a:p>
          <a:p>
            <a:r>
              <a:rPr lang="en-US" sz="2800" b="1" dirty="0"/>
              <a:t> The </a:t>
            </a:r>
            <a:r>
              <a:rPr lang="en-US" sz="2800" b="1" dirty="0" smtClean="0"/>
              <a:t>Board </a:t>
            </a:r>
            <a:r>
              <a:rPr lang="en-US" sz="2800" b="1" dirty="0"/>
              <a:t>regulates the importation, exportation, manufacture, </a:t>
            </a:r>
            <a:r>
              <a:rPr lang="en-US" sz="2800" b="1" dirty="0" smtClean="0"/>
              <a:t>distribution, use and disposal of </a:t>
            </a:r>
            <a:r>
              <a:rPr lang="en-US" sz="2800" b="1" dirty="0"/>
              <a:t>Pest Control Products (PCPs). </a:t>
            </a:r>
          </a:p>
          <a:p>
            <a:r>
              <a:rPr lang="en-US" sz="2800" b="1" dirty="0"/>
              <a:t>The PCPs </a:t>
            </a:r>
            <a:r>
              <a:rPr lang="en-US" sz="2800" b="1" dirty="0" smtClean="0"/>
              <a:t>covered  </a:t>
            </a:r>
            <a:r>
              <a:rPr lang="en-US" sz="2800" b="1" dirty="0"/>
              <a:t>those used in crops, agro forestry, public health, construction </a:t>
            </a:r>
            <a:r>
              <a:rPr lang="en-US" sz="2800" b="1" dirty="0" smtClean="0"/>
              <a:t>foundations &amp; </a:t>
            </a:r>
            <a:r>
              <a:rPr lang="en-US" sz="2800" b="1" dirty="0"/>
              <a:t>paints, and post-harvest storage. </a:t>
            </a:r>
          </a:p>
          <a:p>
            <a:r>
              <a:rPr lang="en-US" sz="2800" b="1" dirty="0"/>
              <a:t>PCPB started operations in 1985</a:t>
            </a:r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56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752600" y="457200"/>
            <a:ext cx="8915400" cy="589417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519364" y="2211525"/>
            <a:ext cx="7050087" cy="428931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716463" y="2952750"/>
            <a:ext cx="3886200" cy="2209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Pesticides  are deemed hazardous therefore careful consideration must be given to safe handling, use and their proper disposal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9894650">
            <a:off x="2768573" y="2244568"/>
            <a:ext cx="3671639" cy="1477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Garamond"/>
              </a:rPr>
              <a:t>Control  manufacturing, formulation, importation, exportation, storage, distribution, transportation, selling, use and disposal </a:t>
            </a:r>
            <a:r>
              <a:rPr lang="en-US" dirty="0">
                <a:solidFill>
                  <a:srgbClr val="000000"/>
                </a:solidFill>
                <a:latin typeface="Garamond"/>
              </a:rPr>
              <a:t>.</a:t>
            </a:r>
          </a:p>
        </p:txBody>
      </p:sp>
      <p:sp>
        <p:nvSpPr>
          <p:cNvPr id="16390" name="TextBox 8"/>
          <p:cNvSpPr txBox="1">
            <a:spLocks noChangeArrowheads="1"/>
          </p:cNvSpPr>
          <p:nvPr/>
        </p:nvSpPr>
        <p:spPr bwMode="auto">
          <a:xfrm>
            <a:off x="4461723" y="457200"/>
            <a:ext cx="401501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yields and Quality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Food 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Safety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Clean environment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sustainability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 human Health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Biodiversity protection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315530">
            <a:off x="2498725" y="1273175"/>
            <a:ext cx="1485900" cy="9921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16392" name="TextBox 1"/>
          <p:cNvSpPr txBox="1">
            <a:spLocks noChangeArrowheads="1"/>
          </p:cNvSpPr>
          <p:nvPr/>
        </p:nvSpPr>
        <p:spPr bwMode="auto">
          <a:xfrm rot="21428071">
            <a:off x="7629706" y="1437581"/>
            <a:ext cx="2272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dirty="0" smtClean="0">
                <a:solidFill>
                  <a:srgbClr val="FF0000"/>
                </a:solidFill>
              </a:rPr>
              <a:t>NEEDED</a:t>
            </a:r>
            <a:endParaRPr lang="en-US" altLang="en-US" sz="2400" b="1" dirty="0">
              <a:solidFill>
                <a:srgbClr val="FF0000"/>
              </a:solidFill>
            </a:endParaRP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2898776" y="4441825"/>
            <a:ext cx="13811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</a:rPr>
              <a:t>How?</a:t>
            </a:r>
          </a:p>
        </p:txBody>
      </p:sp>
      <p:sp>
        <p:nvSpPr>
          <p:cNvPr id="16394" name="TextBox 10"/>
          <p:cNvSpPr txBox="1">
            <a:spLocks noChangeArrowheads="1"/>
          </p:cNvSpPr>
          <p:nvPr/>
        </p:nvSpPr>
        <p:spPr bwMode="auto">
          <a:xfrm>
            <a:off x="7345363" y="3695700"/>
            <a:ext cx="15303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rgbClr val="FF0000"/>
                </a:solidFill>
              </a:rPr>
              <a:t> </a:t>
            </a:r>
            <a:r>
              <a:rPr lang="en-US" altLang="en-US" sz="3200" b="1">
                <a:solidFill>
                  <a:srgbClr val="FF0000"/>
                </a:solidFill>
              </a:rPr>
              <a:t>Why?</a:t>
            </a:r>
          </a:p>
        </p:txBody>
      </p:sp>
      <p:sp>
        <p:nvSpPr>
          <p:cNvPr id="16395" name="TextBox 2"/>
          <p:cNvSpPr txBox="1">
            <a:spLocks noChangeArrowheads="1"/>
          </p:cNvSpPr>
          <p:nvPr/>
        </p:nvSpPr>
        <p:spPr bwMode="auto">
          <a:xfrm rot="-1626294">
            <a:off x="1640952" y="909893"/>
            <a:ext cx="2539776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70C0"/>
                </a:solidFill>
              </a:rPr>
              <a:t>Regulation</a:t>
            </a:r>
          </a:p>
        </p:txBody>
      </p:sp>
    </p:spTree>
    <p:extLst>
      <p:ext uri="{BB962C8B-B14F-4D97-AF65-F5344CB8AC3E}">
        <p14:creationId xmlns:p14="http://schemas.microsoft.com/office/powerpoint/2010/main" val="2945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3992039"/>
              </p:ext>
            </p:extLst>
          </p:nvPr>
        </p:nvGraphicFramePr>
        <p:xfrm>
          <a:off x="952500" y="728663"/>
          <a:ext cx="10610850" cy="529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Slide" r:id="rId3" imgW="3212601" imgH="2409455" progId="PowerPoint.Slide.12">
                  <p:embed/>
                </p:oleObj>
              </mc:Choice>
              <mc:Fallback>
                <p:oleObj name="Slide" r:id="rId3" imgW="3212601" imgH="2409455" progId="PowerPoint.Slide.12">
                  <p:embed/>
                  <p:pic>
                    <p:nvPicPr>
                      <p:cNvPr id="1026" name="Content Placeholder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0" y="728663"/>
                        <a:ext cx="10610850" cy="52943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348" y="577516"/>
            <a:ext cx="10250906" cy="903622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RANGE OF 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PEST CONTROL PRODUCTS REGULATED</a:t>
            </a:r>
            <a:endParaRPr lang="en-US" sz="3600" dirty="0"/>
          </a:p>
        </p:txBody>
      </p:sp>
      <p:graphicFrame>
        <p:nvGraphicFramePr>
          <p:cNvPr id="4" name="Content Placeholder 4"/>
          <p:cNvGraphicFramePr>
            <a:graphicFrameLocks noGrp="1" noChangeAspect="1"/>
          </p:cNvGraphicFramePr>
          <p:nvPr>
            <p:extLst/>
          </p:nvPr>
        </p:nvGraphicFramePr>
        <p:xfrm>
          <a:off x="4612105" y="4732421"/>
          <a:ext cx="3080084" cy="1419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Slide" r:id="rId5" imgW="906875" imgH="679876" progId="PowerPoint.Slide.12">
                  <p:embed/>
                </p:oleObj>
              </mc:Choice>
              <mc:Fallback>
                <p:oleObj name="Slide" r:id="rId5" imgW="906875" imgH="679876" progId="PowerPoint.Slide.12">
                  <p:embed/>
                  <p:pic>
                    <p:nvPicPr>
                      <p:cNvPr id="4" name="Content Placeholder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2105" y="4732421"/>
                        <a:ext cx="3080084" cy="141972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utoShape 492" descr="Dried maize grain Stock Photo - Alamy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 descr="Pre-Construction Anti-Termite Treatment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972" y="1962150"/>
            <a:ext cx="2181727" cy="10216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705350" y="4724400"/>
            <a:ext cx="1905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Postharvest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124450" y="1524000"/>
            <a:ext cx="2171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 </a:t>
            </a:r>
            <a:r>
              <a:rPr lang="en-US" sz="2400" b="1" dirty="0" smtClean="0"/>
              <a:t>construction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1267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65126"/>
            <a:ext cx="9220200" cy="1648232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Mandate </a:t>
            </a:r>
            <a:r>
              <a:rPr lang="en-US" altLang="en-US" sz="32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 PCPB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45578"/>
            <a:ext cx="5181600" cy="4331385"/>
          </a:xfrm>
        </p:spPr>
        <p:txBody>
          <a:bodyPr>
            <a:normAutofit fontScale="92500"/>
          </a:bodyPr>
          <a:lstStyle/>
          <a:p>
            <a:pPr marL="225425" indent="-225425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Assessing the safety, efficacy, quality and economic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value of pest control products.</a:t>
            </a:r>
          </a:p>
          <a:p>
            <a:pPr marL="225425" indent="-225425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Assessing suitability of premises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used for manufacture/formulation, re-packing, storage and distribution of pest control products for purposes of licensing </a:t>
            </a:r>
          </a:p>
          <a:p>
            <a:pPr marL="225425" indent="-225425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Processing and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issuing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import/export permits </a:t>
            </a:r>
          </a:p>
          <a:p>
            <a:pPr marL="0" indent="0">
              <a:buNone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45578"/>
            <a:ext cx="5181600" cy="4331385"/>
          </a:xfrm>
        </p:spPr>
        <p:txBody>
          <a:bodyPr>
            <a:normAutofit fontScale="92500"/>
          </a:bodyPr>
          <a:lstStyle/>
          <a:p>
            <a:pPr marL="225425" indent="-225425">
              <a:lnSpc>
                <a:spcPct val="110000"/>
              </a:lnSpc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Investigating 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 prosecuting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contravention of the Pest Control Products Act</a:t>
            </a:r>
          </a:p>
          <a:p>
            <a:pPr marL="225425" indent="-225425">
              <a:lnSpc>
                <a:spcPct val="110000"/>
              </a:lnSpc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Supervising the disposal of obsolete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 undesired pest control products.</a:t>
            </a:r>
          </a:p>
          <a:p>
            <a:pPr marL="225425" indent="-225425">
              <a:lnSpc>
                <a:spcPct val="110000"/>
              </a:lnSpc>
              <a:defRPr/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Advising the Cabinet Secretary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 matters relating to the Provisions of the PCP Act and Regulations </a:t>
            </a:r>
          </a:p>
          <a:p>
            <a:pPr marL="225425" indent="-225425">
              <a:lnSpc>
                <a:spcPct val="110000"/>
              </a:lnSpc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Creating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awareness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on aspects of safety, storage, handling, disposal and use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7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Guiding Principles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342900" indent="-342900" defTabSz="919163">
              <a:buFont typeface="Wingdings" panose="05000000000000000000" pitchFamily="2" charset="2"/>
              <a:buChar char="Ø"/>
              <a:tabLst>
                <a:tab pos="117475" algn="l"/>
              </a:tabLst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Rotterdam convention on the Prior Informed Consent Procedure for Certain Hazardous Chemicals and Pesticides in international trade, adopted in 1998 and came into force in February 2004,</a:t>
            </a:r>
          </a:p>
          <a:p>
            <a:pPr marL="342900" indent="-342900" defTabSz="919163">
              <a:buFont typeface="Wingdings" panose="05000000000000000000" pitchFamily="2" charset="2"/>
              <a:buChar char="Ø"/>
              <a:tabLst>
                <a:tab pos="117475" algn="l"/>
              </a:tabLst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Montreal Protocol on the Substances that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deplete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Ozone layer, adopted in 1987 and entered into force in 1989</a:t>
            </a:r>
          </a:p>
          <a:p>
            <a:pPr marL="342900" indent="-342900" defTabSz="919163">
              <a:buFont typeface="Wingdings" panose="05000000000000000000" pitchFamily="2" charset="2"/>
              <a:buChar char="Ø"/>
              <a:tabLst>
                <a:tab pos="117475" algn="l"/>
              </a:tabLst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Basel Convention on Control of Tran boundary movement of Hazardous wastes and their disposal, adopted in 1989 and entered into force in 1992</a:t>
            </a:r>
          </a:p>
          <a:p>
            <a:pPr marL="342900" indent="-342900" defTabSz="919163">
              <a:buFont typeface="Wingdings" panose="05000000000000000000" pitchFamily="2" charset="2"/>
              <a:buChar char="Ø"/>
              <a:tabLst>
                <a:tab pos="117475" algn="l"/>
              </a:tabLst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Stockholm convention on Persistent Organic Pollutant adopted in 2001.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PCPB is actively involved in the Development of EAC guidelines on Pesticides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PCPB is the DNA for Multilateral environmental agreements on Pesticides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 the country in Chemical Review Meetings and Conference of Parties (COPs)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Receives and prepares Import Responses from various countries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Issues export licenses for pest control products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55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Emerging </a:t>
            </a:r>
            <a:r>
              <a:rPr lang="en-US" sz="3200" dirty="0">
                <a:latin typeface="Arial Black" panose="020B0A04020102020204" pitchFamily="34" charset="0"/>
              </a:rPr>
              <a:t>Issues</a:t>
            </a:r>
            <a:endParaRPr lang="en-US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is </a:t>
            </a:r>
            <a:r>
              <a:rPr lang="en-US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wealth: 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Fruits and vegetables are becoming important part of a healthy diet providing vitamins, minerals, antioxidants, dietary fiber and other benefits.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 change: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Agriculture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vulnerable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to climate change.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Higher temperatures eventually reduce yields of desirable crops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while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encouraging weed and pest proliferation. 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1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Consumer awareness and demand for safe food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Increased fears of exceedance for pesticides MRLs contributing to food safety concerns, there is demand for sustainable production systems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000" b="1" dirty="0" smtClean="0"/>
              <a:t>Change </a:t>
            </a:r>
            <a:r>
              <a:rPr lang="en-US" sz="2000" b="1" dirty="0"/>
              <a:t>in local and international policies especially </a:t>
            </a:r>
            <a:r>
              <a:rPr lang="en-US" sz="2000" b="1" dirty="0">
                <a:solidFill>
                  <a:srgbClr val="0070C0"/>
                </a:solidFill>
              </a:rPr>
              <a:t>Green Deal</a:t>
            </a:r>
            <a:r>
              <a:rPr lang="en-US" dirty="0"/>
              <a:t>, </a:t>
            </a:r>
            <a:r>
              <a:rPr lang="en-US" sz="2000" dirty="0"/>
              <a:t>reduction on use of pesticides by 50%  by 2030 has put pressure on food safety and production systems considering Kenya is in the tropics where pests and diseases need to be controlled and managed</a:t>
            </a:r>
            <a:r>
              <a:rPr lang="en-US" sz="20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 smtClean="0"/>
              <a:t>Effects of </a:t>
            </a:r>
            <a:r>
              <a:rPr lang="en-US" sz="2000" b="1" dirty="0" err="1" smtClean="0"/>
              <a:t>Covid</a:t>
            </a:r>
            <a:r>
              <a:rPr lang="en-US" sz="2000" b="1" dirty="0" smtClean="0"/>
              <a:t> and Ukraine War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0686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Horticultural </a:t>
            </a:r>
            <a:r>
              <a:rPr lang="en-US" sz="3200" dirty="0">
                <a:latin typeface="Arial Black" panose="020B0A04020102020204" pitchFamily="34" charset="0"/>
              </a:rPr>
              <a:t>Produce and MRLs</a:t>
            </a:r>
            <a:endParaRPr lang="en-US" sz="32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The horticulture sub-sector in Kenya is one of the fastest-growing, increasing at between 15% and 20% </a:t>
            </a:r>
            <a:r>
              <a:rPr lang="en-US" b="1" dirty="0" smtClean="0"/>
              <a:t>annually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Sector sustained </a:t>
            </a:r>
            <a:r>
              <a:rPr lang="en-US" b="1" dirty="0"/>
              <a:t>by smallholder farmers who are responsible for approximately 50– 60</a:t>
            </a:r>
            <a:r>
              <a:rPr lang="en-US" b="1" dirty="0" smtClean="0"/>
              <a:t>%. </a:t>
            </a:r>
            <a:r>
              <a:rPr lang="en-US" b="1" dirty="0"/>
              <a:t>The Horticulture sub-sector generates 36% of Kenya’s agriculture GDP</a:t>
            </a:r>
            <a:endParaRPr lang="en-US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Pests </a:t>
            </a:r>
            <a:r>
              <a:rPr lang="en-US" b="1" dirty="0"/>
              <a:t>and diseases are a major constraint to horticultural production</a:t>
            </a:r>
            <a:r>
              <a:rPr lang="en-US" b="1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The </a:t>
            </a:r>
            <a:r>
              <a:rPr lang="en-US" b="1" dirty="0"/>
              <a:t>situation is aggravated by climate change that is making pest and diseases more difficult to </a:t>
            </a:r>
            <a:r>
              <a:rPr lang="en-US" b="1" dirty="0" smtClean="0"/>
              <a:t>manage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Different </a:t>
            </a:r>
            <a:r>
              <a:rPr lang="en-US" b="1" dirty="0"/>
              <a:t>pesticides are in use depending on the targeted </a:t>
            </a:r>
            <a:r>
              <a:rPr lang="en-US" b="1" dirty="0" smtClean="0"/>
              <a:t>pest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b="1" dirty="0"/>
          </a:p>
          <a:p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P</a:t>
            </a:r>
            <a:r>
              <a:rPr lang="en-US" b="1" dirty="0" smtClean="0"/>
              <a:t>esticides </a:t>
            </a:r>
            <a:r>
              <a:rPr lang="en-US" b="1" dirty="0"/>
              <a:t>have side effects on human health and environment therefore requiring judicious use in crop production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Side </a:t>
            </a:r>
            <a:r>
              <a:rPr lang="en-US" b="1" dirty="0"/>
              <a:t>effects include acute and chronic toxicity to users and consumers, soil and water contamination, and loss of </a:t>
            </a:r>
            <a:r>
              <a:rPr lang="en-US" b="1" dirty="0" smtClean="0"/>
              <a:t>biodiversity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P</a:t>
            </a:r>
            <a:r>
              <a:rPr lang="en-US" b="1" dirty="0" smtClean="0"/>
              <a:t>roblem </a:t>
            </a:r>
            <a:r>
              <a:rPr lang="en-US" b="1" dirty="0"/>
              <a:t>arises from misuse of pesticides leading to exceedances in </a:t>
            </a:r>
            <a:r>
              <a:rPr lang="en-US" b="1" dirty="0" smtClean="0"/>
              <a:t>produce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Exceedances </a:t>
            </a:r>
            <a:r>
              <a:rPr lang="en-US" b="1" dirty="0"/>
              <a:t>of pesticides in produce is determined on the basis of set maximum residue levels (MRLs</a:t>
            </a:r>
            <a:r>
              <a:rPr lang="en-US" b="1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Maximum </a:t>
            </a:r>
            <a:r>
              <a:rPr lang="en-US" b="1" dirty="0"/>
              <a:t>residue limits are the legally permitted or recognized as acceptable in or on food and </a:t>
            </a:r>
            <a:r>
              <a:rPr lang="en-US" b="1" dirty="0" smtClean="0"/>
              <a:t>feed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50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Kenya’s Response to Emerging Issues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Kenya has put in Place various initiatives structures to address Emerging issues</a:t>
            </a:r>
          </a:p>
          <a:p>
            <a:endParaRPr lang="en-US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Strengthening of Regulatory Institutions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Increased collaboration with private sector and sharing of information among stakeholders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Review of policies and regulations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Introduced risk assessment in evaluation of Pest Control Productions during registration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670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6092</TotalTime>
  <Words>1493</Words>
  <Application>Microsoft Office PowerPoint</Application>
  <PresentationFormat>Widescreen</PresentationFormat>
  <Paragraphs>124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ＭＳ Ｐゴシック</vt:lpstr>
      <vt:lpstr>Apple Chancery</vt:lpstr>
      <vt:lpstr>Arial</vt:lpstr>
      <vt:lpstr>Arial Black</vt:lpstr>
      <vt:lpstr>Bodoni Bk BT</vt:lpstr>
      <vt:lpstr>Calibri</vt:lpstr>
      <vt:lpstr>Courier New</vt:lpstr>
      <vt:lpstr>Garamond</vt:lpstr>
      <vt:lpstr>Times New Roman</vt:lpstr>
      <vt:lpstr>Wingdings</vt:lpstr>
      <vt:lpstr>Organic</vt:lpstr>
      <vt:lpstr>Slide</vt:lpstr>
      <vt:lpstr>PEST CONTROL PRODUCTS BOARD</vt:lpstr>
      <vt:lpstr>INTRODUCTION </vt:lpstr>
      <vt:lpstr>PowerPoint Presentation</vt:lpstr>
      <vt:lpstr>RANGE OF PEST CONTROL PRODUCTS REGULATED</vt:lpstr>
      <vt:lpstr>Mandate of PCPB</vt:lpstr>
      <vt:lpstr>Guiding Principles</vt:lpstr>
      <vt:lpstr>Emerging Issues</vt:lpstr>
      <vt:lpstr>Horticultural Produce and MRLs</vt:lpstr>
      <vt:lpstr>Kenya’s Response to Emerging Issues</vt:lpstr>
      <vt:lpstr>PCPB Pesticides Regimes for Horticultural Produce and MRLs</vt:lpstr>
      <vt:lpstr>Contribution to Trade and Universal Health care</vt:lpstr>
      <vt:lpstr>Challenges/Opportunities</vt:lpstr>
      <vt:lpstr>PCPB Interventions</vt:lpstr>
      <vt:lpstr>Areas of Collaboration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ISO/IEC 27001</dc:title>
  <dc:creator>Microsoft account</dc:creator>
  <cp:lastModifiedBy>Admin</cp:lastModifiedBy>
  <cp:revision>501</cp:revision>
  <dcterms:created xsi:type="dcterms:W3CDTF">2021-03-31T05:19:28Z</dcterms:created>
  <dcterms:modified xsi:type="dcterms:W3CDTF">2023-03-28T09:21:05Z</dcterms:modified>
</cp:coreProperties>
</file>