
<file path=[Content_Types].xml><?xml version="1.0" encoding="utf-8"?>
<Types xmlns="http://schemas.openxmlformats.org/package/2006/content-types">
  <Default ContentType="image/jpeg" Extension="jpg"/>
  <Default ContentType="application/vnd.openxmlformats-officedocument.spreadsheetml.sheet" Extension="xlsx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ms-office.chartcolorstyle+xml" PartName="/ppt/charts/colors1.xml"/>
  <Override ContentType="application/vnd.ms-office.chartcolorstyle+xml" PartName="/ppt/charts/colors2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drawingml.chart+xml" PartName="/ppt/charts/chart3.xml"/>
  <Override ContentType="application/vnd.openxmlformats-officedocument.drawingml.chart+xml" PartName="/ppt/charts/chart2.xml"/>
  <Override ContentType="application/vnd.openxmlformats-officedocument.drawingml.chart+xml" PartName="/ppt/charts/chart1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themeOverride+xml" PartName="/ppt/theme/themeOverride1.xml"/>
  <Override ContentType="application/binary" PartName="/ppt/metadata"/>
  <Override ContentType="application/vnd.openxmlformats-officedocument.presentationml.notesMaster+xml" PartName="/ppt/notesMasters/notesMaster1.xml"/>
  <Override ContentType="application/vnd.ms-office.chartstyle+xml" PartName="/ppt/charts/style1.xml"/>
  <Override ContentType="application/vnd.ms-office.chartstyle+xml" PartName="/ppt/charts/style2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50" r:id="rId6"/>
    <p:sldMasterId id="2147483660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</p:sldIdLst>
  <p:sldSz cy="5143500" cx="9144000"/>
  <p:notesSz cx="6858000" cy="9144000"/>
  <p:embeddedFontLst>
    <p:embeddedFont>
      <p:font typeface="Century Gothic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1723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35" roundtripDataSignature="AMtx7mjnAn9/+sXRluPhXVmoXByaiwp6/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1A63E83-3AD8-4C4A-B605-D3604CB5A92A}">
  <a:tblStyle styleId="{31A63E83-3AD8-4C4A-B605-D3604CB5A92A}" styleName="Table_0">
    <a:wholeTbl>
      <a:tcTxStyle b="off" i="off">
        <a:font>
          <a:latin typeface="Century Gothic"/>
          <a:ea typeface="Century Gothic"/>
          <a:cs typeface="Century Gothic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6F0E7"/>
          </a:solidFill>
        </a:fill>
      </a:tcStyle>
    </a:wholeTbl>
    <a:band1H>
      <a:tcTxStyle/>
      <a:tcStyle>
        <a:fill>
          <a:solidFill>
            <a:srgbClr val="CADFCC"/>
          </a:solidFill>
        </a:fill>
      </a:tcStyle>
    </a:band1H>
    <a:band2H>
      <a:tcTxStyle/>
    </a:band2H>
    <a:band1V>
      <a:tcTxStyle/>
      <a:tcStyle>
        <a:fill>
          <a:solidFill>
            <a:srgbClr val="CADFCC"/>
          </a:solidFill>
        </a:fill>
      </a:tcStyle>
    </a:band1V>
    <a:band2V>
      <a:tcTxStyle/>
    </a:band2V>
    <a:la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1723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2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1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7" Type="http://schemas.openxmlformats.org/officeDocument/2006/relationships/slideMaster" Target="slideMasters/slideMaster3.xml"/><Relationship Id="rId8" Type="http://schemas.openxmlformats.org/officeDocument/2006/relationships/notesMaster" Target="notesMasters/notesMaster1.xml"/><Relationship Id="rId31" Type="http://schemas.openxmlformats.org/officeDocument/2006/relationships/font" Target="fonts/CenturyGothic-regular.fntdata"/><Relationship Id="rId30" Type="http://schemas.openxmlformats.org/officeDocument/2006/relationships/slide" Target="slides/slide22.xml"/><Relationship Id="rId11" Type="http://schemas.openxmlformats.org/officeDocument/2006/relationships/slide" Target="slides/slide3.xml"/><Relationship Id="rId33" Type="http://schemas.openxmlformats.org/officeDocument/2006/relationships/font" Target="fonts/CenturyGothic-italic.fntdata"/><Relationship Id="rId10" Type="http://schemas.openxmlformats.org/officeDocument/2006/relationships/slide" Target="slides/slide2.xml"/><Relationship Id="rId32" Type="http://schemas.openxmlformats.org/officeDocument/2006/relationships/font" Target="fonts/CenturyGothic-bold.fntdata"/><Relationship Id="rId13" Type="http://schemas.openxmlformats.org/officeDocument/2006/relationships/slide" Target="slides/slide5.xml"/><Relationship Id="rId35" Type="http://customschemas.google.com/relationships/presentationmetadata" Target="metadata"/><Relationship Id="rId12" Type="http://schemas.openxmlformats.org/officeDocument/2006/relationships/slide" Target="slides/slide4.xml"/><Relationship Id="rId34" Type="http://schemas.openxmlformats.org/officeDocument/2006/relationships/font" Target="fonts/CenturyGothic-boldItalic.fntdata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charts/_rels/chart1.xml.rels><?xml version="1.0" encoding="UTF-8" standalone="yes"?>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1.xlsx"/></Relationships>
</file>

<file path=ppt/charts/_rels/chart2.xml.rels><?xml version="1.0" encoding="UTF-8" standalone="yes"?>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Sheet2.xlsx"/></Relationships>
</file>

<file path=ppt/charts/_rels/chart3.xml.rels><?xml version="1.0" encoding="UTF-8" standalone="yes"?>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7524565627643651E-2"/>
          <c:y val="7.2301879009744927E-2"/>
          <c:w val="0.96495081196449317"/>
          <c:h val="0.82575830643943382"/>
        </c:manualLayout>
      </c:layout>
      <c:lineChart>
        <c:grouping val="standar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covered</c:v>
                </c:pt>
              </c:strCache>
            </c:strRef>
          </c:tx>
          <c:spPr>
            <a:ln w="38100" cmpd="sng">
              <a:solidFill>
                <a:srgbClr val="00A038"/>
              </a:solidFill>
            </a:ln>
          </c:spPr>
          <c:marker>
            <c:symbol val="circle"/>
            <c:size val="9"/>
            <c:spPr>
              <a:solidFill>
                <a:srgbClr val="00A038"/>
              </a:solidFill>
              <a:ln w="3175" cmpd="sng"/>
            </c:spPr>
          </c:marker>
          <c:dLbls>
            <c:dLbl>
              <c:idx val="0"/>
              <c:layout>
                <c:manualLayout>
                  <c:x val="-9.7904991214941103E-2"/>
                  <c:y val="-6.579053203008179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3,069,480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EC26-48D0-8BBA-8448F8599D40}"/>
                </c:ext>
              </c:extLst>
            </c:dLbl>
            <c:dLbl>
              <c:idx val="1"/>
              <c:layout>
                <c:manualLayout>
                  <c:x val="-0.11278102427279237"/>
                  <c:y val="-6.579053203008186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3,540,293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EC26-48D0-8BBA-8448F8599D40}"/>
                </c:ext>
              </c:extLst>
            </c:dLbl>
            <c:dLbl>
              <c:idx val="2"/>
              <c:layout>
                <c:manualLayout>
                  <c:x val="-9.955788377692458E-2"/>
                  <c:y val="-6.204871724991345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3,807,035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EC26-48D0-8BBA-8448F8599D40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4,030,424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3083-4177-B46E-73B08D4AB729}"/>
                </c:ext>
              </c:extLst>
            </c:dLbl>
            <c:dLbl>
              <c:idx val="4"/>
              <c:layout>
                <c:manualLayout>
                  <c:x val="-6.4847139975271681E-2"/>
                  <c:y val="-9.5725050271428885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4,064,881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EC26-48D0-8BBA-8448F8599D40}"/>
                </c:ext>
              </c:extLst>
            </c:dLbl>
            <c:dLbl>
              <c:idx val="5"/>
              <c:layout>
                <c:manualLayout>
                  <c:x val="-4.9971106917420564E-2"/>
                  <c:y val="-7.3274161590418593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4,415,101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EC26-48D0-8BBA-8448F8599D40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4,419,074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3083-4177-B46E-73B08D4AB729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Tabelle1!$A$2:$A$8</c:f>
              <c:numCache>
                <c:formatCode>General</c:formatCod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</c:numCache>
            </c:numRef>
          </c:cat>
          <c:val>
            <c:numRef>
              <c:f>Tabelle1!$B$2:$B$8</c:f>
              <c:numCache>
                <c:formatCode>#,##0</c:formatCode>
                <c:ptCount val="7"/>
                <c:pt idx="0">
                  <c:v>3069479.9021961708</c:v>
                </c:pt>
                <c:pt idx="1">
                  <c:v>3540293.043195589</c:v>
                </c:pt>
                <c:pt idx="2">
                  <c:v>3807035</c:v>
                </c:pt>
                <c:pt idx="3">
                  <c:v>4030424</c:v>
                </c:pt>
                <c:pt idx="4">
                  <c:v>4064881</c:v>
                </c:pt>
                <c:pt idx="5">
                  <c:v>4415101</c:v>
                </c:pt>
                <c:pt idx="6" formatCode="General">
                  <c:v>4419074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52A-499D-A86C-C0A0FD37533C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Spalte2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Tabelle1!$A$2:$A$8</c:f>
              <c:numCache>
                <c:formatCode>General</c:formatCod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</c:numCache>
            </c:numRef>
          </c:cat>
          <c:val>
            <c:numRef>
              <c:f>Tabelle1!$C$2:$C$8</c:f>
              <c:numCache>
                <c:formatCode>General</c:formatCode>
                <c:ptCount val="7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C26-48D0-8BBA-8448F8599D40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Spalte1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Tabelle1!$A$2:$A$8</c:f>
              <c:numCache>
                <c:formatCode>General</c:formatCode>
                <c:ptCount val="7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</c:numCache>
            </c:numRef>
          </c:cat>
          <c:val>
            <c:numRef>
              <c:f>Tabelle1!$D$2:$D$8</c:f>
              <c:numCache>
                <c:formatCode>General</c:formatCode>
                <c:ptCount val="7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C26-48D0-8BBA-8448F8599D40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-1190809120"/>
        <c:axId val="-1190767072"/>
      </c:lineChart>
      <c:catAx>
        <c:axId val="-1190809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-1190767072"/>
        <c:crosses val="autoZero"/>
        <c:auto val="1"/>
        <c:lblAlgn val="ctr"/>
        <c:lblOffset val="100"/>
        <c:noMultiLvlLbl val="0"/>
      </c:catAx>
      <c:valAx>
        <c:axId val="-1190767072"/>
        <c:scaling>
          <c:orientation val="minMax"/>
          <c:min val="100000"/>
        </c:scaling>
        <c:delete val="0"/>
        <c:axPos val="l"/>
        <c:numFmt formatCode="#,##0" sourceLinked="1"/>
        <c:majorTickMark val="none"/>
        <c:minorTickMark val="none"/>
        <c:tickLblPos val="none"/>
        <c:spPr>
          <a:noFill/>
          <a:ln>
            <a:noFill/>
          </a:ln>
        </c:spPr>
        <c:crossAx val="-11908091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160423950530371E-2"/>
          <c:y val="4.6432113733075008E-2"/>
          <c:w val="0.90350914825421647"/>
          <c:h val="0.85628323670128192"/>
        </c:manualLayout>
      </c:layout>
      <c:lineChart>
        <c:grouping val="standar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6.4307303577425604E-2"/>
                  <c:y val="-7.016934449953049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3DD-4D2D-A863-F52DFE1A72BE}"/>
                </c:ext>
              </c:extLst>
            </c:dLbl>
            <c:dLbl>
              <c:idx val="4"/>
              <c:layout>
                <c:manualLayout>
                  <c:x val="-4.0236279842235288E-2"/>
                  <c:y val="3.910675947115337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3DD-4D2D-A863-F52DFE1A72B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Tabelle1!$A$2:$A$7</c:f>
              <c:strCach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2023*</c:v>
                </c:pt>
              </c:strCache>
            </c:strRef>
          </c:cat>
          <c:val>
            <c:numRef>
              <c:f>Tabelle1!$B$2:$B$7</c:f>
              <c:numCache>
                <c:formatCode>#,##0</c:formatCode>
                <c:ptCount val="6"/>
                <c:pt idx="0">
                  <c:v>16836.059399999525</c:v>
                </c:pt>
                <c:pt idx="1">
                  <c:v>18574.357899999941</c:v>
                </c:pt>
                <c:pt idx="2">
                  <c:v>18295.460499999412</c:v>
                </c:pt>
                <c:pt idx="3">
                  <c:v>18575.867799999825</c:v>
                </c:pt>
                <c:pt idx="4">
                  <c:v>16536.176917875884</c:v>
                </c:pt>
                <c:pt idx="5">
                  <c:v>17847.550706873415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28B-4B51-A74D-E008D0F7EC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92667088"/>
        <c:axId val="162568464"/>
      </c:lineChart>
      <c:catAx>
        <c:axId val="992667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568464"/>
        <c:crosses val="autoZero"/>
        <c:auto val="1"/>
        <c:lblAlgn val="ctr"/>
        <c:lblOffset val="100"/>
        <c:noMultiLvlLbl val="1"/>
      </c:catAx>
      <c:valAx>
        <c:axId val="162568464"/>
        <c:scaling>
          <c:orientation val="minMax"/>
          <c:min val="16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2667088"/>
        <c:crosses val="autoZero"/>
        <c:crossBetween val="between"/>
        <c:majorUnit val="5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>
                <c:manualLayout>
                  <c:x val="-4.3193610634776627E-2"/>
                  <c:y val="-7.301787963898345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C3F-4F43-8A0E-21A161BD02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Tabelle1!$A$2:$A$7</c:f>
              <c:strCach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2023*</c:v>
                </c:pt>
              </c:strCache>
            </c:strRef>
          </c:cat>
          <c:val>
            <c:numRef>
              <c:f>Tabelle1!$B$2:$B$7</c:f>
              <c:numCache>
                <c:formatCode>#,##0</c:formatCode>
                <c:ptCount val="6"/>
                <c:pt idx="0">
                  <c:v>4004.6750000000002</c:v>
                </c:pt>
                <c:pt idx="1">
                  <c:v>4116.0919999999996</c:v>
                </c:pt>
                <c:pt idx="2">
                  <c:v>3722.0810000000001</c:v>
                </c:pt>
                <c:pt idx="3">
                  <c:v>4185.88</c:v>
                </c:pt>
                <c:pt idx="4">
                  <c:v>4787.7500050589442</c:v>
                </c:pt>
                <c:pt idx="5">
                  <c:v>4830.3280062414706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28B-4B51-A74D-E008D0F7EC8B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992667088"/>
        <c:axId val="162568464"/>
      </c:lineChart>
      <c:catAx>
        <c:axId val="992667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2568464"/>
        <c:crosses val="autoZero"/>
        <c:auto val="1"/>
        <c:lblAlgn val="ctr"/>
        <c:lblOffset val="100"/>
        <c:noMultiLvlLbl val="1"/>
      </c:catAx>
      <c:valAx>
        <c:axId val="162568464"/>
        <c:scaling>
          <c:orientation val="minMax"/>
          <c:min val="3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2667088"/>
        <c:crosses val="autoZero"/>
        <c:crossBetween val="between"/>
        <c:majorUnit val="5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" name="Google Shape;11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:notes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24/03/2023</a:t>
            </a:r>
            <a:endParaRPr/>
          </a:p>
        </p:txBody>
      </p:sp>
      <p:sp>
        <p:nvSpPr>
          <p:cNvPr id="112" name="Google Shape;112;p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0" name="Google Shape;25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11:notes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24/03/2023</a:t>
            </a:r>
            <a:endParaRPr/>
          </a:p>
        </p:txBody>
      </p:sp>
      <p:sp>
        <p:nvSpPr>
          <p:cNvPr id="252" name="Google Shape;252;p1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0" name="Google Shape;26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Based on results from 31 January 2023</a:t>
            </a:r>
            <a:endParaRPr/>
          </a:p>
        </p:txBody>
      </p:sp>
      <p:sp>
        <p:nvSpPr>
          <p:cNvPr id="261" name="Google Shape;261;p12:notes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24/03/2023</a:t>
            </a:r>
            <a:endParaRPr/>
          </a:p>
        </p:txBody>
      </p:sp>
      <p:sp>
        <p:nvSpPr>
          <p:cNvPr id="262" name="Google Shape;262;p1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0" name="Google Shape;27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271" name="Google Shape;271;p13:notes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entury Gothic"/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24/03/2023</a:t>
            </a:r>
            <a:endParaRPr b="0" i="0" sz="12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2" name="Google Shape;272;p13:notes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entury Gothic"/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© GLOBALG.A.P Secretariat </a:t>
            </a:r>
            <a:endParaRPr/>
          </a:p>
        </p:txBody>
      </p:sp>
      <p:sp>
        <p:nvSpPr>
          <p:cNvPr id="273" name="Google Shape;273;p1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entury Gothic"/>
              <a:buNone/>
            </a:pPr>
            <a:fld id="{00000000-1234-1234-1234-123412341234}" type="slidenum">
              <a:rPr b="0" i="0" lang="en-GB" sz="1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8" name="Google Shape;29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14:notes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entury Gothic"/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24/03/2023</a:t>
            </a:r>
            <a:endParaRPr b="0" i="0" sz="12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0" name="Google Shape;300;p14:notes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entury Gothic"/>
              <a:buNone/>
            </a:pPr>
            <a:r>
              <a:rPr b="0" i="0" lang="en-GB" sz="1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© GLOBALG.A.P Secretariat </a:t>
            </a:r>
            <a:endParaRPr/>
          </a:p>
        </p:txBody>
      </p:sp>
      <p:sp>
        <p:nvSpPr>
          <p:cNvPr id="301" name="Google Shape;301;p1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entury Gothic"/>
              <a:buNone/>
            </a:pPr>
            <a:fld id="{00000000-1234-1234-1234-123412341234}" type="slidenum">
              <a:rPr b="0" i="0" lang="en-GB" sz="12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4" name="Google Shape;314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15:notes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24/03/2023</a:t>
            </a:r>
            <a:endParaRPr/>
          </a:p>
        </p:txBody>
      </p:sp>
      <p:sp>
        <p:nvSpPr>
          <p:cNvPr id="316" name="Google Shape;316;p1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1" name="Google Shape;371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" name="Google Shape;12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sz="1200"/>
              <a:t>East Africa: Lilogwe, Malawi&amp; Entebbe, Uganda</a:t>
            </a:r>
            <a:endParaRPr/>
          </a:p>
          <a:p>
            <a:pPr indent="-342900" lvl="0" marL="3429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sz="1200"/>
              <a:t>Accra, Ghana</a:t>
            </a:r>
            <a:endParaRPr/>
          </a:p>
          <a:p>
            <a:pPr indent="-342900" lvl="0" marL="3429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sz="1200"/>
              <a:t>Cape Town, South Africa</a:t>
            </a:r>
            <a:endParaRPr/>
          </a:p>
          <a:p>
            <a:pPr indent="-342900" lvl="0" marL="3429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sz="1200"/>
              <a:t>Lomé, Togo</a:t>
            </a:r>
            <a:endParaRPr/>
          </a:p>
          <a:p>
            <a:pPr indent="-342900" lvl="0" marL="342900" rtl="0" algn="l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GB" sz="1200"/>
              <a:t>Luxor, Egypt</a:t>
            </a:r>
            <a:endParaRPr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3:notes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24/03/2023</a:t>
            </a:r>
            <a:endParaRPr/>
          </a:p>
        </p:txBody>
      </p:sp>
      <p:sp>
        <p:nvSpPr>
          <p:cNvPr id="126" name="Google Shape;126;p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" name="Google Shape;16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Link to presentation of Christi, she will go into detail </a:t>
            </a:r>
            <a:endParaRPr/>
          </a:p>
        </p:txBody>
      </p:sp>
      <p:sp>
        <p:nvSpPr>
          <p:cNvPr id="163" name="Google Shape;163;p5:notes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24/03/2023</a:t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4" name="Google Shape;21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7:notes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24/03/2023</a:t>
            </a:r>
            <a:endParaRPr/>
          </a:p>
        </p:txBody>
      </p:sp>
      <p:sp>
        <p:nvSpPr>
          <p:cNvPr id="216" name="Google Shape;216;p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0" name="Google Shape;23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800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Product</a:t>
            </a:r>
            <a:r>
              <a:rPr lang="en-GB"/>
              <a:t> </a:t>
            </a:r>
            <a:r>
              <a:rPr b="1" i="0" lang="en-GB" sz="1800" u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Certified Non-Covered Crops in ha (first &amp; further harvest)</a:t>
            </a:r>
            <a:r>
              <a:rPr lang="en-GB"/>
              <a:t> </a:t>
            </a:r>
            <a:endParaRPr/>
          </a:p>
          <a:p>
            <a:pPr indent="0" lvl="0" marL="0" rtl="0" algn="l">
              <a:spcBef>
                <a:spcPts val="540"/>
              </a:spcBef>
              <a:spcAft>
                <a:spcPts val="0"/>
              </a:spcAft>
              <a:buNone/>
            </a:pPr>
            <a:r>
              <a:rPr b="0" i="0" lang="en-GB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Avocado</a:t>
            </a:r>
            <a:r>
              <a:rPr lang="en-GB"/>
              <a:t> </a:t>
            </a:r>
            <a:r>
              <a:rPr b="0" i="0" lang="en-GB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4.661,3</a:t>
            </a:r>
            <a:r>
              <a:rPr lang="en-GB"/>
              <a:t> ha</a:t>
            </a:r>
            <a:endParaRPr/>
          </a:p>
          <a:p>
            <a:pPr indent="0" lvl="0" marL="0" rtl="0" algn="l">
              <a:spcBef>
                <a:spcPts val="540"/>
              </a:spcBef>
              <a:spcAft>
                <a:spcPts val="0"/>
              </a:spcAft>
              <a:buNone/>
            </a:pPr>
            <a:r>
              <a:rPr b="0" i="0" lang="en-GB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Green Bean</a:t>
            </a:r>
            <a:r>
              <a:rPr lang="en-GB"/>
              <a:t> </a:t>
            </a:r>
            <a:r>
              <a:rPr b="0" i="0" lang="en-GB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3.533,4 ha</a:t>
            </a:r>
            <a:endParaRPr/>
          </a:p>
          <a:p>
            <a:pPr indent="0" lvl="0" marL="0" rtl="0" algn="l">
              <a:spcBef>
                <a:spcPts val="540"/>
              </a:spcBef>
              <a:spcAft>
                <a:spcPts val="0"/>
              </a:spcAft>
              <a:buNone/>
            </a:pPr>
            <a:r>
              <a:rPr b="0" i="0" lang="en-GB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Pineapple</a:t>
            </a:r>
            <a:r>
              <a:rPr lang="en-GB"/>
              <a:t> </a:t>
            </a:r>
            <a:r>
              <a:rPr b="0" i="0" lang="en-GB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2.177,6</a:t>
            </a:r>
            <a:r>
              <a:rPr lang="en-GB"/>
              <a:t> ha</a:t>
            </a:r>
            <a:endParaRPr/>
          </a:p>
          <a:p>
            <a:pPr indent="0" lvl="0" marL="0" rtl="0" algn="l">
              <a:spcBef>
                <a:spcPts val="540"/>
              </a:spcBef>
              <a:spcAft>
                <a:spcPts val="0"/>
              </a:spcAft>
              <a:buNone/>
            </a:pPr>
            <a:r>
              <a:rPr b="0" i="0" lang="en-GB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Baby Corn</a:t>
            </a:r>
            <a:r>
              <a:rPr lang="en-GB"/>
              <a:t> </a:t>
            </a:r>
            <a:r>
              <a:rPr b="0" i="0" lang="en-GB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1.282,2</a:t>
            </a:r>
            <a:r>
              <a:rPr lang="en-GB"/>
              <a:t> ha </a:t>
            </a:r>
            <a:endParaRPr/>
          </a:p>
          <a:p>
            <a:pPr indent="0" lvl="0" marL="0" rtl="0" algn="l">
              <a:spcBef>
                <a:spcPts val="540"/>
              </a:spcBef>
              <a:spcAft>
                <a:spcPts val="0"/>
              </a:spcAft>
              <a:buNone/>
            </a:pPr>
            <a:r>
              <a:rPr b="0" i="0" lang="en-GB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Mangetout (pea pod)</a:t>
            </a:r>
            <a:r>
              <a:rPr lang="en-GB"/>
              <a:t> </a:t>
            </a:r>
            <a:r>
              <a:rPr b="0" i="0" lang="en-GB" sz="180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1.147,3</a:t>
            </a:r>
            <a:r>
              <a:rPr lang="en-GB"/>
              <a:t> ha</a:t>
            </a:r>
            <a:endParaRPr/>
          </a:p>
        </p:txBody>
      </p:sp>
      <p:sp>
        <p:nvSpPr>
          <p:cNvPr id="231" name="Google Shape;231;p9:notes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24/03/2023</a:t>
            </a:r>
            <a:endParaRPr/>
          </a:p>
        </p:txBody>
      </p:sp>
      <p:sp>
        <p:nvSpPr>
          <p:cNvPr id="232" name="Google Shape;232;p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6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4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folie" showMasterSp="0">
  <p:cSld name="Titelfolie">
    <p:bg>
      <p:bgPr>
        <a:solidFill>
          <a:schemeClr val="accent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6"/>
          <p:cNvSpPr txBox="1"/>
          <p:nvPr>
            <p:ph idx="1" type="body"/>
          </p:nvPr>
        </p:nvSpPr>
        <p:spPr>
          <a:xfrm>
            <a:off x="505010" y="3034854"/>
            <a:ext cx="4656650" cy="85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1800"/>
              <a:buNone/>
              <a:defRPr sz="2000">
                <a:solidFill>
                  <a:srgbClr val="FFFFFF"/>
                </a:solidFill>
              </a:defRPr>
            </a:lvl1pPr>
            <a:lvl2pPr indent="-228600" lvl="1" marL="914400" algn="l">
              <a:spcBef>
                <a:spcPts val="320"/>
              </a:spcBef>
              <a:spcAft>
                <a:spcPts val="0"/>
              </a:spcAft>
              <a:buSzPts val="1440"/>
              <a:buNone/>
              <a:defRPr sz="1600">
                <a:solidFill>
                  <a:srgbClr val="FFFFFF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FFFFFF"/>
                </a:solidFill>
              </a:defRPr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G_Icon_white.ai" id="16" name="Google Shape;16;p26"/>
          <p:cNvPicPr preferRelativeResize="0"/>
          <p:nvPr/>
        </p:nvPicPr>
        <p:blipFill rotWithShape="1">
          <a:blip r:embed="rId2">
            <a:alphaModFix/>
          </a:blip>
          <a:srcRect b="40291" l="15104" r="50853" t="18518"/>
          <a:stretch/>
        </p:blipFill>
        <p:spPr>
          <a:xfrm>
            <a:off x="4893038" y="0"/>
            <a:ext cx="425096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6"/>
          <p:cNvSpPr txBox="1"/>
          <p:nvPr>
            <p:ph type="title"/>
          </p:nvPr>
        </p:nvSpPr>
        <p:spPr>
          <a:xfrm>
            <a:off x="505010" y="2250149"/>
            <a:ext cx="5092485" cy="6737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8" name="Google Shape;18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9718" y="313765"/>
            <a:ext cx="1239573" cy="1069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7"/>
          <p:cNvSpPr txBox="1"/>
          <p:nvPr>
            <p:ph idx="1" type="body"/>
          </p:nvPr>
        </p:nvSpPr>
        <p:spPr>
          <a:xfrm>
            <a:off x="1003224" y="1227667"/>
            <a:ext cx="2277072" cy="33358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1800"/>
              <a:buNone/>
              <a:defRPr sz="20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108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6" name="Google Shape;56;p37"/>
          <p:cNvSpPr txBox="1"/>
          <p:nvPr>
            <p:ph idx="2" type="body"/>
          </p:nvPr>
        </p:nvSpPr>
        <p:spPr>
          <a:xfrm>
            <a:off x="3462338" y="1227667"/>
            <a:ext cx="5224462" cy="33363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0040" lvl="0" marL="4572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440"/>
              <a:buChar char="•"/>
              <a:defRPr sz="1600"/>
            </a:lvl1pPr>
            <a:lvl2pPr indent="-320040" lvl="1" marL="9144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440"/>
              <a:buChar char="-"/>
              <a:defRPr sz="1600"/>
            </a:lvl2pPr>
            <a:lvl3pPr indent="-309880" lvl="2" marL="13716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80"/>
              <a:buChar char="•"/>
              <a:defRPr sz="16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✔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»"/>
              <a:defRPr sz="16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7" name="Google Shape;57;p37"/>
          <p:cNvSpPr txBox="1"/>
          <p:nvPr>
            <p:ph type="title"/>
          </p:nvPr>
        </p:nvSpPr>
        <p:spPr>
          <a:xfrm>
            <a:off x="1003224" y="-1"/>
            <a:ext cx="7683576" cy="93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Custom Layout">
  <p:cSld name="7_Custom Layou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0"/>
          <p:cNvSpPr txBox="1"/>
          <p:nvPr>
            <p:ph type="title"/>
          </p:nvPr>
        </p:nvSpPr>
        <p:spPr>
          <a:xfrm>
            <a:off x="1003224" y="-1"/>
            <a:ext cx="7683576" cy="93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Inhalt">
  <p:cSld name="Titel und Inhal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/>
          <p:nvPr>
            <p:ph idx="1" type="body"/>
          </p:nvPr>
        </p:nvSpPr>
        <p:spPr>
          <a:xfrm>
            <a:off x="1003224" y="1200151"/>
            <a:ext cx="7683576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5760" lvl="0" marL="45720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160"/>
              <a:buChar char="•"/>
              <a:defRPr/>
            </a:lvl1pPr>
            <a:lvl2pPr indent="-342900" lvl="1" marL="91440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-"/>
              <a:defRPr/>
            </a:lvl2pPr>
            <a:lvl3pPr indent="-320039" lvl="2" marL="137160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440"/>
              <a:buChar char="•"/>
              <a:defRPr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✔"/>
              <a:defRPr/>
            </a:lvl4pPr>
            <a:lvl5pPr indent="-317500" lvl="4" marL="228600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" name="Google Shape;67;p31"/>
          <p:cNvSpPr txBox="1"/>
          <p:nvPr>
            <p:ph type="title"/>
          </p:nvPr>
        </p:nvSpPr>
        <p:spPr>
          <a:xfrm>
            <a:off x="1003224" y="-1"/>
            <a:ext cx="7683576" cy="93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folie" showMasterSp="0">
  <p:cSld name="Titelfolie">
    <p:bg>
      <p:bgPr>
        <a:solidFill>
          <a:schemeClr val="accent1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8"/>
          <p:cNvSpPr txBox="1"/>
          <p:nvPr>
            <p:ph idx="1" type="body"/>
          </p:nvPr>
        </p:nvSpPr>
        <p:spPr>
          <a:xfrm>
            <a:off x="505011" y="3034855"/>
            <a:ext cx="4656650" cy="85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1800"/>
              <a:buNone/>
              <a:defRPr sz="2000">
                <a:solidFill>
                  <a:srgbClr val="FFFFFF"/>
                </a:solidFill>
              </a:defRPr>
            </a:lvl1pPr>
            <a:lvl2pPr indent="-228600" lvl="1" marL="914400" algn="l">
              <a:spcBef>
                <a:spcPts val="320"/>
              </a:spcBef>
              <a:spcAft>
                <a:spcPts val="0"/>
              </a:spcAft>
              <a:buSzPts val="1440"/>
              <a:buNone/>
              <a:defRPr sz="1600">
                <a:solidFill>
                  <a:srgbClr val="FFFFFF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FFFFFF"/>
                </a:solidFill>
              </a:defRPr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G_Icon_white.ai" id="70" name="Google Shape;70;p38"/>
          <p:cNvPicPr preferRelativeResize="0"/>
          <p:nvPr/>
        </p:nvPicPr>
        <p:blipFill rotWithShape="1">
          <a:blip r:embed="rId2">
            <a:alphaModFix/>
          </a:blip>
          <a:srcRect b="40291" l="15104" r="50853" t="18518"/>
          <a:stretch/>
        </p:blipFill>
        <p:spPr>
          <a:xfrm>
            <a:off x="4893039" y="0"/>
            <a:ext cx="425096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_Logo_slogan_white.ai" id="71" name="Google Shape;71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6851" y="233253"/>
            <a:ext cx="1303048" cy="130304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38"/>
          <p:cNvSpPr txBox="1"/>
          <p:nvPr>
            <p:ph type="title"/>
          </p:nvPr>
        </p:nvSpPr>
        <p:spPr>
          <a:xfrm>
            <a:off x="505010" y="2250149"/>
            <a:ext cx="5092485" cy="6737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 showMasterSp="0">
  <p:cSld name="4_Custom Layou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_Icon_white.png" id="74" name="Google Shape;74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18488" y="82551"/>
            <a:ext cx="811212" cy="833438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39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0"/>
          <p:cNvSpPr txBox="1"/>
          <p:nvPr>
            <p:ph idx="1" type="body"/>
          </p:nvPr>
        </p:nvSpPr>
        <p:spPr>
          <a:xfrm>
            <a:off x="1003224" y="1615155"/>
            <a:ext cx="7683576" cy="29794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0040" lvl="0" marL="4572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440"/>
              <a:buChar char="•"/>
              <a:defRPr sz="1600"/>
            </a:lvl1pPr>
            <a:lvl2pPr indent="-320040" lvl="1" marL="9144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440"/>
              <a:buChar char="-"/>
              <a:defRPr sz="1600"/>
            </a:lvl2pPr>
            <a:lvl3pPr indent="-309880" lvl="2" marL="13716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80"/>
              <a:buChar char="•"/>
              <a:defRPr sz="16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✔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»"/>
              <a:defRPr sz="16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" name="Google Shape;78;p40"/>
          <p:cNvSpPr txBox="1"/>
          <p:nvPr>
            <p:ph type="title"/>
          </p:nvPr>
        </p:nvSpPr>
        <p:spPr>
          <a:xfrm>
            <a:off x="1003224" y="-1"/>
            <a:ext cx="7683576" cy="93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40"/>
          <p:cNvSpPr txBox="1"/>
          <p:nvPr>
            <p:ph idx="2" type="body"/>
          </p:nvPr>
        </p:nvSpPr>
        <p:spPr>
          <a:xfrm>
            <a:off x="1003300" y="1050926"/>
            <a:ext cx="7683500" cy="487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1620"/>
              <a:buNone/>
              <a:defRPr sz="1800"/>
            </a:lvl1pPr>
            <a:lvl2pPr indent="-331469" lvl="1" marL="914400" algn="l">
              <a:spcBef>
                <a:spcPts val="360"/>
              </a:spcBef>
              <a:spcAft>
                <a:spcPts val="0"/>
              </a:spcAft>
              <a:buSzPts val="1620"/>
              <a:buChar char="-"/>
              <a:defRPr/>
            </a:lvl2pPr>
            <a:lvl3pPr indent="-320039" lvl="2" marL="1371600" algn="l">
              <a:spcBef>
                <a:spcPts val="360"/>
              </a:spcBef>
              <a:spcAft>
                <a:spcPts val="0"/>
              </a:spcAft>
              <a:buSzPts val="144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✔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wei Inhalte">
  <p:cSld name="Zwei Inhalte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1"/>
          <p:cNvSpPr txBox="1"/>
          <p:nvPr>
            <p:ph idx="1" type="body"/>
          </p:nvPr>
        </p:nvSpPr>
        <p:spPr>
          <a:xfrm>
            <a:off x="511265" y="1212320"/>
            <a:ext cx="4038600" cy="33512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0040" lvl="0" marL="4572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440"/>
              <a:buChar char="•"/>
              <a:defRPr sz="1600"/>
            </a:lvl1pPr>
            <a:lvl2pPr indent="-320040" lvl="1" marL="9144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440"/>
              <a:buChar char="-"/>
              <a:defRPr sz="1600"/>
            </a:lvl2pPr>
            <a:lvl3pPr indent="-309880" lvl="2" marL="13716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80"/>
              <a:buChar char="•"/>
              <a:defRPr sz="16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✔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»"/>
              <a:defRPr sz="16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41"/>
          <p:cNvSpPr txBox="1"/>
          <p:nvPr>
            <p:ph idx="2" type="body"/>
          </p:nvPr>
        </p:nvSpPr>
        <p:spPr>
          <a:xfrm>
            <a:off x="4648200" y="1205969"/>
            <a:ext cx="4038600" cy="33512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0040" lvl="0" marL="4572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440"/>
              <a:buChar char="•"/>
              <a:defRPr sz="1600"/>
            </a:lvl1pPr>
            <a:lvl2pPr indent="-320040" lvl="1" marL="9144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440"/>
              <a:buChar char="-"/>
              <a:defRPr sz="1600"/>
            </a:lvl2pPr>
            <a:lvl3pPr indent="-309880" lvl="2" marL="13716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80"/>
              <a:buChar char="•"/>
              <a:defRPr sz="16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✔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»"/>
              <a:defRPr sz="16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41"/>
          <p:cNvSpPr txBox="1"/>
          <p:nvPr>
            <p:ph type="title"/>
          </p:nvPr>
        </p:nvSpPr>
        <p:spPr>
          <a:xfrm>
            <a:off x="1003224" y="-1"/>
            <a:ext cx="7683576" cy="93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2"/>
          <p:cNvSpPr txBox="1"/>
          <p:nvPr>
            <p:ph idx="1" type="body"/>
          </p:nvPr>
        </p:nvSpPr>
        <p:spPr>
          <a:xfrm>
            <a:off x="1003224" y="1151335"/>
            <a:ext cx="3816000" cy="795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1620"/>
              <a:buNone/>
              <a:defRPr b="1" sz="18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18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6" name="Google Shape;86;p42"/>
          <p:cNvSpPr txBox="1"/>
          <p:nvPr>
            <p:ph idx="2" type="body"/>
          </p:nvPr>
        </p:nvSpPr>
        <p:spPr>
          <a:xfrm>
            <a:off x="1003224" y="1947333"/>
            <a:ext cx="3816000" cy="26472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0040" lvl="0" marL="4572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440"/>
              <a:buChar char="•"/>
              <a:defRPr sz="1600"/>
            </a:lvl1pPr>
            <a:lvl2pPr indent="-320040" lvl="1" marL="9144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440"/>
              <a:buChar char="-"/>
              <a:defRPr sz="1600"/>
            </a:lvl2pPr>
            <a:lvl3pPr indent="-309880" lvl="2" marL="13716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80"/>
              <a:buChar char="•"/>
              <a:defRPr sz="16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✔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87" name="Google Shape;87;p42"/>
          <p:cNvSpPr txBox="1"/>
          <p:nvPr>
            <p:ph idx="3" type="body"/>
          </p:nvPr>
        </p:nvSpPr>
        <p:spPr>
          <a:xfrm>
            <a:off x="4870800" y="1151335"/>
            <a:ext cx="3816000" cy="795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1620"/>
              <a:buNone/>
              <a:defRPr b="1" sz="18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18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8" name="Google Shape;88;p42"/>
          <p:cNvSpPr txBox="1"/>
          <p:nvPr>
            <p:ph idx="4" type="body"/>
          </p:nvPr>
        </p:nvSpPr>
        <p:spPr>
          <a:xfrm>
            <a:off x="4870800" y="1947333"/>
            <a:ext cx="3816000" cy="26472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0040" lvl="0" marL="4572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440"/>
              <a:buChar char="•"/>
              <a:defRPr sz="1600"/>
            </a:lvl1pPr>
            <a:lvl2pPr indent="-320040" lvl="1" marL="9144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440"/>
              <a:buChar char="-"/>
              <a:defRPr sz="1600"/>
            </a:lvl2pPr>
            <a:lvl3pPr indent="-309880" lvl="2" marL="13716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80"/>
              <a:buChar char="•"/>
              <a:defRPr sz="16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✔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89" name="Google Shape;89;p42"/>
          <p:cNvSpPr txBox="1"/>
          <p:nvPr>
            <p:ph type="title"/>
          </p:nvPr>
        </p:nvSpPr>
        <p:spPr>
          <a:xfrm>
            <a:off x="1003224" y="-1"/>
            <a:ext cx="7683576" cy="93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3"/>
          <p:cNvSpPr txBox="1"/>
          <p:nvPr>
            <p:ph type="title"/>
          </p:nvPr>
        </p:nvSpPr>
        <p:spPr>
          <a:xfrm>
            <a:off x="1003224" y="-1"/>
            <a:ext cx="7683576" cy="93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44"/>
          <p:cNvSpPr txBox="1"/>
          <p:nvPr>
            <p:ph idx="1" type="body"/>
          </p:nvPr>
        </p:nvSpPr>
        <p:spPr>
          <a:xfrm>
            <a:off x="1003224" y="1227668"/>
            <a:ext cx="2277072" cy="33358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1800"/>
              <a:buNone/>
              <a:defRPr sz="20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108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94" name="Google Shape;94;p44"/>
          <p:cNvSpPr txBox="1"/>
          <p:nvPr>
            <p:ph idx="2" type="body"/>
          </p:nvPr>
        </p:nvSpPr>
        <p:spPr>
          <a:xfrm>
            <a:off x="3462339" y="1227667"/>
            <a:ext cx="5224462" cy="33363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0040" lvl="0" marL="4572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440"/>
              <a:buChar char="•"/>
              <a:defRPr sz="1600"/>
            </a:lvl1pPr>
            <a:lvl2pPr indent="-320040" lvl="1" marL="9144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440"/>
              <a:buChar char="-"/>
              <a:defRPr sz="1600"/>
            </a:lvl2pPr>
            <a:lvl3pPr indent="-309880" lvl="2" marL="13716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80"/>
              <a:buChar char="•"/>
              <a:defRPr sz="16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✔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»"/>
              <a:defRPr sz="16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5" name="Google Shape;95;p44"/>
          <p:cNvSpPr txBox="1"/>
          <p:nvPr>
            <p:ph type="title"/>
          </p:nvPr>
        </p:nvSpPr>
        <p:spPr>
          <a:xfrm>
            <a:off x="1003224" y="-1"/>
            <a:ext cx="7683576" cy="93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Inhalt">
  <p:cSld name="Titel und Inhalt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7"/>
          <p:cNvSpPr txBox="1"/>
          <p:nvPr>
            <p:ph idx="1" type="body"/>
          </p:nvPr>
        </p:nvSpPr>
        <p:spPr>
          <a:xfrm>
            <a:off x="1003224" y="1200151"/>
            <a:ext cx="7683576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0040" lvl="0" marL="4572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440"/>
              <a:buChar char="•"/>
              <a:defRPr/>
            </a:lvl1pPr>
            <a:lvl2pPr indent="-320040" lvl="1" marL="9144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440"/>
              <a:buChar char="-"/>
              <a:defRPr/>
            </a:lvl2pPr>
            <a:lvl3pPr indent="-309880" lvl="2" marL="13716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80"/>
              <a:buChar char="•"/>
              <a:defRPr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✔"/>
              <a:defRPr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27"/>
          <p:cNvSpPr txBox="1"/>
          <p:nvPr>
            <p:ph type="title"/>
          </p:nvPr>
        </p:nvSpPr>
        <p:spPr>
          <a:xfrm>
            <a:off x="1003224" y="-1"/>
            <a:ext cx="7683576" cy="93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5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5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45"/>
          <p:cNvSpPr txBox="1"/>
          <p:nvPr>
            <p:ph idx="1" type="subTitle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360"/>
              </a:spcBef>
              <a:spcAft>
                <a:spcPts val="0"/>
              </a:spcAft>
              <a:buSzPts val="1620"/>
              <a:buNone/>
              <a:defRPr sz="1800"/>
            </a:lvl1pPr>
            <a:lvl2pPr lvl="1" algn="ctr">
              <a:spcBef>
                <a:spcPts val="300"/>
              </a:spcBef>
              <a:spcAft>
                <a:spcPts val="0"/>
              </a:spcAft>
              <a:buSzPts val="1350"/>
              <a:buNone/>
              <a:defRPr sz="1500"/>
            </a:lvl2pPr>
            <a:lvl3pPr lvl="2" algn="ctr">
              <a:spcBef>
                <a:spcPts val="270"/>
              </a:spcBef>
              <a:spcAft>
                <a:spcPts val="0"/>
              </a:spcAft>
              <a:buSzPts val="1080"/>
              <a:buNone/>
              <a:defRPr sz="1350"/>
            </a:lvl3pPr>
            <a:lvl4pPr lvl="3" algn="ctr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99" name="Google Shape;99;p45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0" name="Google Shape;100;p45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01" name="Google Shape;101;p45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Custom Layout" showMasterSp="0">
  <p:cSld name="5_Custom Layout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_Icon_white.png" id="103" name="Google Shape;103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18488" y="82551"/>
            <a:ext cx="811212" cy="833438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46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Custom Layout" showMasterSp="0">
  <p:cSld name="8_Custom Layou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_Icon_white.png" id="106" name="Google Shape;106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18488" y="82551"/>
            <a:ext cx="811212" cy="833438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47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8"/>
          <p:cNvSpPr txBox="1"/>
          <p:nvPr>
            <p:ph idx="1" type="body"/>
          </p:nvPr>
        </p:nvSpPr>
        <p:spPr>
          <a:xfrm>
            <a:off x="1003224" y="1200151"/>
            <a:ext cx="7683576" cy="3394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0040" lvl="0" marL="457200" algn="l"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440"/>
              <a:buChar char="•"/>
              <a:defRPr/>
            </a:lvl1pPr>
            <a:lvl2pPr indent="-320040" lvl="1" marL="914400" algn="l"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440"/>
              <a:buChar char="-"/>
              <a:defRPr/>
            </a:lvl2pPr>
            <a:lvl3pPr indent="-309880" lvl="2" marL="1371600" algn="l"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280"/>
              <a:buChar char="•"/>
              <a:defRPr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600"/>
              <a:buChar char="✔"/>
              <a:defRPr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6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" name="Google Shape;29;p28"/>
          <p:cNvSpPr txBox="1"/>
          <p:nvPr>
            <p:ph type="title"/>
          </p:nvPr>
        </p:nvSpPr>
        <p:spPr>
          <a:xfrm>
            <a:off x="1003224" y="-1"/>
            <a:ext cx="7683576" cy="93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folie" showMasterSp="0">
  <p:cSld name="Titelfolie">
    <p:bg>
      <p:bgPr>
        <a:solidFill>
          <a:schemeClr val="accent1"/>
        </a:solid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5"/>
          <p:cNvSpPr txBox="1"/>
          <p:nvPr>
            <p:ph idx="1" type="body"/>
          </p:nvPr>
        </p:nvSpPr>
        <p:spPr>
          <a:xfrm>
            <a:off x="505010" y="3034854"/>
            <a:ext cx="4656650" cy="85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1800"/>
              <a:buNone/>
              <a:defRPr sz="2000">
                <a:solidFill>
                  <a:srgbClr val="FFFFFF"/>
                </a:solidFill>
              </a:defRPr>
            </a:lvl1pPr>
            <a:lvl2pPr indent="-228600" lvl="1" marL="914400" algn="l">
              <a:spcBef>
                <a:spcPts val="320"/>
              </a:spcBef>
              <a:spcAft>
                <a:spcPts val="0"/>
              </a:spcAft>
              <a:buSzPts val="1440"/>
              <a:buNone/>
              <a:defRPr sz="1600">
                <a:solidFill>
                  <a:srgbClr val="FFFFFF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FFFFFF"/>
                </a:solidFill>
              </a:defRPr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FFFFFF"/>
                </a:solidFill>
              </a:defRPr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FFFFFF"/>
                </a:solidFill>
              </a:defRPr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G_Icon_white.ai" id="32" name="Google Shape;32;p25"/>
          <p:cNvPicPr preferRelativeResize="0"/>
          <p:nvPr/>
        </p:nvPicPr>
        <p:blipFill rotWithShape="1">
          <a:blip r:embed="rId2">
            <a:alphaModFix/>
          </a:blip>
          <a:srcRect b="40291" l="15104" r="50853" t="18518"/>
          <a:stretch/>
        </p:blipFill>
        <p:spPr>
          <a:xfrm>
            <a:off x="4893038" y="0"/>
            <a:ext cx="425096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25"/>
          <p:cNvSpPr txBox="1"/>
          <p:nvPr>
            <p:ph type="title"/>
          </p:nvPr>
        </p:nvSpPr>
        <p:spPr>
          <a:xfrm>
            <a:off x="505010" y="2250149"/>
            <a:ext cx="5092485" cy="6737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4" name="Google Shape;3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9718" y="313765"/>
            <a:ext cx="1239573" cy="10697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 showMasterSp="0">
  <p:cSld name="4_Custom Layou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_Icon_white.png" id="36" name="Google Shape;36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218488" y="82550"/>
            <a:ext cx="811212" cy="833438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32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3"/>
          <p:cNvSpPr txBox="1"/>
          <p:nvPr>
            <p:ph idx="1" type="body"/>
          </p:nvPr>
        </p:nvSpPr>
        <p:spPr>
          <a:xfrm>
            <a:off x="1003224" y="1615155"/>
            <a:ext cx="7683576" cy="29794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0040" lvl="0" marL="4572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440"/>
              <a:buChar char="•"/>
              <a:defRPr sz="1600"/>
            </a:lvl1pPr>
            <a:lvl2pPr indent="-320040" lvl="1" marL="9144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440"/>
              <a:buChar char="-"/>
              <a:defRPr sz="1600"/>
            </a:lvl2pPr>
            <a:lvl3pPr indent="-309880" lvl="2" marL="13716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80"/>
              <a:buChar char="•"/>
              <a:defRPr sz="16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✔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»"/>
              <a:defRPr sz="16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33"/>
          <p:cNvSpPr txBox="1"/>
          <p:nvPr>
            <p:ph type="title"/>
          </p:nvPr>
        </p:nvSpPr>
        <p:spPr>
          <a:xfrm>
            <a:off x="1003224" y="-1"/>
            <a:ext cx="7683576" cy="93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33"/>
          <p:cNvSpPr txBox="1"/>
          <p:nvPr>
            <p:ph idx="2" type="body"/>
          </p:nvPr>
        </p:nvSpPr>
        <p:spPr>
          <a:xfrm>
            <a:off x="1003300" y="1050925"/>
            <a:ext cx="7683500" cy="4873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20"/>
              </a:spcBef>
              <a:spcAft>
                <a:spcPts val="0"/>
              </a:spcAft>
              <a:buSzPts val="1440"/>
              <a:buNone/>
              <a:defRPr sz="1600"/>
            </a:lvl1pPr>
            <a:lvl2pPr indent="-331469" lvl="1" marL="914400" algn="l">
              <a:spcBef>
                <a:spcPts val="360"/>
              </a:spcBef>
              <a:spcAft>
                <a:spcPts val="0"/>
              </a:spcAft>
              <a:buSzPts val="1620"/>
              <a:buChar char="-"/>
              <a:defRPr/>
            </a:lvl2pPr>
            <a:lvl3pPr indent="-320039" lvl="2" marL="1371600" algn="l">
              <a:spcBef>
                <a:spcPts val="360"/>
              </a:spcBef>
              <a:spcAft>
                <a:spcPts val="0"/>
              </a:spcAft>
              <a:buSzPts val="144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SzPts val="1800"/>
              <a:buChar char="✔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wei Inhalte">
  <p:cSld name="Zwei Inhalte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4"/>
          <p:cNvSpPr txBox="1"/>
          <p:nvPr>
            <p:ph idx="1" type="body"/>
          </p:nvPr>
        </p:nvSpPr>
        <p:spPr>
          <a:xfrm>
            <a:off x="511265" y="1212319"/>
            <a:ext cx="4038600" cy="33512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0040" lvl="0" marL="4572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440"/>
              <a:buChar char="•"/>
              <a:defRPr sz="1600"/>
            </a:lvl1pPr>
            <a:lvl2pPr indent="-320040" lvl="1" marL="9144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440"/>
              <a:buChar char="-"/>
              <a:defRPr sz="1600"/>
            </a:lvl2pPr>
            <a:lvl3pPr indent="-309880" lvl="2" marL="13716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80"/>
              <a:buChar char="•"/>
              <a:defRPr sz="16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✔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»"/>
              <a:defRPr sz="16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34"/>
          <p:cNvSpPr txBox="1"/>
          <p:nvPr>
            <p:ph idx="2" type="body"/>
          </p:nvPr>
        </p:nvSpPr>
        <p:spPr>
          <a:xfrm>
            <a:off x="4648200" y="1205969"/>
            <a:ext cx="4038600" cy="33512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0040" lvl="0" marL="4572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440"/>
              <a:buChar char="•"/>
              <a:defRPr sz="1600"/>
            </a:lvl1pPr>
            <a:lvl2pPr indent="-320040" lvl="1" marL="9144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440"/>
              <a:buChar char="-"/>
              <a:defRPr sz="1600"/>
            </a:lvl2pPr>
            <a:lvl3pPr indent="-309880" lvl="2" marL="13716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80"/>
              <a:buChar char="•"/>
              <a:defRPr sz="16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✔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»"/>
              <a:defRPr sz="16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34"/>
          <p:cNvSpPr txBox="1"/>
          <p:nvPr>
            <p:ph type="title"/>
          </p:nvPr>
        </p:nvSpPr>
        <p:spPr>
          <a:xfrm>
            <a:off x="1003224" y="-1"/>
            <a:ext cx="7683576" cy="93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5"/>
          <p:cNvSpPr txBox="1"/>
          <p:nvPr>
            <p:ph idx="1" type="body"/>
          </p:nvPr>
        </p:nvSpPr>
        <p:spPr>
          <a:xfrm>
            <a:off x="1003224" y="1151334"/>
            <a:ext cx="3816000" cy="795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20"/>
              </a:spcBef>
              <a:spcAft>
                <a:spcPts val="0"/>
              </a:spcAft>
              <a:buSzPts val="1440"/>
              <a:buNone/>
              <a:defRPr b="1" sz="16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18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8" name="Google Shape;48;p35"/>
          <p:cNvSpPr txBox="1"/>
          <p:nvPr>
            <p:ph idx="2" type="body"/>
          </p:nvPr>
        </p:nvSpPr>
        <p:spPr>
          <a:xfrm>
            <a:off x="1003224" y="1947332"/>
            <a:ext cx="3816000" cy="26472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0040" lvl="0" marL="4572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440"/>
              <a:buChar char="•"/>
              <a:defRPr sz="1600"/>
            </a:lvl1pPr>
            <a:lvl2pPr indent="-320040" lvl="1" marL="9144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440"/>
              <a:buChar char="-"/>
              <a:defRPr sz="1600"/>
            </a:lvl2pPr>
            <a:lvl3pPr indent="-309880" lvl="2" marL="13716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80"/>
              <a:buChar char="•"/>
              <a:defRPr sz="16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✔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9" name="Google Shape;49;p35"/>
          <p:cNvSpPr txBox="1"/>
          <p:nvPr>
            <p:ph idx="3" type="body"/>
          </p:nvPr>
        </p:nvSpPr>
        <p:spPr>
          <a:xfrm>
            <a:off x="4870800" y="1151334"/>
            <a:ext cx="3816000" cy="795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20"/>
              </a:spcBef>
              <a:spcAft>
                <a:spcPts val="0"/>
              </a:spcAft>
              <a:buSzPts val="1440"/>
              <a:buNone/>
              <a:defRPr b="1" sz="16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18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35"/>
          <p:cNvSpPr txBox="1"/>
          <p:nvPr>
            <p:ph idx="4" type="body"/>
          </p:nvPr>
        </p:nvSpPr>
        <p:spPr>
          <a:xfrm>
            <a:off x="4870800" y="1947332"/>
            <a:ext cx="3816000" cy="26472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0040" lvl="0" marL="4572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440"/>
              <a:buChar char="•"/>
              <a:defRPr sz="1600"/>
            </a:lvl1pPr>
            <a:lvl2pPr indent="-320040" lvl="1" marL="9144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440"/>
              <a:buChar char="-"/>
              <a:defRPr sz="1600"/>
            </a:lvl2pPr>
            <a:lvl3pPr indent="-309880" lvl="2" marL="13716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80"/>
              <a:buChar char="•"/>
              <a:defRPr sz="16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✔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1" name="Google Shape;51;p35"/>
          <p:cNvSpPr txBox="1"/>
          <p:nvPr>
            <p:ph type="title"/>
          </p:nvPr>
        </p:nvSpPr>
        <p:spPr>
          <a:xfrm>
            <a:off x="1003224" y="-1"/>
            <a:ext cx="7683576" cy="93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6"/>
          <p:cNvSpPr txBox="1"/>
          <p:nvPr>
            <p:ph type="title"/>
          </p:nvPr>
        </p:nvSpPr>
        <p:spPr>
          <a:xfrm>
            <a:off x="1003224" y="-1"/>
            <a:ext cx="7683576" cy="93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3" Type="http://schemas.openxmlformats.org/officeDocument/2006/relationships/theme" Target="../theme/theme1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1.xml"/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/>
          <p:nvPr>
            <p:ph idx="1" type="body"/>
          </p:nvPr>
        </p:nvSpPr>
        <p:spPr>
          <a:xfrm>
            <a:off x="271463" y="1200150"/>
            <a:ext cx="8415337" cy="3394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0040" lvl="0" marL="4572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Merriweather Sans"/>
              <a:buChar char="-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Arial"/>
              <a:buChar char="•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✔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pic>
        <p:nvPicPr>
          <p:cNvPr descr="G_Icon_green.ai" id="11" name="Google Shape;11;p2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" y="0"/>
            <a:ext cx="958942" cy="9589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Google Shape;12;p24"/>
          <p:cNvCxnSpPr/>
          <p:nvPr/>
        </p:nvCxnSpPr>
        <p:spPr>
          <a:xfrm>
            <a:off x="-1" y="958941"/>
            <a:ext cx="9144001" cy="1"/>
          </a:xfrm>
          <a:prstGeom prst="straightConnector1">
            <a:avLst/>
          </a:prstGeom>
          <a:noFill/>
          <a:ln cap="flat" cmpd="sng" w="12700">
            <a:solidFill>
              <a:schemeClr val="accent1">
                <a:alpha val="44705"/>
              </a:scheme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4"/>
          <p:cNvSpPr txBox="1"/>
          <p:nvPr>
            <p:ph type="title"/>
          </p:nvPr>
        </p:nvSpPr>
        <p:spPr>
          <a:xfrm>
            <a:off x="1003224" y="-1"/>
            <a:ext cx="7683576" cy="93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3"/>
          <p:cNvSpPr txBox="1"/>
          <p:nvPr>
            <p:ph idx="1" type="body"/>
          </p:nvPr>
        </p:nvSpPr>
        <p:spPr>
          <a:xfrm>
            <a:off x="271463" y="1200150"/>
            <a:ext cx="8415337" cy="3394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20040" lvl="0" marL="4572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Merriweather Sans"/>
              <a:buChar char="-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✔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»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pic>
        <p:nvPicPr>
          <p:cNvPr descr="G_Icon_green.ai" id="21" name="Google Shape;21;p2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" y="0"/>
            <a:ext cx="958942" cy="9589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" name="Google Shape;22;p23"/>
          <p:cNvCxnSpPr/>
          <p:nvPr/>
        </p:nvCxnSpPr>
        <p:spPr>
          <a:xfrm>
            <a:off x="-1" y="958941"/>
            <a:ext cx="9144001" cy="1"/>
          </a:xfrm>
          <a:prstGeom prst="straightConnector1">
            <a:avLst/>
          </a:prstGeom>
          <a:noFill/>
          <a:ln cap="flat" cmpd="sng" w="12700">
            <a:solidFill>
              <a:schemeClr val="accent1">
                <a:alpha val="44705"/>
              </a:scheme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" name="Google Shape;23;p23"/>
          <p:cNvSpPr txBox="1"/>
          <p:nvPr>
            <p:ph type="title"/>
          </p:nvPr>
        </p:nvSpPr>
        <p:spPr>
          <a:xfrm>
            <a:off x="1003224" y="-1"/>
            <a:ext cx="7683576" cy="93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9"/>
          <p:cNvSpPr txBox="1"/>
          <p:nvPr>
            <p:ph idx="1" type="body"/>
          </p:nvPr>
        </p:nvSpPr>
        <p:spPr>
          <a:xfrm>
            <a:off x="271464" y="1200151"/>
            <a:ext cx="8415337" cy="3394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5760" lvl="0" marL="4572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2900" lvl="1" marL="9144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erriweather Sans"/>
              <a:buChar char="-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20039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✔"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17500" lvl="4" marL="2286000" marR="0" rtl="0" algn="l">
              <a:spcBef>
                <a:spcPts val="2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»"/>
              <a:defRPr b="0" i="0" sz="1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pic>
        <p:nvPicPr>
          <p:cNvPr descr="G_Icon_green.ai" id="60" name="Google Shape;60;p2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2" y="0"/>
            <a:ext cx="958942" cy="95894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" name="Google Shape;61;p29"/>
          <p:cNvCxnSpPr/>
          <p:nvPr/>
        </p:nvCxnSpPr>
        <p:spPr>
          <a:xfrm>
            <a:off x="-1" y="958942"/>
            <a:ext cx="9144001" cy="1"/>
          </a:xfrm>
          <a:prstGeom prst="straightConnector1">
            <a:avLst/>
          </a:prstGeom>
          <a:noFill/>
          <a:ln cap="flat" cmpd="sng" w="12700">
            <a:solidFill>
              <a:schemeClr val="accent1">
                <a:alpha val="44705"/>
              </a:schemeClr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2" name="Google Shape;62;p29"/>
          <p:cNvSpPr txBox="1"/>
          <p:nvPr>
            <p:ph type="title"/>
          </p:nvPr>
        </p:nvSpPr>
        <p:spPr>
          <a:xfrm>
            <a:off x="1003224" y="-1"/>
            <a:ext cx="7683576" cy="93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000" u="none" cap="none" strike="noStrik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chart" Target="../charts/chart3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Relationship Id="rId4" Type="http://schemas.openxmlformats.org/officeDocument/2006/relationships/image" Target="../media/image15.png"/><Relationship Id="rId5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5.png"/><Relationship Id="rId4" Type="http://schemas.openxmlformats.org/officeDocument/2006/relationships/image" Target="../media/image19.png"/><Relationship Id="rId5" Type="http://schemas.openxmlformats.org/officeDocument/2006/relationships/image" Target="../media/image3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0.png"/><Relationship Id="rId4" Type="http://schemas.openxmlformats.org/officeDocument/2006/relationships/image" Target="../media/image34.png"/><Relationship Id="rId5" Type="http://schemas.openxmlformats.org/officeDocument/2006/relationships/image" Target="../media/image36.png"/><Relationship Id="rId6" Type="http://schemas.openxmlformats.org/officeDocument/2006/relationships/image" Target="../media/image2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9.png"/><Relationship Id="rId4" Type="http://schemas.openxmlformats.org/officeDocument/2006/relationships/image" Target="../media/image38.png"/><Relationship Id="rId5" Type="http://schemas.openxmlformats.org/officeDocument/2006/relationships/image" Target="../media/image4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0.jpg"/><Relationship Id="rId4" Type="http://schemas.openxmlformats.org/officeDocument/2006/relationships/image" Target="../media/image29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2.jpg"/><Relationship Id="rId4" Type="http://schemas.openxmlformats.org/officeDocument/2006/relationships/image" Target="../media/image35.png"/><Relationship Id="rId5" Type="http://schemas.openxmlformats.org/officeDocument/2006/relationships/image" Target="../media/image4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Relationship Id="rId4" Type="http://schemas.openxmlformats.org/officeDocument/2006/relationships/image" Target="../media/image10.png"/><Relationship Id="rId5" Type="http://schemas.openxmlformats.org/officeDocument/2006/relationships/image" Target="../media/image4.png"/><Relationship Id="rId6" Type="http://schemas.openxmlformats.org/officeDocument/2006/relationships/image" Target="../media/image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/Relationships>
</file>

<file path=ppt/slides/_rels/slide5.xml.rels><?xml version="1.0" encoding="UTF-8" standalone="yes"?><Relationships xmlns="http://schemas.openxmlformats.org/package/2006/relationships"><Relationship Id="rId10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14.png"/><Relationship Id="rId9" Type="http://schemas.openxmlformats.org/officeDocument/2006/relationships/image" Target="../media/image25.jpg"/><Relationship Id="rId5" Type="http://schemas.openxmlformats.org/officeDocument/2006/relationships/image" Target="../media/image16.png"/><Relationship Id="rId6" Type="http://schemas.openxmlformats.org/officeDocument/2006/relationships/image" Target="../media/image12.png"/><Relationship Id="rId7" Type="http://schemas.openxmlformats.org/officeDocument/2006/relationships/image" Target="../media/image23.png"/><Relationship Id="rId8" Type="http://schemas.openxmlformats.org/officeDocument/2006/relationships/image" Target="../media/image1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chart" Target="../charts/chart1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"/>
          <p:cNvSpPr txBox="1"/>
          <p:nvPr>
            <p:ph type="title"/>
          </p:nvPr>
        </p:nvSpPr>
        <p:spPr>
          <a:xfrm>
            <a:off x="505010" y="2250149"/>
            <a:ext cx="5092485" cy="6737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TOUR Stop Kenya 2023 </a:t>
            </a:r>
            <a:endParaRPr/>
          </a:p>
        </p:txBody>
      </p:sp>
      <p:sp>
        <p:nvSpPr>
          <p:cNvPr id="115" name="Google Shape;115;p1"/>
          <p:cNvSpPr txBox="1"/>
          <p:nvPr>
            <p:ph idx="1" type="body"/>
          </p:nvPr>
        </p:nvSpPr>
        <p:spPr>
          <a:xfrm>
            <a:off x="505010" y="2830293"/>
            <a:ext cx="5592702" cy="3607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GB"/>
              <a:t>Looking into the future – 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SzPts val="1800"/>
              <a:buNone/>
            </a:pPr>
            <a:r>
              <a:rPr lang="en-GB"/>
              <a:t>Our engagement with Africa</a:t>
            </a:r>
            <a:endParaRPr/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220"/>
              </a:spcBef>
              <a:spcAft>
                <a:spcPts val="0"/>
              </a:spcAft>
              <a:buSzPts val="990"/>
              <a:buNone/>
            </a:pPr>
            <a:r>
              <a:rPr lang="en-GB" sz="1100"/>
              <a:t>Dr. Kristian Moeller</a:t>
            </a:r>
            <a:br>
              <a:rPr lang="en-GB" sz="1100"/>
            </a:br>
            <a:r>
              <a:rPr lang="en-GB" sz="1100"/>
              <a:t>Managing Director </a:t>
            </a:r>
            <a:endParaRPr sz="11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0"/>
          <p:cNvSpPr txBox="1"/>
          <p:nvPr>
            <p:ph type="title"/>
          </p:nvPr>
        </p:nvSpPr>
        <p:spPr>
          <a:xfrm>
            <a:off x="1003224" y="94957"/>
            <a:ext cx="7683576" cy="93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EMERGING MARKETS FOR CERTIFIED PRODUCE </a:t>
            </a:r>
            <a:br>
              <a:rPr lang="en-GB"/>
            </a:br>
            <a:r>
              <a:rPr b="0" lang="en-GB" sz="1600">
                <a:solidFill>
                  <a:schemeClr val="dk1"/>
                </a:solidFill>
              </a:rPr>
              <a:t>Certified hectares of flowers and ornamentals </a:t>
            </a:r>
            <a:r>
              <a:rPr b="0" i="0" lang="en-GB" sz="1600" u="none" cap="none" strike="noStrike">
                <a:solidFill>
                  <a:srgbClr val="56554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Kenya</a:t>
            </a:r>
            <a:endParaRPr b="0" sz="1600">
              <a:solidFill>
                <a:srgbClr val="56554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246" name="Google Shape;246;p10"/>
          <p:cNvGraphicFramePr/>
          <p:nvPr/>
        </p:nvGraphicFramePr>
        <p:xfrm>
          <a:off x="502276" y="1133341"/>
          <a:ext cx="8358389" cy="3365260"/>
        </p:xfrm>
        <a:graphic>
          <a:graphicData uri="http://schemas.openxmlformats.org/drawingml/2006/chart">
            <c:chart r:id="rId3"/>
          </a:graphicData>
        </a:graphic>
      </p:graphicFrame>
      <p:sp>
        <p:nvSpPr>
          <p:cNvPr id="247" name="Google Shape;247;p10"/>
          <p:cNvSpPr txBox="1"/>
          <p:nvPr/>
        </p:nvSpPr>
        <p:spPr>
          <a:xfrm>
            <a:off x="6207617" y="4498601"/>
            <a:ext cx="2653048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*</a:t>
            </a:r>
            <a:r>
              <a:rPr lang="en-GB" sz="1050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update 28 Feb 2023</a:t>
            </a:r>
            <a:endParaRPr sz="1100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1"/>
          <p:cNvSpPr txBox="1"/>
          <p:nvPr>
            <p:ph type="title"/>
          </p:nvPr>
        </p:nvSpPr>
        <p:spPr>
          <a:xfrm>
            <a:off x="1003224" y="-1"/>
            <a:ext cx="7683576" cy="93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IFA CERTIFIED PRODUCERS IN EAST AFRICA</a:t>
            </a:r>
            <a:br>
              <a:rPr lang="en-GB" sz="3000"/>
            </a:br>
            <a:r>
              <a:rPr b="0" lang="en-GB" sz="1650">
                <a:solidFill>
                  <a:schemeClr val="dk1"/>
                </a:solidFill>
              </a:rPr>
              <a:t>Overview of IFA certified producers between 2018-2023</a:t>
            </a:r>
            <a:endParaRPr sz="1650">
              <a:solidFill>
                <a:schemeClr val="dk1"/>
              </a:solidFill>
            </a:endParaRPr>
          </a:p>
        </p:txBody>
      </p:sp>
      <p:graphicFrame>
        <p:nvGraphicFramePr>
          <p:cNvPr id="255" name="Google Shape;255;p11"/>
          <p:cNvGraphicFramePr/>
          <p:nvPr/>
        </p:nvGraphicFramePr>
        <p:xfrm>
          <a:off x="494117" y="154764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{31A63E83-3AD8-4C4A-B605-D3604CB5A92A}</a:tableStyleId>
              </a:tblPr>
              <a:tblGrid>
                <a:gridCol w="1221650"/>
                <a:gridCol w="1114375"/>
                <a:gridCol w="1074650"/>
                <a:gridCol w="1094525"/>
                <a:gridCol w="1094525"/>
                <a:gridCol w="1094525"/>
                <a:gridCol w="109452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/>
                        <a:t>2018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/>
                        <a:t>2019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/>
                        <a:t>2020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/>
                        <a:t>2021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/>
                        <a:t>2022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/>
                        <a:t>2023*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/>
                        <a:t>Ethiopia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800">
                          <a:solidFill>
                            <a:schemeClr val="dk1"/>
                          </a:solidFill>
                        </a:rPr>
                        <a:t>155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800">
                          <a:solidFill>
                            <a:schemeClr val="dk1"/>
                          </a:solidFill>
                        </a:rPr>
                        <a:t>171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800">
                          <a:solidFill>
                            <a:schemeClr val="dk1"/>
                          </a:solidFill>
                        </a:rPr>
                        <a:t>390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800">
                          <a:solidFill>
                            <a:schemeClr val="dk1"/>
                          </a:solidFill>
                        </a:rPr>
                        <a:t>114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800">
                          <a:solidFill>
                            <a:schemeClr val="dk1"/>
                          </a:solidFill>
                        </a:rPr>
                        <a:t>112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800">
                          <a:solidFill>
                            <a:schemeClr val="dk1"/>
                          </a:solidFill>
                        </a:rPr>
                        <a:t>31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/>
                        <a:t>Kenya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800">
                          <a:solidFill>
                            <a:schemeClr val="dk1"/>
                          </a:solidFill>
                        </a:rPr>
                        <a:t>28,098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800">
                          <a:solidFill>
                            <a:schemeClr val="dk1"/>
                          </a:solidFill>
                        </a:rPr>
                        <a:t>28,130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800">
                          <a:solidFill>
                            <a:schemeClr val="dk1"/>
                          </a:solidFill>
                        </a:rPr>
                        <a:t>25,028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800">
                          <a:solidFill>
                            <a:schemeClr val="dk1"/>
                          </a:solidFill>
                        </a:rPr>
                        <a:t>20,133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800">
                          <a:solidFill>
                            <a:schemeClr val="dk1"/>
                          </a:solidFill>
                        </a:rPr>
                        <a:t>4,744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800">
                          <a:solidFill>
                            <a:schemeClr val="dk1"/>
                          </a:solidFill>
                        </a:rPr>
                        <a:t>4,304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/>
                        <a:t>Rwanda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800">
                          <a:solidFill>
                            <a:schemeClr val="dk1"/>
                          </a:solidFill>
                        </a:rPr>
                        <a:t>2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800">
                          <a:solidFill>
                            <a:schemeClr val="dk1"/>
                          </a:solidFill>
                        </a:rPr>
                        <a:t>26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800">
                          <a:solidFill>
                            <a:schemeClr val="dk1"/>
                          </a:solidFill>
                        </a:rPr>
                        <a:t>2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800">
                          <a:solidFill>
                            <a:schemeClr val="dk1"/>
                          </a:solidFill>
                        </a:rPr>
                        <a:t>4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800">
                          <a:solidFill>
                            <a:schemeClr val="dk1"/>
                          </a:solidFill>
                        </a:rPr>
                        <a:t>4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800">
                          <a:solidFill>
                            <a:schemeClr val="dk1"/>
                          </a:solidFill>
                        </a:rPr>
                        <a:t>4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/>
                        <a:t>Uganda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800">
                          <a:solidFill>
                            <a:schemeClr val="dk1"/>
                          </a:solidFill>
                        </a:rPr>
                        <a:t>3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800">
                          <a:solidFill>
                            <a:schemeClr val="dk1"/>
                          </a:solidFill>
                        </a:rPr>
                        <a:t>3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800">
                          <a:solidFill>
                            <a:schemeClr val="dk1"/>
                          </a:solidFill>
                        </a:rPr>
                        <a:t>2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800">
                          <a:solidFill>
                            <a:schemeClr val="dk1"/>
                          </a:solidFill>
                        </a:rPr>
                        <a:t>3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800">
                          <a:solidFill>
                            <a:schemeClr val="dk1"/>
                          </a:solidFill>
                        </a:rPr>
                        <a:t>2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800">
                          <a:solidFill>
                            <a:schemeClr val="dk1"/>
                          </a:solidFill>
                        </a:rPr>
                        <a:t>13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800"/>
                        <a:t>Tanzania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800">
                          <a:solidFill>
                            <a:schemeClr val="dk1"/>
                          </a:solidFill>
                        </a:rPr>
                        <a:t>1,041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800">
                          <a:solidFill>
                            <a:schemeClr val="dk1"/>
                          </a:solidFill>
                        </a:rPr>
                        <a:t>1,186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800">
                          <a:solidFill>
                            <a:schemeClr val="dk1"/>
                          </a:solidFill>
                        </a:rPr>
                        <a:t>1,692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800">
                          <a:solidFill>
                            <a:schemeClr val="dk1"/>
                          </a:solidFill>
                        </a:rPr>
                        <a:t>1,148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800" strike="noStrike">
                          <a:solidFill>
                            <a:schemeClr val="dk1"/>
                          </a:solidFill>
                        </a:rPr>
                        <a:t>149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en-GB" sz="1800" strike="noStrike">
                          <a:solidFill>
                            <a:schemeClr val="dk1"/>
                          </a:solidFill>
                        </a:rPr>
                        <a:t>796</a:t>
                      </a:r>
                      <a:endParaRPr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256" name="Google Shape;256;p11"/>
          <p:cNvSpPr txBox="1"/>
          <p:nvPr/>
        </p:nvSpPr>
        <p:spPr>
          <a:xfrm>
            <a:off x="482321" y="4521758"/>
            <a:ext cx="1550424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 to 31 January 2023</a:t>
            </a:r>
            <a:endParaRPr/>
          </a:p>
        </p:txBody>
      </p:sp>
      <p:sp>
        <p:nvSpPr>
          <p:cNvPr id="257" name="Google Shape;257;p11"/>
          <p:cNvSpPr txBox="1"/>
          <p:nvPr/>
        </p:nvSpPr>
        <p:spPr>
          <a:xfrm>
            <a:off x="7421751" y="4788569"/>
            <a:ext cx="1722249" cy="281616"/>
          </a:xfrm>
          <a:prstGeom prst="rect">
            <a:avLst/>
          </a:prstGeom>
          <a:noFill/>
          <a:ln>
            <a:noFill/>
          </a:ln>
        </p:spPr>
        <p:txBody>
          <a:bodyPr anchorCtr="0" anchor="t" bIns="48000" lIns="89150" spcFirstLastPara="1" rIns="89150" wrap="square" tIns="480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56554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© GLOBALG.A.P. Secretariat | </a:t>
            </a:r>
            <a:fld id="{00000000-1234-1234-1234-123412341234}" type="slidenum">
              <a:rPr lang="en-GB" sz="600">
                <a:solidFill>
                  <a:srgbClr val="56554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600">
              <a:solidFill>
                <a:srgbClr val="56554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56554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600">
              <a:solidFill>
                <a:srgbClr val="56554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2"/>
          <p:cNvSpPr txBox="1"/>
          <p:nvPr>
            <p:ph type="title"/>
          </p:nvPr>
        </p:nvSpPr>
        <p:spPr>
          <a:xfrm>
            <a:off x="1003224" y="-1"/>
            <a:ext cx="7683576" cy="93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IFA CERTIFIED PRODUCERS IN EAST AFRICA</a:t>
            </a:r>
            <a:br>
              <a:rPr lang="en-GB"/>
            </a:br>
            <a:r>
              <a:rPr b="0" lang="en-GB" sz="1650">
                <a:solidFill>
                  <a:schemeClr val="dk1"/>
                </a:solidFill>
              </a:rPr>
              <a:t>Top 3 product under GLOBALG.A.P. certification</a:t>
            </a:r>
            <a:endParaRPr sz="1650"/>
          </a:p>
        </p:txBody>
      </p:sp>
      <p:graphicFrame>
        <p:nvGraphicFramePr>
          <p:cNvPr id="265" name="Google Shape;265;p12"/>
          <p:cNvGraphicFramePr/>
          <p:nvPr/>
        </p:nvGraphicFramePr>
        <p:xfrm>
          <a:off x="642288" y="134099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{31A63E83-3AD8-4C4A-B605-D3604CB5A92A}</a:tableStyleId>
              </a:tblPr>
              <a:tblGrid>
                <a:gridCol w="2557300"/>
                <a:gridCol w="1767375"/>
                <a:gridCol w="1767375"/>
                <a:gridCol w="176737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/>
                        <a:t>1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/>
                        <a:t>2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/>
                        <a:t>3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600"/>
                        <a:t>Ethiopia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Cut flowers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Cut flowers (PPM)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Strawberries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600"/>
                        <a:t>Kenya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Avocados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Green beans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Cut flowers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600"/>
                        <a:t>Rwanda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Common beans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Capsicums (chilli/pepper)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Avocados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600"/>
                        <a:t>Uganda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Cut flowers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Bedding plants (PPM)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GB" sz="1600"/>
                        <a:t>Cut flowers (PPM)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600"/>
                        <a:t>Tanzania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Avocados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entury Gothic"/>
                        <a:buNone/>
                      </a:pPr>
                      <a:r>
                        <a:rPr lang="en-GB" sz="1600"/>
                        <a:t>Mangetout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/>
                        <a:t>Baby corn</a:t>
                      </a:r>
                      <a:endParaRPr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266" name="Google Shape;266;p12"/>
          <p:cNvSpPr txBox="1"/>
          <p:nvPr/>
        </p:nvSpPr>
        <p:spPr>
          <a:xfrm>
            <a:off x="7421751" y="4788569"/>
            <a:ext cx="1722249" cy="281616"/>
          </a:xfrm>
          <a:prstGeom prst="rect">
            <a:avLst/>
          </a:prstGeom>
          <a:noFill/>
          <a:ln>
            <a:noFill/>
          </a:ln>
        </p:spPr>
        <p:txBody>
          <a:bodyPr anchorCtr="0" anchor="t" bIns="48000" lIns="89150" spcFirstLastPara="1" rIns="89150" wrap="square" tIns="480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56554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© GLOBALG.A.P. Secretariat | </a:t>
            </a:r>
            <a:fld id="{00000000-1234-1234-1234-123412341234}" type="slidenum">
              <a:rPr lang="en-GB" sz="600">
                <a:solidFill>
                  <a:srgbClr val="56554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sz="600">
              <a:solidFill>
                <a:srgbClr val="56554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">
                <a:solidFill>
                  <a:srgbClr val="56554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600">
              <a:solidFill>
                <a:srgbClr val="56554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7" name="Google Shape;267;p12"/>
          <p:cNvSpPr txBox="1"/>
          <p:nvPr/>
        </p:nvSpPr>
        <p:spPr>
          <a:xfrm>
            <a:off x="482321" y="4521758"/>
            <a:ext cx="1550424" cy="2462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 to 31 January 2023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3"/>
          <p:cNvSpPr txBox="1"/>
          <p:nvPr/>
        </p:nvSpPr>
        <p:spPr>
          <a:xfrm>
            <a:off x="1003224" y="0"/>
            <a:ext cx="7585084" cy="9589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A038"/>
              </a:buClr>
              <a:buSzPts val="1800"/>
              <a:buFont typeface="Arial"/>
              <a:buNone/>
            </a:pPr>
            <a:r>
              <a:rPr b="1" lang="en-GB" sz="2000">
                <a:solidFill>
                  <a:srgbClr val="00A0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PARTNERING TO ADDRESS CHALLENGES</a:t>
            </a:r>
            <a:endParaRPr b="1" sz="2000">
              <a:solidFill>
                <a:srgbClr val="00A03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276" name="Google Shape;276;p13"/>
          <p:cNvCxnSpPr/>
          <p:nvPr/>
        </p:nvCxnSpPr>
        <p:spPr>
          <a:xfrm flipH="1" rot="10800000">
            <a:off x="1948721" y="1675883"/>
            <a:ext cx="2056941" cy="1381694"/>
          </a:xfrm>
          <a:prstGeom prst="straightConnector1">
            <a:avLst/>
          </a:prstGeom>
          <a:noFill/>
          <a:ln cap="flat" cmpd="sng" w="19050">
            <a:solidFill>
              <a:srgbClr val="13932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7" name="Google Shape;277;p13"/>
          <p:cNvCxnSpPr>
            <a:endCxn id="278" idx="2"/>
          </p:cNvCxnSpPr>
          <p:nvPr/>
        </p:nvCxnSpPr>
        <p:spPr>
          <a:xfrm flipH="1" rot="10800000">
            <a:off x="2163640" y="2783882"/>
            <a:ext cx="2691300" cy="628200"/>
          </a:xfrm>
          <a:prstGeom prst="straightConnector1">
            <a:avLst/>
          </a:prstGeom>
          <a:noFill/>
          <a:ln cap="flat" cmpd="sng" w="19050">
            <a:solidFill>
              <a:srgbClr val="13932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9" name="Google Shape;279;p13"/>
          <p:cNvCxnSpPr/>
          <p:nvPr/>
        </p:nvCxnSpPr>
        <p:spPr>
          <a:xfrm>
            <a:off x="1853685" y="3234641"/>
            <a:ext cx="2321042" cy="672383"/>
          </a:xfrm>
          <a:prstGeom prst="straightConnector1">
            <a:avLst/>
          </a:prstGeom>
          <a:noFill/>
          <a:ln cap="flat" cmpd="sng" w="19050">
            <a:solidFill>
              <a:srgbClr val="13932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0" name="Google Shape;280;p13"/>
          <p:cNvSpPr/>
          <p:nvPr/>
        </p:nvSpPr>
        <p:spPr>
          <a:xfrm>
            <a:off x="-539078" y="1419545"/>
            <a:ext cx="3683976" cy="368397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8" name="Google Shape;278;p13"/>
          <p:cNvSpPr/>
          <p:nvPr/>
        </p:nvSpPr>
        <p:spPr>
          <a:xfrm>
            <a:off x="4854940" y="2006126"/>
            <a:ext cx="1555513" cy="1555513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rgbClr val="13932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E9508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1" name="Google Shape;281;p13"/>
          <p:cNvSpPr/>
          <p:nvPr/>
        </p:nvSpPr>
        <p:spPr>
          <a:xfrm>
            <a:off x="4094258" y="3484169"/>
            <a:ext cx="1555513" cy="1555513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rgbClr val="13932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00A0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2" name="Google Shape;282;p13"/>
          <p:cNvSpPr/>
          <p:nvPr/>
        </p:nvSpPr>
        <p:spPr>
          <a:xfrm>
            <a:off x="-20525" y="2732490"/>
            <a:ext cx="2769062" cy="10858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integrating smallholders </a:t>
            </a:r>
            <a:r>
              <a:rPr lang="en-GB" sz="16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into sustainable value chains.</a:t>
            </a:r>
            <a:endParaRPr/>
          </a:p>
        </p:txBody>
      </p:sp>
      <p:sp>
        <p:nvSpPr>
          <p:cNvPr id="283" name="Google Shape;283;p13"/>
          <p:cNvSpPr/>
          <p:nvPr/>
        </p:nvSpPr>
        <p:spPr>
          <a:xfrm>
            <a:off x="3960035" y="763906"/>
            <a:ext cx="1453647" cy="1453647"/>
          </a:xfrm>
          <a:prstGeom prst="ellipse">
            <a:avLst/>
          </a:prstGeom>
          <a:solidFill>
            <a:srgbClr val="FFFFFF"/>
          </a:solidFill>
          <a:ln cap="flat" cmpd="sng" w="19050">
            <a:solidFill>
              <a:srgbClr val="13932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Marketing" id="284" name="Google Shape;28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62623" y="894878"/>
            <a:ext cx="524667" cy="524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84363" y="2251455"/>
            <a:ext cx="496664" cy="453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84204" y="3730701"/>
            <a:ext cx="411129" cy="41207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13"/>
          <p:cNvSpPr/>
          <p:nvPr/>
        </p:nvSpPr>
        <p:spPr>
          <a:xfrm>
            <a:off x="5285793" y="1047996"/>
            <a:ext cx="351170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76200" lvl="1" marL="342900" marR="0" rtl="0" algn="l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200"/>
              <a:buFont typeface="Noto Sans Symbols"/>
              <a:buChar char="✔"/>
            </a:pPr>
            <a:r>
              <a:rPr b="0" i="0" lang="en-GB" sz="1200" u="none" cap="none" strike="noStrike">
                <a:solidFill>
                  <a:srgbClr val="56554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Scoping Mission</a:t>
            </a:r>
            <a:endParaRPr/>
          </a:p>
          <a:p>
            <a:pPr indent="-76200" lvl="1" marL="342900" marR="0" rtl="0" algn="l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200"/>
              <a:buFont typeface="Noto Sans Symbols"/>
              <a:buChar char="✔"/>
            </a:pPr>
            <a:r>
              <a:rPr b="0" i="0" lang="en-GB" sz="1200" u="none" cap="none" strike="noStrike">
                <a:solidFill>
                  <a:srgbClr val="56554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TOUR Stops</a:t>
            </a:r>
            <a:endParaRPr/>
          </a:p>
          <a:p>
            <a:pPr indent="-76200" lvl="1" marL="342900" marR="0" rtl="0" algn="l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200"/>
              <a:buFont typeface="Noto Sans Symbols"/>
              <a:buChar char="✔"/>
            </a:pPr>
            <a:r>
              <a:rPr b="0" i="0" lang="en-GB" sz="1200" u="none" cap="none" strike="noStrike">
                <a:solidFill>
                  <a:srgbClr val="56554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Communication material</a:t>
            </a:r>
            <a:endParaRPr/>
          </a:p>
          <a:p>
            <a:pPr indent="-76200" lvl="1" marL="342900" marR="0" rtl="0" algn="l"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200"/>
              <a:buFont typeface="Noto Sans Symbols"/>
              <a:buChar char="✔"/>
            </a:pPr>
            <a:r>
              <a:rPr b="0" i="0" lang="en-GB" sz="1200" u="none" cap="none" strike="noStrike">
                <a:solidFill>
                  <a:srgbClr val="56554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Informative webinars</a:t>
            </a:r>
            <a:endParaRPr/>
          </a:p>
        </p:txBody>
      </p:sp>
      <p:cxnSp>
        <p:nvCxnSpPr>
          <p:cNvPr id="288" name="Google Shape;288;p13"/>
          <p:cNvCxnSpPr/>
          <p:nvPr/>
        </p:nvCxnSpPr>
        <p:spPr>
          <a:xfrm>
            <a:off x="5557022" y="1069750"/>
            <a:ext cx="0" cy="606133"/>
          </a:xfrm>
          <a:prstGeom prst="straightConnector1">
            <a:avLst/>
          </a:prstGeom>
          <a:noFill/>
          <a:ln cap="flat" cmpd="sng" w="952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9" name="Google Shape;289;p13"/>
          <p:cNvCxnSpPr/>
          <p:nvPr/>
        </p:nvCxnSpPr>
        <p:spPr>
          <a:xfrm>
            <a:off x="6569041" y="2175536"/>
            <a:ext cx="0" cy="1099456"/>
          </a:xfrm>
          <a:prstGeom prst="straightConnector1">
            <a:avLst/>
          </a:prstGeom>
          <a:noFill/>
          <a:ln cap="flat" cmpd="sng" w="9525">
            <a:solidFill>
              <a:srgbClr val="94C01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0" name="Google Shape;290;p13"/>
          <p:cNvCxnSpPr/>
          <p:nvPr/>
        </p:nvCxnSpPr>
        <p:spPr>
          <a:xfrm>
            <a:off x="5811900" y="4015078"/>
            <a:ext cx="0" cy="698735"/>
          </a:xfrm>
          <a:prstGeom prst="straightConnector1">
            <a:avLst/>
          </a:prstGeom>
          <a:noFill/>
          <a:ln cap="flat" cmpd="sng" w="9525">
            <a:solidFill>
              <a:srgbClr val="13932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1" name="Google Shape;291;p13"/>
          <p:cNvSpPr/>
          <p:nvPr/>
        </p:nvSpPr>
        <p:spPr>
          <a:xfrm>
            <a:off x="6356508" y="2104680"/>
            <a:ext cx="2806940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76200" lvl="1" marL="342900" marR="0" rtl="0" algn="l">
              <a:spcBef>
                <a:spcPts val="0"/>
              </a:spcBef>
              <a:spcAft>
                <a:spcPts val="0"/>
              </a:spcAft>
              <a:buClr>
                <a:srgbClr val="93C01B"/>
              </a:buClr>
              <a:buSzPts val="1200"/>
              <a:buFont typeface="Noto Sans Symbols"/>
              <a:buChar char="✔"/>
            </a:pPr>
            <a:r>
              <a:rPr b="0" i="0" lang="en-GB" sz="1200" u="none" cap="none" strike="noStrike">
                <a:solidFill>
                  <a:srgbClr val="56554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localg.a.p.</a:t>
            </a:r>
            <a:endParaRPr/>
          </a:p>
          <a:p>
            <a:pPr indent="-76200" lvl="1" marL="342900" marR="0" rtl="0" algn="l">
              <a:spcBef>
                <a:spcPts val="0"/>
              </a:spcBef>
              <a:spcAft>
                <a:spcPts val="0"/>
              </a:spcAft>
              <a:buClr>
                <a:srgbClr val="93C01B"/>
              </a:buClr>
              <a:buSzPts val="1200"/>
              <a:buFont typeface="Noto Sans Symbols"/>
              <a:buChar char="✔"/>
            </a:pPr>
            <a:r>
              <a:rPr b="0" i="0" lang="en-GB" sz="1200" u="none" cap="none" strike="noStrike">
                <a:solidFill>
                  <a:srgbClr val="56554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GlobalG.A.P. Academy</a:t>
            </a:r>
            <a:endParaRPr/>
          </a:p>
          <a:p>
            <a:pPr indent="-76200" lvl="1" marL="342900" marR="0" rtl="0" algn="l">
              <a:spcBef>
                <a:spcPts val="0"/>
              </a:spcBef>
              <a:spcAft>
                <a:spcPts val="0"/>
              </a:spcAft>
              <a:buClr>
                <a:srgbClr val="93C01B"/>
              </a:buClr>
              <a:buSzPts val="1200"/>
              <a:buFont typeface="Noto Sans Symbols"/>
              <a:buChar char="✔"/>
            </a:pPr>
            <a:r>
              <a:rPr b="0" i="0" lang="en-GB" sz="1200" u="none" cap="none" strike="noStrike">
                <a:solidFill>
                  <a:srgbClr val="56554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Educational material</a:t>
            </a:r>
            <a:endParaRPr/>
          </a:p>
          <a:p>
            <a:pPr indent="-76200" lvl="1" marL="342900" marR="0" rtl="0" algn="l">
              <a:spcBef>
                <a:spcPts val="0"/>
              </a:spcBef>
              <a:spcAft>
                <a:spcPts val="0"/>
              </a:spcAft>
              <a:buClr>
                <a:srgbClr val="93C01B"/>
              </a:buClr>
              <a:buSzPts val="1200"/>
              <a:buFont typeface="Noto Sans Symbols"/>
              <a:buChar char="✔"/>
            </a:pPr>
            <a:r>
              <a:rPr b="0" i="0" lang="en-GB" sz="1200" u="none" cap="none" strike="noStrike">
                <a:solidFill>
                  <a:srgbClr val="56554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Farm Assurance Mentorship</a:t>
            </a:r>
            <a:endParaRPr/>
          </a:p>
          <a:p>
            <a:pPr indent="-76200" lvl="1" marL="342900" marR="0" rtl="0" algn="l">
              <a:spcBef>
                <a:spcPts val="0"/>
              </a:spcBef>
              <a:spcAft>
                <a:spcPts val="0"/>
              </a:spcAft>
              <a:buClr>
                <a:srgbClr val="93C01B"/>
              </a:buClr>
              <a:buSzPts val="1200"/>
              <a:buFont typeface="Noto Sans Symbols"/>
              <a:buChar char="✔"/>
            </a:pPr>
            <a:r>
              <a:rPr b="0" i="0" lang="en-GB" sz="1200" u="none" cap="none" strike="noStrike">
                <a:solidFill>
                  <a:srgbClr val="56554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Study Tour</a:t>
            </a:r>
            <a:endParaRPr/>
          </a:p>
          <a:p>
            <a:pPr indent="-76200" lvl="1" marL="342900" marR="0" rtl="0" algn="l">
              <a:spcBef>
                <a:spcPts val="0"/>
              </a:spcBef>
              <a:spcAft>
                <a:spcPts val="0"/>
              </a:spcAft>
              <a:buClr>
                <a:srgbClr val="93C01B"/>
              </a:buClr>
              <a:buSzPts val="1200"/>
              <a:buFont typeface="Noto Sans Symbols"/>
              <a:buChar char="✔"/>
            </a:pPr>
            <a:r>
              <a:rPr b="0" i="0" lang="en-GB" sz="1200" u="none" cap="none" strike="noStrike">
                <a:solidFill>
                  <a:srgbClr val="56554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Registered Trainer Program</a:t>
            </a:r>
            <a:endParaRPr/>
          </a:p>
        </p:txBody>
      </p:sp>
      <p:sp>
        <p:nvSpPr>
          <p:cNvPr id="292" name="Google Shape;292;p13"/>
          <p:cNvSpPr/>
          <p:nvPr/>
        </p:nvSpPr>
        <p:spPr>
          <a:xfrm>
            <a:off x="5193418" y="4016944"/>
            <a:ext cx="3563999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76200" lvl="1" marL="685783" marR="0" rtl="0" algn="l">
              <a:spcBef>
                <a:spcPts val="0"/>
              </a:spcBef>
              <a:spcAft>
                <a:spcPts val="0"/>
              </a:spcAft>
              <a:buClr>
                <a:srgbClr val="00A038"/>
              </a:buClr>
              <a:buSzPts val="1200"/>
              <a:buFont typeface="Noto Sans Symbols"/>
              <a:buChar char="✔"/>
            </a:pPr>
            <a:r>
              <a:rPr b="0" i="0" lang="en-GB" sz="1200" u="none" cap="none" strike="noStrike">
                <a:solidFill>
                  <a:srgbClr val="56554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Supporting NTWGs</a:t>
            </a:r>
            <a:endParaRPr/>
          </a:p>
          <a:p>
            <a:pPr indent="-76200" lvl="1" marL="685783" marR="0" rtl="0" algn="l">
              <a:spcBef>
                <a:spcPts val="0"/>
              </a:spcBef>
              <a:spcAft>
                <a:spcPts val="0"/>
              </a:spcAft>
              <a:buClr>
                <a:srgbClr val="00A038"/>
              </a:buClr>
              <a:buSzPts val="1200"/>
              <a:buFont typeface="Noto Sans Symbols"/>
              <a:buChar char="✔"/>
            </a:pPr>
            <a:r>
              <a:rPr b="0" i="0" lang="en-GB" sz="1200" u="none" cap="none" strike="noStrike">
                <a:solidFill>
                  <a:srgbClr val="56554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Translation of standard documents </a:t>
            </a:r>
            <a:endParaRPr/>
          </a:p>
          <a:p>
            <a:pPr indent="-76200" lvl="1" marL="685783" marR="0" rtl="0" algn="l">
              <a:spcBef>
                <a:spcPts val="0"/>
              </a:spcBef>
              <a:spcAft>
                <a:spcPts val="0"/>
              </a:spcAft>
              <a:buClr>
                <a:srgbClr val="00A038"/>
              </a:buClr>
              <a:buSzPts val="1200"/>
              <a:buFont typeface="Noto Sans Symbols"/>
              <a:buChar char="✔"/>
            </a:pPr>
            <a:r>
              <a:rPr b="0" i="0" lang="en-GB" sz="1200" u="none" cap="none" strike="noStrike">
                <a:solidFill>
                  <a:srgbClr val="56554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Supporting certification bodies</a:t>
            </a:r>
            <a:endParaRPr/>
          </a:p>
        </p:txBody>
      </p:sp>
      <p:sp>
        <p:nvSpPr>
          <p:cNvPr id="293" name="Google Shape;293;p13"/>
          <p:cNvSpPr txBox="1"/>
          <p:nvPr/>
        </p:nvSpPr>
        <p:spPr>
          <a:xfrm>
            <a:off x="4127781" y="1366070"/>
            <a:ext cx="111815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Awareness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Raising</a:t>
            </a:r>
            <a:endParaRPr/>
          </a:p>
        </p:txBody>
      </p:sp>
      <p:sp>
        <p:nvSpPr>
          <p:cNvPr id="294" name="Google Shape;294;p13"/>
          <p:cNvSpPr txBox="1"/>
          <p:nvPr/>
        </p:nvSpPr>
        <p:spPr>
          <a:xfrm>
            <a:off x="5193418" y="2752336"/>
            <a:ext cx="92204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94C01B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Capacity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94C01B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Building</a:t>
            </a:r>
            <a:endParaRPr/>
          </a:p>
        </p:txBody>
      </p:sp>
      <p:sp>
        <p:nvSpPr>
          <p:cNvPr id="295" name="Google Shape;295;p13"/>
          <p:cNvSpPr txBox="1"/>
          <p:nvPr/>
        </p:nvSpPr>
        <p:spPr>
          <a:xfrm>
            <a:off x="4346228" y="4178747"/>
            <a:ext cx="1132041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00A03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Certification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00A03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Facilitation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4"/>
          <p:cNvSpPr txBox="1"/>
          <p:nvPr>
            <p:ph type="title"/>
          </p:nvPr>
        </p:nvSpPr>
        <p:spPr>
          <a:xfrm>
            <a:off x="1003224" y="-1"/>
            <a:ext cx="7683576" cy="93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Ein Bild, das Text, Karte enthält.&#10;&#10;Automatisch generierte Beschreibung" id="304" name="Google Shape;304;p14"/>
          <p:cNvPicPr preferRelativeResize="0"/>
          <p:nvPr/>
        </p:nvPicPr>
        <p:blipFill rotWithShape="1">
          <a:blip r:embed="rId3">
            <a:alphaModFix/>
          </a:blip>
          <a:srcRect b="0" l="0" r="0" t="-13"/>
          <a:stretch/>
        </p:blipFill>
        <p:spPr>
          <a:xfrm>
            <a:off x="0" y="1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rker with solid fill" id="305" name="Google Shape;305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71988" y="3943350"/>
            <a:ext cx="3429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rker with solid fill" id="306" name="Google Shape;306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57675" y="3771900"/>
            <a:ext cx="3429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rker with solid fill" id="307" name="Google Shape;307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14888" y="3086099"/>
            <a:ext cx="3429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rker with solid fill" id="308" name="Google Shape;308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36306" y="3271837"/>
            <a:ext cx="3429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rker with solid fill" id="309" name="Google Shape;309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57725" y="3021806"/>
            <a:ext cx="3429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rker with solid fill" id="310" name="Google Shape;310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00213" y="2675418"/>
            <a:ext cx="34290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57788" y="2011019"/>
            <a:ext cx="342930" cy="3429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5"/>
          <p:cNvSpPr txBox="1"/>
          <p:nvPr>
            <p:ph type="title"/>
          </p:nvPr>
        </p:nvSpPr>
        <p:spPr>
          <a:xfrm>
            <a:off x="1003300" y="0"/>
            <a:ext cx="7683500" cy="9366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CAPACITY BUILDING PROJECTS</a:t>
            </a:r>
            <a:br>
              <a:rPr lang="en-GB"/>
            </a:br>
            <a:r>
              <a:rPr b="0" lang="en-GB" sz="1600">
                <a:solidFill>
                  <a:srgbClr val="56554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Africa 2020 – now </a:t>
            </a:r>
            <a:endParaRPr b="0" sz="1600">
              <a:solidFill>
                <a:srgbClr val="56554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19" name="Google Shape;319;p15"/>
          <p:cNvCxnSpPr/>
          <p:nvPr/>
        </p:nvCxnSpPr>
        <p:spPr>
          <a:xfrm>
            <a:off x="181873" y="1511897"/>
            <a:ext cx="8673400" cy="0"/>
          </a:xfrm>
          <a:prstGeom prst="straightConnector1">
            <a:avLst/>
          </a:prstGeom>
          <a:noFill/>
          <a:ln cap="flat" cmpd="sng" w="12700">
            <a:solidFill>
              <a:srgbClr val="9E9E8B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320" name="Google Shape;320;p15"/>
          <p:cNvSpPr/>
          <p:nvPr/>
        </p:nvSpPr>
        <p:spPr>
          <a:xfrm>
            <a:off x="408804" y="1418988"/>
            <a:ext cx="180000" cy="180000"/>
          </a:xfrm>
          <a:prstGeom prst="ellipse">
            <a:avLst/>
          </a:prstGeom>
          <a:solidFill>
            <a:srgbClr val="D8D8D8"/>
          </a:solidFill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1" name="Google Shape;321;p15"/>
          <p:cNvSpPr/>
          <p:nvPr/>
        </p:nvSpPr>
        <p:spPr>
          <a:xfrm>
            <a:off x="8377308" y="1421897"/>
            <a:ext cx="180000" cy="180000"/>
          </a:xfrm>
          <a:prstGeom prst="ellipse">
            <a:avLst/>
          </a:prstGeom>
          <a:solidFill>
            <a:srgbClr val="D8D8D8"/>
          </a:solidFill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2" name="Google Shape;322;p15"/>
          <p:cNvSpPr/>
          <p:nvPr/>
        </p:nvSpPr>
        <p:spPr>
          <a:xfrm>
            <a:off x="3064972" y="1411040"/>
            <a:ext cx="180000" cy="180000"/>
          </a:xfrm>
          <a:prstGeom prst="ellipse">
            <a:avLst/>
          </a:prstGeom>
          <a:solidFill>
            <a:srgbClr val="D8D8D8"/>
          </a:solidFill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3" name="Google Shape;323;p15"/>
          <p:cNvSpPr txBox="1"/>
          <p:nvPr/>
        </p:nvSpPr>
        <p:spPr>
          <a:xfrm>
            <a:off x="5479628" y="1033161"/>
            <a:ext cx="92256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00A0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2022</a:t>
            </a:r>
            <a:endParaRPr b="1" sz="1800">
              <a:solidFill>
                <a:srgbClr val="00A0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4" name="Google Shape;324;p15"/>
          <p:cNvSpPr txBox="1"/>
          <p:nvPr/>
        </p:nvSpPr>
        <p:spPr>
          <a:xfrm>
            <a:off x="2809797" y="1019795"/>
            <a:ext cx="89254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00A0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2021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5" name="Google Shape;325;p15"/>
          <p:cNvSpPr txBox="1"/>
          <p:nvPr/>
        </p:nvSpPr>
        <p:spPr>
          <a:xfrm>
            <a:off x="8155226" y="1033161"/>
            <a:ext cx="624164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rgbClr val="00A0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now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6" name="Google Shape;326;p15"/>
          <p:cNvSpPr/>
          <p:nvPr/>
        </p:nvSpPr>
        <p:spPr>
          <a:xfrm>
            <a:off x="5721140" y="1418988"/>
            <a:ext cx="180000" cy="180000"/>
          </a:xfrm>
          <a:prstGeom prst="ellipse">
            <a:avLst/>
          </a:prstGeom>
          <a:solidFill>
            <a:srgbClr val="D8D8D8"/>
          </a:solidFill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7" name="Google Shape;327;p15"/>
          <p:cNvSpPr txBox="1"/>
          <p:nvPr/>
        </p:nvSpPr>
        <p:spPr>
          <a:xfrm>
            <a:off x="181873" y="1042079"/>
            <a:ext cx="92256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800">
                <a:solidFill>
                  <a:srgbClr val="00A0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2020</a:t>
            </a:r>
            <a:endParaRPr b="1" sz="1800">
              <a:solidFill>
                <a:srgbClr val="00A0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28" name="Google Shape;328;p15"/>
          <p:cNvGrpSpPr/>
          <p:nvPr/>
        </p:nvGrpSpPr>
        <p:grpSpPr>
          <a:xfrm>
            <a:off x="498804" y="1750464"/>
            <a:ext cx="2656168" cy="201336"/>
            <a:chOff x="588804" y="1971413"/>
            <a:chExt cx="2656168" cy="201336"/>
          </a:xfrm>
        </p:grpSpPr>
        <p:cxnSp>
          <p:nvCxnSpPr>
            <p:cNvPr id="329" name="Google Shape;329;p15"/>
            <p:cNvCxnSpPr/>
            <p:nvPr/>
          </p:nvCxnSpPr>
          <p:spPr>
            <a:xfrm>
              <a:off x="588804" y="2172749"/>
              <a:ext cx="2656168" cy="0"/>
            </a:xfrm>
            <a:prstGeom prst="straightConnector1">
              <a:avLst/>
            </a:prstGeom>
            <a:noFill/>
            <a:ln cap="flat" cmpd="sng" w="9525">
              <a:solidFill>
                <a:srgbClr val="00A038"/>
              </a:solidFill>
              <a:prstDash val="dash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330" name="Google Shape;330;p15"/>
            <p:cNvCxnSpPr/>
            <p:nvPr/>
          </p:nvCxnSpPr>
          <p:spPr>
            <a:xfrm rot="10800000">
              <a:off x="599472" y="1971413"/>
              <a:ext cx="0" cy="163740"/>
            </a:xfrm>
            <a:prstGeom prst="straightConnector1">
              <a:avLst/>
            </a:prstGeom>
            <a:noFill/>
            <a:ln cap="flat" cmpd="sng" w="9525">
              <a:solidFill>
                <a:srgbClr val="00A038"/>
              </a:solidFill>
              <a:prstDash val="dash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331" name="Google Shape;331;p15"/>
            <p:cNvCxnSpPr/>
            <p:nvPr/>
          </p:nvCxnSpPr>
          <p:spPr>
            <a:xfrm rot="10800000">
              <a:off x="3236583" y="1971413"/>
              <a:ext cx="0" cy="163740"/>
            </a:xfrm>
            <a:prstGeom prst="straightConnector1">
              <a:avLst/>
            </a:prstGeom>
            <a:noFill/>
            <a:ln cap="flat" cmpd="sng" w="9525">
              <a:solidFill>
                <a:srgbClr val="00A038"/>
              </a:solidFill>
              <a:prstDash val="dash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</p:cxnSp>
      </p:grpSp>
      <p:sp>
        <p:nvSpPr>
          <p:cNvPr id="332" name="Google Shape;332;p15"/>
          <p:cNvSpPr txBox="1"/>
          <p:nvPr/>
        </p:nvSpPr>
        <p:spPr>
          <a:xfrm>
            <a:off x="408804" y="1969704"/>
            <a:ext cx="3122327" cy="5770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Finnish Federal Development Agency: Tanzania</a:t>
            </a:r>
            <a:r>
              <a:rPr b="0" i="0" lang="en-GB"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1" lang="en-GB"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“Quality Standards for Enhanced Market Access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GB"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for Small-holder Farmers in Tanzania”</a:t>
            </a:r>
            <a:endParaRPr sz="105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33" name="Google Shape;333;p15"/>
          <p:cNvGrpSpPr/>
          <p:nvPr/>
        </p:nvGrpSpPr>
        <p:grpSpPr>
          <a:xfrm>
            <a:off x="3190489" y="1752543"/>
            <a:ext cx="2656168" cy="201336"/>
            <a:chOff x="588804" y="1971413"/>
            <a:chExt cx="2656168" cy="201336"/>
          </a:xfrm>
        </p:grpSpPr>
        <p:cxnSp>
          <p:nvCxnSpPr>
            <p:cNvPr id="334" name="Google Shape;334;p15"/>
            <p:cNvCxnSpPr/>
            <p:nvPr/>
          </p:nvCxnSpPr>
          <p:spPr>
            <a:xfrm>
              <a:off x="588804" y="2172749"/>
              <a:ext cx="2656168" cy="0"/>
            </a:xfrm>
            <a:prstGeom prst="straightConnector1">
              <a:avLst/>
            </a:prstGeom>
            <a:noFill/>
            <a:ln cap="flat" cmpd="sng" w="9525">
              <a:solidFill>
                <a:srgbClr val="00A038"/>
              </a:solidFill>
              <a:prstDash val="dash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335" name="Google Shape;335;p15"/>
            <p:cNvCxnSpPr/>
            <p:nvPr/>
          </p:nvCxnSpPr>
          <p:spPr>
            <a:xfrm rot="10800000">
              <a:off x="599472" y="1971413"/>
              <a:ext cx="0" cy="163740"/>
            </a:xfrm>
            <a:prstGeom prst="straightConnector1">
              <a:avLst/>
            </a:prstGeom>
            <a:noFill/>
            <a:ln cap="flat" cmpd="sng" w="9525">
              <a:solidFill>
                <a:srgbClr val="00A038"/>
              </a:solidFill>
              <a:prstDash val="dash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336" name="Google Shape;336;p15"/>
            <p:cNvCxnSpPr/>
            <p:nvPr/>
          </p:nvCxnSpPr>
          <p:spPr>
            <a:xfrm rot="10800000">
              <a:off x="3236583" y="1971413"/>
              <a:ext cx="0" cy="163740"/>
            </a:xfrm>
            <a:prstGeom prst="straightConnector1">
              <a:avLst/>
            </a:prstGeom>
            <a:noFill/>
            <a:ln cap="flat" cmpd="sng" w="9525">
              <a:solidFill>
                <a:srgbClr val="00A038"/>
              </a:solidFill>
              <a:prstDash val="dash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</p:cxnSp>
      </p:grpSp>
      <p:sp>
        <p:nvSpPr>
          <p:cNvPr id="337" name="Google Shape;337;p15"/>
          <p:cNvSpPr txBox="1"/>
          <p:nvPr/>
        </p:nvSpPr>
        <p:spPr>
          <a:xfrm>
            <a:off x="3146583" y="1980554"/>
            <a:ext cx="2968990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UNIDO: Kenya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“GLOBALG.A.P. training of trainers and mentor- ship programme for selected horticulture value chains in Kenya”</a:t>
            </a:r>
            <a:endParaRPr i="1" sz="105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8" name="Google Shape;338;p15"/>
          <p:cNvGrpSpPr/>
          <p:nvPr/>
        </p:nvGrpSpPr>
        <p:grpSpPr>
          <a:xfrm>
            <a:off x="3190488" y="2692801"/>
            <a:ext cx="5366819" cy="173092"/>
            <a:chOff x="588804" y="1971413"/>
            <a:chExt cx="2656168" cy="173092"/>
          </a:xfrm>
        </p:grpSpPr>
        <p:cxnSp>
          <p:nvCxnSpPr>
            <p:cNvPr id="339" name="Google Shape;339;p15"/>
            <p:cNvCxnSpPr/>
            <p:nvPr/>
          </p:nvCxnSpPr>
          <p:spPr>
            <a:xfrm>
              <a:off x="588804" y="2144505"/>
              <a:ext cx="2656168" cy="0"/>
            </a:xfrm>
            <a:prstGeom prst="straightConnector1">
              <a:avLst/>
            </a:prstGeom>
            <a:noFill/>
            <a:ln cap="flat" cmpd="sng" w="9525">
              <a:solidFill>
                <a:srgbClr val="00A038"/>
              </a:solidFill>
              <a:prstDash val="dash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340" name="Google Shape;340;p15"/>
            <p:cNvCxnSpPr/>
            <p:nvPr/>
          </p:nvCxnSpPr>
          <p:spPr>
            <a:xfrm rot="10800000">
              <a:off x="599472" y="1971413"/>
              <a:ext cx="0" cy="163740"/>
            </a:xfrm>
            <a:prstGeom prst="straightConnector1">
              <a:avLst/>
            </a:prstGeom>
            <a:noFill/>
            <a:ln cap="flat" cmpd="sng" w="9525">
              <a:solidFill>
                <a:srgbClr val="00A038"/>
              </a:solidFill>
              <a:prstDash val="dash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341" name="Google Shape;341;p15"/>
            <p:cNvCxnSpPr/>
            <p:nvPr/>
          </p:nvCxnSpPr>
          <p:spPr>
            <a:xfrm rot="10800000">
              <a:off x="3236583" y="1971413"/>
              <a:ext cx="0" cy="163740"/>
            </a:xfrm>
            <a:prstGeom prst="straightConnector1">
              <a:avLst/>
            </a:prstGeom>
            <a:noFill/>
            <a:ln cap="flat" cmpd="sng" w="9525">
              <a:solidFill>
                <a:srgbClr val="00A038"/>
              </a:solidFill>
              <a:prstDash val="dash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</p:cxnSp>
      </p:grpSp>
      <p:sp>
        <p:nvSpPr>
          <p:cNvPr id="342" name="Google Shape;342;p15"/>
          <p:cNvSpPr txBox="1"/>
          <p:nvPr/>
        </p:nvSpPr>
        <p:spPr>
          <a:xfrm>
            <a:off x="3190488" y="2855042"/>
            <a:ext cx="5496312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UNDP: Lesotho </a:t>
            </a:r>
            <a:r>
              <a:rPr i="1" lang="en-GB"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“Support the government of Lesotho on farm assurers’ capacity building, adoption of good agricultural practices, standards setting and certification”</a:t>
            </a:r>
            <a:endParaRPr i="1" sz="105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15"/>
          <p:cNvSpPr txBox="1"/>
          <p:nvPr/>
        </p:nvSpPr>
        <p:spPr>
          <a:xfrm>
            <a:off x="3190488" y="3276321"/>
            <a:ext cx="5496312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Namibian Agronomic Board: Namibia</a:t>
            </a:r>
            <a:r>
              <a:rPr b="0" i="0" lang="en-GB"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1" lang="en-GB"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“Support for Namibia’s Food Control System for Agronomic and Horticultural Products”</a:t>
            </a:r>
            <a:endParaRPr i="1" sz="105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15"/>
          <p:cNvSpPr txBox="1"/>
          <p:nvPr/>
        </p:nvSpPr>
        <p:spPr>
          <a:xfrm>
            <a:off x="3196765" y="3676207"/>
            <a:ext cx="5496312" cy="25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IFC: Angola</a:t>
            </a:r>
            <a:r>
              <a:rPr b="0" i="0" lang="en-GB"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1" lang="en-GB"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“GLOBALG.A.P. Capacity Building in Angola”</a:t>
            </a:r>
            <a:r>
              <a:rPr b="1" i="1" lang="en-GB"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i="1" sz="105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45" name="Google Shape;345;p15"/>
          <p:cNvGrpSpPr/>
          <p:nvPr/>
        </p:nvGrpSpPr>
        <p:grpSpPr>
          <a:xfrm>
            <a:off x="5938644" y="3923537"/>
            <a:ext cx="2656168" cy="201336"/>
            <a:chOff x="588804" y="1971413"/>
            <a:chExt cx="2656168" cy="201336"/>
          </a:xfrm>
        </p:grpSpPr>
        <p:cxnSp>
          <p:nvCxnSpPr>
            <p:cNvPr id="346" name="Google Shape;346;p15"/>
            <p:cNvCxnSpPr/>
            <p:nvPr/>
          </p:nvCxnSpPr>
          <p:spPr>
            <a:xfrm>
              <a:off x="588804" y="2172749"/>
              <a:ext cx="2656168" cy="0"/>
            </a:xfrm>
            <a:prstGeom prst="straightConnector1">
              <a:avLst/>
            </a:prstGeom>
            <a:noFill/>
            <a:ln cap="flat" cmpd="sng" w="9525">
              <a:solidFill>
                <a:srgbClr val="00A038"/>
              </a:solidFill>
              <a:prstDash val="dash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347" name="Google Shape;347;p15"/>
            <p:cNvCxnSpPr/>
            <p:nvPr/>
          </p:nvCxnSpPr>
          <p:spPr>
            <a:xfrm rot="10800000">
              <a:off x="599472" y="1971413"/>
              <a:ext cx="0" cy="163740"/>
            </a:xfrm>
            <a:prstGeom prst="straightConnector1">
              <a:avLst/>
            </a:prstGeom>
            <a:noFill/>
            <a:ln cap="flat" cmpd="sng" w="9525">
              <a:solidFill>
                <a:srgbClr val="00A038"/>
              </a:solidFill>
              <a:prstDash val="dash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</p:cxnSp>
        <p:cxnSp>
          <p:nvCxnSpPr>
            <p:cNvPr id="348" name="Google Shape;348;p15"/>
            <p:cNvCxnSpPr/>
            <p:nvPr/>
          </p:nvCxnSpPr>
          <p:spPr>
            <a:xfrm rot="10800000">
              <a:off x="3236583" y="1971413"/>
              <a:ext cx="0" cy="163740"/>
            </a:xfrm>
            <a:prstGeom prst="straightConnector1">
              <a:avLst/>
            </a:prstGeom>
            <a:noFill/>
            <a:ln cap="flat" cmpd="sng" w="9525">
              <a:solidFill>
                <a:srgbClr val="00A038"/>
              </a:solidFill>
              <a:prstDash val="dash"/>
              <a:round/>
              <a:headEnd len="sm" w="sm" type="none"/>
              <a:tailEnd len="sm" w="sm" type="none"/>
            </a:ln>
            <a:effectLst>
              <a:outerShdw blurRad="40000" rotWithShape="0" dir="5400000" dist="20000">
                <a:srgbClr val="000000">
                  <a:alpha val="37647"/>
                </a:srgbClr>
              </a:outerShdw>
            </a:effectLst>
          </p:spPr>
        </p:cxnSp>
      </p:grpSp>
      <p:sp>
        <p:nvSpPr>
          <p:cNvPr id="349" name="Google Shape;349;p15"/>
          <p:cNvSpPr txBox="1"/>
          <p:nvPr/>
        </p:nvSpPr>
        <p:spPr>
          <a:xfrm>
            <a:off x="5873897" y="4112901"/>
            <a:ext cx="3137904" cy="5770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Bambara Nut </a:t>
            </a:r>
            <a:r>
              <a:rPr b="0" i="1" lang="en-GB"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i="1" lang="en-GB"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GLOBALG.A.P. Registered Trainer Supports the Export of New Superfood in Zimbabwe”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05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15"/>
          <p:cNvSpPr txBox="1"/>
          <p:nvPr/>
        </p:nvSpPr>
        <p:spPr>
          <a:xfrm>
            <a:off x="5870253" y="4498043"/>
            <a:ext cx="3137904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Zambia &amp; Namibia </a:t>
            </a:r>
            <a:r>
              <a:rPr b="0" i="1" lang="en-GB"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i="1" lang="en-GB"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Meeting with Governments”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05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15"/>
          <p:cNvSpPr txBox="1"/>
          <p:nvPr/>
        </p:nvSpPr>
        <p:spPr>
          <a:xfrm>
            <a:off x="5870253" y="4739300"/>
            <a:ext cx="3137904" cy="5770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African Union </a:t>
            </a:r>
            <a:r>
              <a:rPr b="0" i="1" lang="en-GB"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“Support of the </a:t>
            </a:r>
            <a:r>
              <a:rPr i="1" lang="en-GB" sz="10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African Continental Free Trade Regime”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05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7940" y="1357095"/>
            <a:ext cx="2462862" cy="3263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42735" y="1357095"/>
            <a:ext cx="2877561" cy="1658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43896" y="2962728"/>
            <a:ext cx="2876400" cy="1658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706425" y="2199127"/>
            <a:ext cx="1359526" cy="938865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16"/>
          <p:cNvSpPr txBox="1"/>
          <p:nvPr/>
        </p:nvSpPr>
        <p:spPr>
          <a:xfrm>
            <a:off x="3619271" y="3303638"/>
            <a:ext cx="1533833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United Nations Industrial Development Organization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00">
                <a:solidFill>
                  <a:srgbClr val="4443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Project ID: 180109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800">
                <a:solidFill>
                  <a:srgbClr val="4443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GLOBALG.A.P. training &amp; mentorship programme for selected horticulture value chain in Kenya</a:t>
            </a:r>
            <a:endParaRPr i="1" sz="800">
              <a:solidFill>
                <a:srgbClr val="44433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1" name="Google Shape;361;p16"/>
          <p:cNvSpPr txBox="1"/>
          <p:nvPr>
            <p:ph type="title"/>
          </p:nvPr>
        </p:nvSpPr>
        <p:spPr>
          <a:xfrm>
            <a:off x="1003224" y="-1"/>
            <a:ext cx="7683576" cy="93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GLOBALG.A.P. TRAINING &amp; MENTORSHIP PROGAMME</a:t>
            </a:r>
            <a:br>
              <a:rPr lang="en-GB"/>
            </a:br>
            <a:r>
              <a:rPr b="0" lang="en-GB" sz="1600">
                <a:solidFill>
                  <a:srgbClr val="56554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 selected horticulture value chain in Kenya 2021 – 2022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7"/>
          <p:cNvSpPr txBox="1"/>
          <p:nvPr>
            <p:ph type="title"/>
          </p:nvPr>
        </p:nvSpPr>
        <p:spPr>
          <a:xfrm>
            <a:off x="1003224" y="-1"/>
            <a:ext cx="7683576" cy="93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GLOBALG.A.P. REGISTERED TRAINER SUPPORTS EXPORT OF NUTS</a:t>
            </a:r>
            <a:br>
              <a:rPr lang="en-GB"/>
            </a:br>
            <a:r>
              <a:rPr b="0" lang="en-GB">
                <a:solidFill>
                  <a:schemeClr val="dk2"/>
                </a:solidFill>
              </a:rPr>
              <a:t>Zimbabwe, Bambara Nut</a:t>
            </a:r>
            <a:endParaRPr b="0">
              <a:solidFill>
                <a:schemeClr val="dk2"/>
              </a:solidFill>
            </a:endParaRPr>
          </a:p>
        </p:txBody>
      </p:sp>
      <p:sp>
        <p:nvSpPr>
          <p:cNvPr id="367" name="Google Shape;367;p17"/>
          <p:cNvSpPr txBox="1"/>
          <p:nvPr/>
        </p:nvSpPr>
        <p:spPr>
          <a:xfrm>
            <a:off x="4650301" y="1763823"/>
            <a:ext cx="4086668" cy="20621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Bambara nut set for European market</a:t>
            </a:r>
            <a:endParaRPr b="1" sz="16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56554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Registered Trainer Clarence Mwale supported Bambara nut in entering the European Market. 1,193 members from the Chivi and Gokwe districts will be registered as a GLOBALG.A.P. producer group </a:t>
            </a:r>
            <a:endParaRPr sz="1600">
              <a:solidFill>
                <a:srgbClr val="56554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GLOBALG.A.P. Registered Trainer Supports the Export of New Superfood in Zimbabwe" id="368" name="Google Shape;36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7031" y="1536643"/>
            <a:ext cx="4164969" cy="27723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8"/>
          <p:cNvSpPr txBox="1"/>
          <p:nvPr>
            <p:ph type="title"/>
          </p:nvPr>
        </p:nvSpPr>
        <p:spPr>
          <a:xfrm>
            <a:off x="1003224" y="-1"/>
            <a:ext cx="7683576" cy="93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MEETINGS WITH GOVERNMENTS IN NAMIBIA AND ZAMBIA</a:t>
            </a:r>
            <a:br>
              <a:rPr lang="en-GB"/>
            </a:br>
            <a:r>
              <a:rPr b="0" lang="en-GB">
                <a:solidFill>
                  <a:schemeClr val="dk2"/>
                </a:solidFill>
              </a:rPr>
              <a:t>in 2022</a:t>
            </a:r>
            <a:endParaRPr b="0">
              <a:solidFill>
                <a:schemeClr val="dk2"/>
              </a:solidFill>
            </a:endParaRPr>
          </a:p>
        </p:txBody>
      </p:sp>
      <p:sp>
        <p:nvSpPr>
          <p:cNvPr id="374" name="Google Shape;374;p18"/>
          <p:cNvSpPr txBox="1"/>
          <p:nvPr/>
        </p:nvSpPr>
        <p:spPr>
          <a:xfrm>
            <a:off x="230075" y="1665379"/>
            <a:ext cx="2679587" cy="25545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56554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GLOBALG.A.P. met with </a:t>
            </a:r>
            <a:r>
              <a:rPr b="1" lang="en-GB" sz="1600">
                <a:solidFill>
                  <a:srgbClr val="56554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Her Honor the Vice President of Zambia</a:t>
            </a:r>
            <a:r>
              <a:rPr lang="en-GB" sz="1600">
                <a:solidFill>
                  <a:srgbClr val="56554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in Lusaka to discuss the establishment of international standards for trade and the support of sustainable development in the country.</a:t>
            </a:r>
            <a:endParaRPr sz="1600">
              <a:solidFill>
                <a:srgbClr val="56554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5" name="Google Shape;375;p18"/>
          <p:cNvSpPr/>
          <p:nvPr/>
        </p:nvSpPr>
        <p:spPr>
          <a:xfrm>
            <a:off x="4419600" y="241935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76" name="Google Shape;37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29897" y="1575430"/>
            <a:ext cx="5456903" cy="2592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9"/>
          <p:cNvSpPr txBox="1"/>
          <p:nvPr>
            <p:ph type="title"/>
          </p:nvPr>
        </p:nvSpPr>
        <p:spPr>
          <a:xfrm>
            <a:off x="1003224" y="-1"/>
            <a:ext cx="7683576" cy="93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MEETINGS WITH GOVERNMENTS IN NAMIBIA AND ZAMBIA</a:t>
            </a:r>
            <a:br>
              <a:rPr lang="en-GB"/>
            </a:br>
            <a:r>
              <a:rPr b="0" lang="en-GB">
                <a:solidFill>
                  <a:schemeClr val="dk2"/>
                </a:solidFill>
              </a:rPr>
              <a:t>in 2022</a:t>
            </a:r>
            <a:endParaRPr b="0">
              <a:solidFill>
                <a:schemeClr val="dk2"/>
              </a:solidFill>
            </a:endParaRPr>
          </a:p>
        </p:txBody>
      </p:sp>
      <p:pic>
        <p:nvPicPr>
          <p:cNvPr descr="Namibian Government Welcomes GLOBALG.A.P. Standards" id="382" name="Google Shape;38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7376" y="1380120"/>
            <a:ext cx="4464621" cy="2971764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19"/>
          <p:cNvSpPr txBox="1"/>
          <p:nvPr/>
        </p:nvSpPr>
        <p:spPr>
          <a:xfrm>
            <a:off x="4938062" y="1958061"/>
            <a:ext cx="3836770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600">
                <a:solidFill>
                  <a:srgbClr val="56554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</a:t>
            </a:r>
            <a:r>
              <a:rPr b="1" i="0" lang="en-GB" sz="1600">
                <a:solidFill>
                  <a:srgbClr val="56554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Namibian Ministry of Agriculture, Water and Land Reform </a:t>
            </a:r>
            <a:r>
              <a:rPr b="0" i="0" lang="en-GB" sz="1600">
                <a:solidFill>
                  <a:srgbClr val="56554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welcomed the prospect of GLOBALG.A.P. certification in Namibia and recognized GLOBALG.A.P.’s efforts in collaboration and capacity development</a:t>
            </a:r>
            <a:r>
              <a:rPr b="0" i="0" lang="en-GB" sz="1100">
                <a:solidFill>
                  <a:srgbClr val="56554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"/>
          <p:cNvSpPr txBox="1"/>
          <p:nvPr>
            <p:ph type="title"/>
          </p:nvPr>
        </p:nvSpPr>
        <p:spPr>
          <a:xfrm>
            <a:off x="1003224" y="-1"/>
            <a:ext cx="7683576" cy="93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THANK YOU TO ALL OUR SPONSORS!</a:t>
            </a:r>
            <a:endParaRPr/>
          </a:p>
        </p:txBody>
      </p:sp>
      <p:pic>
        <p:nvPicPr>
          <p:cNvPr id="121" name="Google Shape;12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47483" y="1220027"/>
            <a:ext cx="6610398" cy="3590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0"/>
          <p:cNvSpPr txBox="1"/>
          <p:nvPr>
            <p:ph type="title"/>
          </p:nvPr>
        </p:nvSpPr>
        <p:spPr>
          <a:xfrm>
            <a:off x="1003224" y="-1"/>
            <a:ext cx="7683576" cy="93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AFRICAN CONTINENTAL FREE TRADE AREA (AfCFTA)</a:t>
            </a:r>
            <a:endParaRPr/>
          </a:p>
        </p:txBody>
      </p:sp>
      <p:pic>
        <p:nvPicPr>
          <p:cNvPr id="389" name="Google Shape;389;p20"/>
          <p:cNvPicPr preferRelativeResize="0"/>
          <p:nvPr/>
        </p:nvPicPr>
        <p:blipFill rotWithShape="1">
          <a:blip r:embed="rId3">
            <a:alphaModFix/>
          </a:blip>
          <a:srcRect b="32584" l="2094" r="4396" t="0"/>
          <a:stretch/>
        </p:blipFill>
        <p:spPr>
          <a:xfrm>
            <a:off x="457200" y="1147055"/>
            <a:ext cx="4746039" cy="2469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87629" y="2798356"/>
            <a:ext cx="4899171" cy="2104314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sp>
        <p:nvSpPr>
          <p:cNvPr id="391" name="Google Shape;391;p20"/>
          <p:cNvSpPr/>
          <p:nvPr/>
        </p:nvSpPr>
        <p:spPr>
          <a:xfrm>
            <a:off x="4419600" y="241935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Home - AfCFTA" id="392" name="Google Shape;392;p20"/>
          <p:cNvPicPr preferRelativeResize="0"/>
          <p:nvPr/>
        </p:nvPicPr>
        <p:blipFill rotWithShape="1">
          <a:blip r:embed="rId5">
            <a:alphaModFix/>
          </a:blip>
          <a:srcRect b="0" l="0" r="0" t="33104"/>
          <a:stretch/>
        </p:blipFill>
        <p:spPr>
          <a:xfrm>
            <a:off x="7330296" y="252442"/>
            <a:ext cx="1620959" cy="1614735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20"/>
          <p:cNvSpPr txBox="1"/>
          <p:nvPr/>
        </p:nvSpPr>
        <p:spPr>
          <a:xfrm>
            <a:off x="385894" y="4566497"/>
            <a:ext cx="2869034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https://au-afcfta.org/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6053" y="1283515"/>
            <a:ext cx="2554448" cy="3405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62304" y="1543574"/>
            <a:ext cx="3847751" cy="2885813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21"/>
          <p:cNvSpPr txBox="1"/>
          <p:nvPr>
            <p:ph type="title"/>
          </p:nvPr>
        </p:nvSpPr>
        <p:spPr>
          <a:xfrm>
            <a:off x="1003224" y="-1"/>
            <a:ext cx="7683576" cy="93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MEETING WITH H.E. AMBASSADOR JOSEFA SACKO</a:t>
            </a:r>
            <a:br>
              <a:rPr lang="en-GB"/>
            </a:br>
            <a:r>
              <a:rPr b="0" lang="en-GB" sz="1600">
                <a:solidFill>
                  <a:srgbClr val="56554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January 2023 in Berlin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2"/>
          <p:cNvSpPr txBox="1"/>
          <p:nvPr>
            <p:ph type="title"/>
          </p:nvPr>
        </p:nvSpPr>
        <p:spPr>
          <a:xfrm>
            <a:off x="1003224" y="-1"/>
            <a:ext cx="7683576" cy="93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GLOBALG.A.P. STAFF ON THE GROUND </a:t>
            </a:r>
            <a:endParaRPr/>
          </a:p>
        </p:txBody>
      </p:sp>
      <p:grpSp>
        <p:nvGrpSpPr>
          <p:cNvPr id="406" name="Google Shape;406;p22"/>
          <p:cNvGrpSpPr/>
          <p:nvPr/>
        </p:nvGrpSpPr>
        <p:grpSpPr>
          <a:xfrm>
            <a:off x="6181559" y="1632030"/>
            <a:ext cx="2785463" cy="2382421"/>
            <a:chOff x="448370" y="661956"/>
            <a:chExt cx="2785463" cy="2382421"/>
          </a:xfrm>
        </p:grpSpPr>
        <p:sp>
          <p:nvSpPr>
            <p:cNvPr id="407" name="Google Shape;407;p22"/>
            <p:cNvSpPr/>
            <p:nvPr/>
          </p:nvSpPr>
          <p:spPr>
            <a:xfrm>
              <a:off x="904322" y="661956"/>
              <a:ext cx="1808644" cy="1808644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22"/>
            <p:cNvSpPr/>
            <p:nvPr/>
          </p:nvSpPr>
          <p:spPr>
            <a:xfrm>
              <a:off x="448370" y="2447525"/>
              <a:ext cx="2785463" cy="5968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22"/>
            <p:cNvSpPr txBox="1"/>
            <p:nvPr/>
          </p:nvSpPr>
          <p:spPr>
            <a:xfrm>
              <a:off x="448370" y="2447525"/>
              <a:ext cx="2785463" cy="5968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500"/>
                <a:buFont typeface="Century Gothic"/>
                <a:buNone/>
              </a:pPr>
              <a:r>
                <a:rPr b="1" lang="en-GB" sz="1500">
                  <a:solidFill>
                    <a:schemeClr val="accen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JENNIFER MBUVI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5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entury Gothic"/>
                <a:buNone/>
              </a:pPr>
              <a:r>
                <a:rPr lang="en-GB" sz="15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Key Account Manager Kenya</a:t>
              </a:r>
              <a:endParaRPr sz="1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410" name="Google Shape;410;p22"/>
          <p:cNvGrpSpPr/>
          <p:nvPr/>
        </p:nvGrpSpPr>
        <p:grpSpPr>
          <a:xfrm>
            <a:off x="-88484" y="1681777"/>
            <a:ext cx="2985069" cy="2376993"/>
            <a:chOff x="407062" y="554048"/>
            <a:chExt cx="2985069" cy="2376993"/>
          </a:xfrm>
        </p:grpSpPr>
        <p:sp>
          <p:nvSpPr>
            <p:cNvPr id="411" name="Google Shape;411;p22"/>
            <p:cNvSpPr/>
            <p:nvPr/>
          </p:nvSpPr>
          <p:spPr>
            <a:xfrm>
              <a:off x="994039" y="554048"/>
              <a:ext cx="1834699" cy="1834699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22"/>
            <p:cNvSpPr/>
            <p:nvPr/>
          </p:nvSpPr>
          <p:spPr>
            <a:xfrm>
              <a:off x="407062" y="2325591"/>
              <a:ext cx="2985069" cy="605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22"/>
            <p:cNvSpPr txBox="1"/>
            <p:nvPr/>
          </p:nvSpPr>
          <p:spPr>
            <a:xfrm>
              <a:off x="407062" y="2325591"/>
              <a:ext cx="2985069" cy="6054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500"/>
                <a:buFont typeface="Century Gothic"/>
                <a:buNone/>
              </a:pPr>
              <a:r>
                <a:rPr b="1" lang="en-GB" sz="1500">
                  <a:solidFill>
                    <a:schemeClr val="accen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CHRISTI VENTER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5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entury Gothic"/>
                <a:buNone/>
              </a:pPr>
              <a:r>
                <a:rPr lang="en-GB" sz="15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Senior Technical Expert</a:t>
              </a:r>
              <a:endParaRPr sz="1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414" name="Google Shape;414;p22"/>
          <p:cNvGrpSpPr/>
          <p:nvPr/>
        </p:nvGrpSpPr>
        <p:grpSpPr>
          <a:xfrm>
            <a:off x="2851846" y="1642600"/>
            <a:ext cx="3062755" cy="2793699"/>
            <a:chOff x="383460" y="345418"/>
            <a:chExt cx="3062755" cy="2793699"/>
          </a:xfrm>
        </p:grpSpPr>
        <p:sp>
          <p:nvSpPr>
            <p:cNvPr id="415" name="Google Shape;415;p22"/>
            <p:cNvSpPr/>
            <p:nvPr/>
          </p:nvSpPr>
          <p:spPr>
            <a:xfrm>
              <a:off x="960116" y="345418"/>
              <a:ext cx="1834699" cy="1834699"/>
            </a:xfrm>
            <a:prstGeom prst="ellipse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22"/>
            <p:cNvSpPr/>
            <p:nvPr/>
          </p:nvSpPr>
          <p:spPr>
            <a:xfrm>
              <a:off x="383460" y="1856840"/>
              <a:ext cx="3062755" cy="12822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22"/>
            <p:cNvSpPr txBox="1"/>
            <p:nvPr/>
          </p:nvSpPr>
          <p:spPr>
            <a:xfrm>
              <a:off x="383460" y="1856840"/>
              <a:ext cx="3062755" cy="12822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500"/>
                <a:buFont typeface="Century Gothic"/>
                <a:buNone/>
              </a:pPr>
              <a:r>
                <a:rPr b="1" lang="en-GB" sz="1500">
                  <a:solidFill>
                    <a:schemeClr val="accen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MAHINDA WAHOME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525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entury Gothic"/>
                <a:buNone/>
              </a:pPr>
              <a:r>
                <a:rPr lang="en-GB" sz="1500">
                  <a:solidFill>
                    <a:schemeClr val="dk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Technical Key Account Manager Ethiopia, Kenya, Tanzania, Uganda</a:t>
              </a:r>
              <a:endParaRPr sz="1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"/>
          <p:cNvSpPr txBox="1"/>
          <p:nvPr>
            <p:ph type="title"/>
          </p:nvPr>
        </p:nvSpPr>
        <p:spPr>
          <a:xfrm>
            <a:off x="1003300" y="0"/>
            <a:ext cx="7683500" cy="9366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PAST TOUR STOPS </a:t>
            </a:r>
            <a:br>
              <a:rPr lang="en-GB"/>
            </a:br>
            <a:r>
              <a:rPr b="0" lang="en-GB" sz="1600">
                <a:solidFill>
                  <a:srgbClr val="56554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Africa </a:t>
            </a:r>
            <a:endParaRPr b="0" sz="1600">
              <a:solidFill>
                <a:srgbClr val="56554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9" name="Google Shape;129;p3"/>
          <p:cNvSpPr txBox="1"/>
          <p:nvPr/>
        </p:nvSpPr>
        <p:spPr>
          <a:xfrm>
            <a:off x="-264961" y="1321067"/>
            <a:ext cx="2378277" cy="12209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Malawi</a:t>
            </a:r>
            <a:r>
              <a:rPr b="0" i="0" lang="en-GB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Lilogwe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Uganda</a:t>
            </a:r>
            <a:r>
              <a:rPr b="0" i="0" lang="en-GB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Entebbe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Ghana</a:t>
            </a:r>
            <a:r>
              <a:rPr b="0" i="0" lang="en-GB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Accra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South Africa</a:t>
            </a:r>
            <a:r>
              <a:rPr b="0" i="0" lang="en-GB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Cape Town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Ethiopia</a:t>
            </a:r>
            <a:r>
              <a:rPr b="0" i="0" lang="en-GB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Addis Ababa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 " id="130" name="Google Shape;130;p3"/>
          <p:cNvPicPr preferRelativeResize="0"/>
          <p:nvPr/>
        </p:nvPicPr>
        <p:blipFill rotWithShape="1">
          <a:blip r:embed="rId3">
            <a:alphaModFix/>
          </a:blip>
          <a:srcRect b="8521" l="1893" r="2935" t="10274"/>
          <a:stretch/>
        </p:blipFill>
        <p:spPr>
          <a:xfrm>
            <a:off x="571001" y="3193334"/>
            <a:ext cx="8019875" cy="150163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3"/>
          <p:cNvSpPr txBox="1"/>
          <p:nvPr/>
        </p:nvSpPr>
        <p:spPr>
          <a:xfrm>
            <a:off x="1356958" y="1635646"/>
            <a:ext cx="2472473" cy="6728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Ethiopia</a:t>
            </a:r>
            <a:r>
              <a:rPr b="0" i="0" lang="en-GB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Bahir Dar &amp;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Mekelle</a:t>
            </a:r>
            <a:endParaRPr/>
          </a:p>
          <a:p>
            <a:pPr indent="-2667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2" name="Google Shape;132;p3"/>
          <p:cNvSpPr txBox="1"/>
          <p:nvPr/>
        </p:nvSpPr>
        <p:spPr>
          <a:xfrm>
            <a:off x="2813423" y="1326083"/>
            <a:ext cx="2705449" cy="12209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Ethiopia</a:t>
            </a:r>
            <a:r>
              <a:rPr b="0" i="0" lang="en-GB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Addis Ababa &amp;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Awassa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Egypt</a:t>
            </a:r>
            <a:r>
              <a:rPr b="0" i="0" lang="en-GB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Luxor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Nigeria</a:t>
            </a:r>
            <a:r>
              <a:rPr b="0" i="0" lang="en-GB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Leggi</a:t>
            </a:r>
            <a:endParaRPr b="0" i="0" sz="11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Togo</a:t>
            </a:r>
            <a:r>
              <a:rPr b="0" i="0" lang="en-GB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Lomé</a:t>
            </a:r>
            <a:endParaRPr/>
          </a:p>
          <a:p>
            <a:pPr indent="-266700" lvl="0" marL="34290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3" name="Google Shape;133;p3"/>
          <p:cNvSpPr txBox="1"/>
          <p:nvPr/>
        </p:nvSpPr>
        <p:spPr>
          <a:xfrm>
            <a:off x="4877643" y="1651960"/>
            <a:ext cx="1734160" cy="4434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Kenya</a:t>
            </a:r>
            <a:r>
              <a:rPr b="0" i="0" lang="en-GB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br>
              <a:rPr b="0" i="0" lang="en-GB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0" i="0" lang="en-GB" sz="11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Nairobi</a:t>
            </a:r>
            <a:endParaRPr/>
          </a:p>
        </p:txBody>
      </p:sp>
      <p:cxnSp>
        <p:nvCxnSpPr>
          <p:cNvPr id="134" name="Google Shape;134;p3"/>
          <p:cNvCxnSpPr/>
          <p:nvPr/>
        </p:nvCxnSpPr>
        <p:spPr>
          <a:xfrm>
            <a:off x="583584" y="2874553"/>
            <a:ext cx="7986319" cy="0"/>
          </a:xfrm>
          <a:prstGeom prst="straightConnector1">
            <a:avLst/>
          </a:prstGeom>
          <a:noFill/>
          <a:ln cap="flat" cmpd="sng" w="12700">
            <a:solidFill>
              <a:srgbClr val="9E9E8B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135" name="Google Shape;135;p3"/>
          <p:cNvSpPr/>
          <p:nvPr/>
        </p:nvSpPr>
        <p:spPr>
          <a:xfrm>
            <a:off x="708158" y="2770670"/>
            <a:ext cx="180000" cy="180000"/>
          </a:xfrm>
          <a:prstGeom prst="ellipse">
            <a:avLst/>
          </a:prstGeom>
          <a:solidFill>
            <a:srgbClr val="D8D8D8"/>
          </a:solidFill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6" name="Google Shape;136;p3"/>
          <p:cNvSpPr txBox="1"/>
          <p:nvPr/>
        </p:nvSpPr>
        <p:spPr>
          <a:xfrm>
            <a:off x="507100" y="2417170"/>
            <a:ext cx="62416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200" u="none" cap="none" strike="noStrike">
                <a:solidFill>
                  <a:srgbClr val="00A0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2015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7" name="Google Shape;137;p3"/>
          <p:cNvSpPr txBox="1"/>
          <p:nvPr/>
        </p:nvSpPr>
        <p:spPr>
          <a:xfrm>
            <a:off x="2313142" y="2405896"/>
            <a:ext cx="80953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00A0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2016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8" name="Google Shape;138;p3"/>
          <p:cNvSpPr/>
          <p:nvPr/>
        </p:nvSpPr>
        <p:spPr>
          <a:xfrm>
            <a:off x="2503194" y="2775267"/>
            <a:ext cx="180000" cy="180000"/>
          </a:xfrm>
          <a:prstGeom prst="ellipse">
            <a:avLst/>
          </a:prstGeom>
          <a:solidFill>
            <a:srgbClr val="D8D8D8"/>
          </a:solidFill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9" name="Google Shape;139;p3"/>
          <p:cNvSpPr/>
          <p:nvPr/>
        </p:nvSpPr>
        <p:spPr>
          <a:xfrm>
            <a:off x="4076148" y="2788575"/>
            <a:ext cx="180000" cy="180000"/>
          </a:xfrm>
          <a:prstGeom prst="ellipse">
            <a:avLst/>
          </a:prstGeom>
          <a:solidFill>
            <a:srgbClr val="D8D8D8"/>
          </a:solidFill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0" name="Google Shape;140;p3"/>
          <p:cNvSpPr/>
          <p:nvPr/>
        </p:nvSpPr>
        <p:spPr>
          <a:xfrm>
            <a:off x="5654723" y="2788947"/>
            <a:ext cx="180000" cy="180000"/>
          </a:xfrm>
          <a:prstGeom prst="ellipse">
            <a:avLst/>
          </a:prstGeom>
          <a:solidFill>
            <a:srgbClr val="D8D8D8"/>
          </a:solidFill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1" name="Google Shape;141;p3"/>
          <p:cNvSpPr txBox="1"/>
          <p:nvPr/>
        </p:nvSpPr>
        <p:spPr>
          <a:xfrm>
            <a:off x="3892381" y="2393336"/>
            <a:ext cx="80953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00A0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2017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2" name="Google Shape;142;p3"/>
          <p:cNvSpPr txBox="1"/>
          <p:nvPr/>
        </p:nvSpPr>
        <p:spPr>
          <a:xfrm>
            <a:off x="5473296" y="2391392"/>
            <a:ext cx="80953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00A0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2019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3" name="Google Shape;143;p3"/>
          <p:cNvSpPr/>
          <p:nvPr/>
        </p:nvSpPr>
        <p:spPr>
          <a:xfrm>
            <a:off x="7224696" y="2784553"/>
            <a:ext cx="180000" cy="180000"/>
          </a:xfrm>
          <a:prstGeom prst="ellipse">
            <a:avLst/>
          </a:prstGeom>
          <a:solidFill>
            <a:srgbClr val="D8D8D8"/>
          </a:solidFill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4" name="Google Shape;144;p3"/>
          <p:cNvSpPr/>
          <p:nvPr/>
        </p:nvSpPr>
        <p:spPr>
          <a:xfrm>
            <a:off x="8522787" y="2793780"/>
            <a:ext cx="180000" cy="180000"/>
          </a:xfrm>
          <a:prstGeom prst="ellipse">
            <a:avLst/>
          </a:prstGeom>
          <a:solidFill>
            <a:srgbClr val="D8D8D8"/>
          </a:solidFill>
          <a:ln cap="flat" cmpd="sng" w="9525">
            <a:solidFill>
              <a:srgbClr val="D8D8D8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5" name="Google Shape;145;p3"/>
          <p:cNvSpPr txBox="1"/>
          <p:nvPr/>
        </p:nvSpPr>
        <p:spPr>
          <a:xfrm>
            <a:off x="7039370" y="2408553"/>
            <a:ext cx="80953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00A0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2022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6" name="Google Shape;146;p3"/>
          <p:cNvSpPr txBox="1"/>
          <p:nvPr/>
        </p:nvSpPr>
        <p:spPr>
          <a:xfrm>
            <a:off x="8353418" y="2427450"/>
            <a:ext cx="80953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00A03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2023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7" name="Google Shape;147;p3"/>
          <p:cNvSpPr txBox="1"/>
          <p:nvPr/>
        </p:nvSpPr>
        <p:spPr>
          <a:xfrm>
            <a:off x="7754074" y="1642530"/>
            <a:ext cx="1673604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Kenya</a:t>
            </a:r>
            <a:r>
              <a:rPr lang="en-GB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Nairobi</a:t>
            </a:r>
            <a:endParaRPr/>
          </a:p>
        </p:txBody>
      </p:sp>
      <p:sp>
        <p:nvSpPr>
          <p:cNvPr id="148" name="Google Shape;148;p3"/>
          <p:cNvSpPr txBox="1"/>
          <p:nvPr/>
        </p:nvSpPr>
        <p:spPr>
          <a:xfrm>
            <a:off x="6387894" y="1644445"/>
            <a:ext cx="1673604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Tanzania</a:t>
            </a:r>
            <a:r>
              <a:rPr lang="en-GB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Arusha</a:t>
            </a:r>
            <a:endParaRPr/>
          </a:p>
        </p:txBody>
      </p:sp>
      <p:grpSp>
        <p:nvGrpSpPr>
          <p:cNvPr id="149" name="Google Shape;149;p3"/>
          <p:cNvGrpSpPr/>
          <p:nvPr/>
        </p:nvGrpSpPr>
        <p:grpSpPr>
          <a:xfrm>
            <a:off x="5331163" y="968920"/>
            <a:ext cx="4225947" cy="2006264"/>
            <a:chOff x="3440767" y="336471"/>
            <a:chExt cx="3607363" cy="1698859"/>
          </a:xfrm>
        </p:grpSpPr>
        <p:pic>
          <p:nvPicPr>
            <p:cNvPr id="150" name="Google Shape;150;p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440767" y="336471"/>
              <a:ext cx="2566297" cy="16988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1" name="Google Shape;151;p3"/>
            <p:cNvSpPr txBox="1"/>
            <p:nvPr/>
          </p:nvSpPr>
          <p:spPr>
            <a:xfrm>
              <a:off x="5214194" y="1801586"/>
              <a:ext cx="1833936" cy="21544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800">
                  <a:solidFill>
                    <a:schemeClr val="lt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Nigeria 2017</a:t>
              </a:r>
              <a:endParaRPr sz="8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152" name="Google Shape;152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89868" y="1016303"/>
            <a:ext cx="3364116" cy="1934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09611" y="1015319"/>
            <a:ext cx="2821459" cy="1880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4"/>
          <p:cNvSpPr txBox="1"/>
          <p:nvPr>
            <p:ph type="title"/>
          </p:nvPr>
        </p:nvSpPr>
        <p:spPr>
          <a:xfrm>
            <a:off x="1003224" y="-1"/>
            <a:ext cx="7683576" cy="93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MEETING WITH KENIAN AGRICULTURAL MINISTER MITHIKA LINTURI</a:t>
            </a:r>
            <a:br>
              <a:rPr lang="en-GB"/>
            </a:br>
            <a:r>
              <a:rPr b="0" lang="en-GB" sz="1600">
                <a:solidFill>
                  <a:srgbClr val="56554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 January 2023 in Berlin </a:t>
            </a:r>
            <a:endParaRPr/>
          </a:p>
        </p:txBody>
      </p:sp>
      <p:pic>
        <p:nvPicPr>
          <p:cNvPr descr="Ein Bild, das Text, Person, Anzug enthält.&#10;&#10;Automatisch generierte Beschreibung" id="159" name="Google Shape;159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94225" y="1055883"/>
            <a:ext cx="3013753" cy="4018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_Icon_green.ai" id="166" name="Google Shape;166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53183" y="265523"/>
            <a:ext cx="5546915" cy="554691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5"/>
          <p:cNvSpPr txBox="1"/>
          <p:nvPr/>
        </p:nvSpPr>
        <p:spPr>
          <a:xfrm>
            <a:off x="1003224" y="0"/>
            <a:ext cx="7585084" cy="9589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A038"/>
              </a:buClr>
              <a:buSzPts val="1800"/>
              <a:buFont typeface="Arial"/>
              <a:buNone/>
            </a:pPr>
            <a:r>
              <a:rPr b="1" lang="en-GB" sz="200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HOLISTIC APPROACH TO FARM ASSURANCE</a:t>
            </a:r>
            <a:endParaRPr/>
          </a:p>
          <a:p>
            <a:pPr indent="0" lvl="0" marL="0" marR="0" rtl="0" algn="l">
              <a:spcBef>
                <a:spcPts val="360"/>
              </a:spcBef>
              <a:spcAft>
                <a:spcPts val="0"/>
              </a:spcAft>
              <a:buClr>
                <a:srgbClr val="00A038"/>
              </a:buClr>
              <a:buSzPts val="1620"/>
              <a:buFont typeface="Arial"/>
              <a:buNone/>
            </a:pPr>
            <a:r>
              <a:rPr lang="en-GB" sz="1800">
                <a:solidFill>
                  <a:srgbClr val="56554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Voluntary Standard – Certification - Benchmarking</a:t>
            </a:r>
            <a:endParaRPr/>
          </a:p>
        </p:txBody>
      </p:sp>
      <p:grpSp>
        <p:nvGrpSpPr>
          <p:cNvPr id="168" name="Google Shape;168;p5"/>
          <p:cNvGrpSpPr/>
          <p:nvPr/>
        </p:nvGrpSpPr>
        <p:grpSpPr>
          <a:xfrm>
            <a:off x="548741" y="3819444"/>
            <a:ext cx="2272929" cy="657634"/>
            <a:chOff x="548741" y="3819444"/>
            <a:chExt cx="2272929" cy="657634"/>
          </a:xfrm>
        </p:grpSpPr>
        <p:pic>
          <p:nvPicPr>
            <p:cNvPr id="169" name="Google Shape;169;p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713897" y="3938021"/>
              <a:ext cx="1107773" cy="4655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0" name="Google Shape;170;p5"/>
            <p:cNvSpPr/>
            <p:nvPr/>
          </p:nvSpPr>
          <p:spPr>
            <a:xfrm>
              <a:off x="548741" y="3819444"/>
              <a:ext cx="1315268" cy="657634"/>
            </a:xfrm>
            <a:custGeom>
              <a:rect b="b" l="l" r="r" t="t"/>
              <a:pathLst>
                <a:path extrusionOk="0" h="657634" w="1315268">
                  <a:moveTo>
                    <a:pt x="0" y="0"/>
                  </a:moveTo>
                  <a:lnTo>
                    <a:pt x="1315268" y="0"/>
                  </a:lnTo>
                  <a:lnTo>
                    <a:pt x="1315268" y="657634"/>
                  </a:lnTo>
                  <a:lnTo>
                    <a:pt x="0" y="65763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anchorCtr="0" anchor="ctr" bIns="6975" lIns="6975" spcFirstLastPara="1" rIns="6975" wrap="square" tIns="69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rgbClr val="56554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AQUACULTURE</a:t>
              </a:r>
              <a:endParaRPr/>
            </a:p>
          </p:txBody>
        </p:sp>
      </p:grpSp>
      <p:grpSp>
        <p:nvGrpSpPr>
          <p:cNvPr id="171" name="Google Shape;171;p5"/>
          <p:cNvGrpSpPr/>
          <p:nvPr/>
        </p:nvGrpSpPr>
        <p:grpSpPr>
          <a:xfrm>
            <a:off x="292256" y="2603558"/>
            <a:ext cx="2329894" cy="461665"/>
            <a:chOff x="292256" y="2603558"/>
            <a:chExt cx="2329894" cy="461665"/>
          </a:xfrm>
        </p:grpSpPr>
        <p:sp>
          <p:nvSpPr>
            <p:cNvPr id="172" name="Google Shape;172;p5"/>
            <p:cNvSpPr txBox="1"/>
            <p:nvPr/>
          </p:nvSpPr>
          <p:spPr>
            <a:xfrm>
              <a:off x="292256" y="2603558"/>
              <a:ext cx="2329894" cy="4616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rgbClr val="56554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FLOWERS &amp;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rgbClr val="56554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ORNAMENTALS</a:t>
              </a:r>
              <a:endParaRPr/>
            </a:p>
          </p:txBody>
        </p:sp>
        <p:pic>
          <p:nvPicPr>
            <p:cNvPr id="173" name="Google Shape;173;p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011357" y="2651114"/>
              <a:ext cx="460705" cy="38786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4" name="Google Shape;174;p5"/>
          <p:cNvGrpSpPr/>
          <p:nvPr/>
        </p:nvGrpSpPr>
        <p:grpSpPr>
          <a:xfrm>
            <a:off x="973345" y="1268174"/>
            <a:ext cx="2220652" cy="650232"/>
            <a:chOff x="973345" y="1268174"/>
            <a:chExt cx="2220652" cy="650232"/>
          </a:xfrm>
        </p:grpSpPr>
        <p:grpSp>
          <p:nvGrpSpPr>
            <p:cNvPr id="175" name="Google Shape;175;p5"/>
            <p:cNvGrpSpPr/>
            <p:nvPr/>
          </p:nvGrpSpPr>
          <p:grpSpPr>
            <a:xfrm>
              <a:off x="973345" y="1441026"/>
              <a:ext cx="2220652" cy="477380"/>
              <a:chOff x="627504" y="1135961"/>
              <a:chExt cx="2220652" cy="477380"/>
            </a:xfrm>
          </p:grpSpPr>
          <p:pic>
            <p:nvPicPr>
              <p:cNvPr id="176" name="Google Shape;176;p5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>
                <a:off x="2147406" y="1135961"/>
                <a:ext cx="700750" cy="45209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7" name="Google Shape;177;p5"/>
              <p:cNvSpPr txBox="1"/>
              <p:nvPr/>
            </p:nvSpPr>
            <p:spPr>
              <a:xfrm>
                <a:off x="627504" y="1151676"/>
                <a:ext cx="1791560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1200">
                    <a:solidFill>
                      <a:srgbClr val="565549"/>
                    </a:solidFill>
                    <a:latin typeface="Century Gothic"/>
                    <a:ea typeface="Century Gothic"/>
                    <a:cs typeface="Century Gothic"/>
                    <a:sym typeface="Century Gothic"/>
                  </a:rPr>
                  <a:t>FRUIT &amp; VEGETABLES, CROPS</a:t>
                </a:r>
                <a:endParaRPr/>
              </a:p>
            </p:txBody>
          </p:sp>
        </p:grpSp>
        <p:pic>
          <p:nvPicPr>
            <p:cNvPr id="178" name="Google Shape;178;p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2722577" y="1268174"/>
              <a:ext cx="357720" cy="3398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9" name="Google Shape;179;p5"/>
          <p:cNvGrpSpPr/>
          <p:nvPr/>
        </p:nvGrpSpPr>
        <p:grpSpPr>
          <a:xfrm>
            <a:off x="6222850" y="1320315"/>
            <a:ext cx="1640822" cy="657634"/>
            <a:chOff x="6222850" y="1320315"/>
            <a:chExt cx="1640822" cy="657634"/>
          </a:xfrm>
        </p:grpSpPr>
        <p:sp>
          <p:nvSpPr>
            <p:cNvPr id="180" name="Google Shape;180;p5"/>
            <p:cNvSpPr/>
            <p:nvPr/>
          </p:nvSpPr>
          <p:spPr>
            <a:xfrm>
              <a:off x="6548404" y="1320315"/>
              <a:ext cx="1315268" cy="657634"/>
            </a:xfrm>
            <a:custGeom>
              <a:rect b="b" l="l" r="r" t="t"/>
              <a:pathLst>
                <a:path extrusionOk="0" h="657634" w="1315268">
                  <a:moveTo>
                    <a:pt x="0" y="0"/>
                  </a:moveTo>
                  <a:lnTo>
                    <a:pt x="1315268" y="0"/>
                  </a:lnTo>
                  <a:lnTo>
                    <a:pt x="1315268" y="657634"/>
                  </a:lnTo>
                  <a:lnTo>
                    <a:pt x="0" y="65763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anchorCtr="0" anchor="ctr" bIns="6975" lIns="6975" spcFirstLastPara="1" rIns="6975" wrap="square" tIns="69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rgbClr val="56554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FOOD </a:t>
              </a:r>
              <a:br>
                <a:rPr lang="en-GB" sz="1200">
                  <a:solidFill>
                    <a:srgbClr val="56554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</a:br>
              <a:r>
                <a:rPr lang="en-GB" sz="1200">
                  <a:solidFill>
                    <a:srgbClr val="56554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SAFETY</a:t>
              </a:r>
              <a:endParaRPr/>
            </a:p>
          </p:txBody>
        </p:sp>
        <p:pic>
          <p:nvPicPr>
            <p:cNvPr descr="A picture containing drawing&#10;&#10;Description automatically generated" id="181" name="Google Shape;181;p5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6222850" y="1405141"/>
              <a:ext cx="487983" cy="48798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2" name="Google Shape;182;p5"/>
          <p:cNvGrpSpPr/>
          <p:nvPr/>
        </p:nvGrpSpPr>
        <p:grpSpPr>
          <a:xfrm>
            <a:off x="6375736" y="3819444"/>
            <a:ext cx="1712001" cy="657634"/>
            <a:chOff x="6375736" y="3819444"/>
            <a:chExt cx="1712001" cy="657634"/>
          </a:xfrm>
        </p:grpSpPr>
        <p:sp>
          <p:nvSpPr>
            <p:cNvPr id="183" name="Google Shape;183;p5"/>
            <p:cNvSpPr/>
            <p:nvPr/>
          </p:nvSpPr>
          <p:spPr>
            <a:xfrm>
              <a:off x="6772469" y="3819444"/>
              <a:ext cx="1315268" cy="657634"/>
            </a:xfrm>
            <a:custGeom>
              <a:rect b="b" l="l" r="r" t="t"/>
              <a:pathLst>
                <a:path extrusionOk="0" h="657634" w="1315268">
                  <a:moveTo>
                    <a:pt x="0" y="0"/>
                  </a:moveTo>
                  <a:lnTo>
                    <a:pt x="1315268" y="0"/>
                  </a:lnTo>
                  <a:lnTo>
                    <a:pt x="1315268" y="657634"/>
                  </a:lnTo>
                  <a:lnTo>
                    <a:pt x="0" y="65763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anchorCtr="0" anchor="ctr" bIns="6975" lIns="6975" spcFirstLastPara="1" rIns="6975" wrap="square" tIns="69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rgbClr val="56554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WORKERS </a:t>
              </a:r>
              <a:br>
                <a:rPr lang="en-GB" sz="1200">
                  <a:solidFill>
                    <a:srgbClr val="56554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</a:br>
              <a:r>
                <a:rPr lang="en-GB" sz="1200">
                  <a:solidFill>
                    <a:srgbClr val="56554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WELLBEING</a:t>
              </a:r>
              <a:endParaRPr/>
            </a:p>
          </p:txBody>
        </p:sp>
        <p:pic>
          <p:nvPicPr>
            <p:cNvPr descr="A picture containing drawing&#10;&#10;Description automatically generated" id="184" name="Google Shape;184;p5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6375736" y="3887991"/>
              <a:ext cx="495398" cy="49539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5" name="Google Shape;185;p5"/>
          <p:cNvGrpSpPr/>
          <p:nvPr/>
        </p:nvGrpSpPr>
        <p:grpSpPr>
          <a:xfrm>
            <a:off x="6551688" y="2603558"/>
            <a:ext cx="1927134" cy="657634"/>
            <a:chOff x="6551688" y="2603558"/>
            <a:chExt cx="1927134" cy="657634"/>
          </a:xfrm>
        </p:grpSpPr>
        <p:sp>
          <p:nvSpPr>
            <p:cNvPr id="186" name="Google Shape;186;p5"/>
            <p:cNvSpPr/>
            <p:nvPr/>
          </p:nvSpPr>
          <p:spPr>
            <a:xfrm>
              <a:off x="7163554" y="2603558"/>
              <a:ext cx="1315268" cy="657634"/>
            </a:xfrm>
            <a:custGeom>
              <a:rect b="b" l="l" r="r" t="t"/>
              <a:pathLst>
                <a:path extrusionOk="0" h="657634" w="1315268">
                  <a:moveTo>
                    <a:pt x="0" y="0"/>
                  </a:moveTo>
                  <a:lnTo>
                    <a:pt x="1315268" y="0"/>
                  </a:lnTo>
                  <a:lnTo>
                    <a:pt x="1315268" y="657634"/>
                  </a:lnTo>
                  <a:lnTo>
                    <a:pt x="0" y="657634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anchorCtr="0" anchor="ctr" bIns="6975" lIns="6975" spcFirstLastPara="1" rIns="6975" wrap="square" tIns="69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rgbClr val="56554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ENVIRONMENTAL</a:t>
              </a:r>
              <a:br>
                <a:rPr lang="en-GB" sz="1200">
                  <a:solidFill>
                    <a:srgbClr val="56554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</a:br>
              <a:r>
                <a:rPr lang="en-GB" sz="1200">
                  <a:solidFill>
                    <a:srgbClr val="565549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SUSTAINABILITY</a:t>
              </a:r>
              <a:endParaRPr/>
            </a:p>
          </p:txBody>
        </p:sp>
        <p:pic>
          <p:nvPicPr>
            <p:cNvPr id="187" name="Google Shape;187;p5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6551688" y="2648510"/>
              <a:ext cx="499633" cy="4953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8" name="Google Shape;188;p5"/>
          <p:cNvSpPr txBox="1"/>
          <p:nvPr/>
        </p:nvSpPr>
        <p:spPr>
          <a:xfrm>
            <a:off x="101194" y="4776665"/>
            <a:ext cx="1616264" cy="1962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75">
                <a:solidFill>
                  <a:srgbClr val="56554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Source: GLOBALG.A.P.</a:t>
            </a:r>
            <a:endParaRPr sz="675">
              <a:solidFill>
                <a:srgbClr val="56554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6"/>
          <p:cNvSpPr txBox="1"/>
          <p:nvPr>
            <p:ph type="title"/>
          </p:nvPr>
        </p:nvSpPr>
        <p:spPr>
          <a:xfrm>
            <a:off x="1003224" y="-1"/>
            <a:ext cx="7683576" cy="93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00B050"/>
                </a:solidFill>
              </a:rPr>
              <a:t>IFA FOR FRUIT AND VEGETABLES</a:t>
            </a:r>
            <a:br>
              <a:rPr lang="en-GB">
                <a:solidFill>
                  <a:srgbClr val="009CDE"/>
                </a:solidFill>
              </a:rPr>
            </a:br>
            <a:r>
              <a:rPr b="0" lang="en-GB" sz="1800">
                <a:solidFill>
                  <a:srgbClr val="565549"/>
                </a:solidFill>
              </a:rPr>
              <a:t>Part of a portfolio of solutions</a:t>
            </a:r>
            <a:endParaRPr b="0">
              <a:solidFill>
                <a:srgbClr val="565549"/>
              </a:solidFill>
            </a:endParaRPr>
          </a:p>
        </p:txBody>
      </p:sp>
      <p:sp>
        <p:nvSpPr>
          <p:cNvPr id="194" name="Google Shape;194;p6"/>
          <p:cNvSpPr/>
          <p:nvPr/>
        </p:nvSpPr>
        <p:spPr>
          <a:xfrm>
            <a:off x="2325889" y="3290125"/>
            <a:ext cx="1152000" cy="8429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IFA v6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Fruit and vegetables</a:t>
            </a:r>
            <a:endParaRPr/>
          </a:p>
        </p:txBody>
      </p:sp>
      <p:sp>
        <p:nvSpPr>
          <p:cNvPr id="195" name="Google Shape;195;p6"/>
          <p:cNvSpPr/>
          <p:nvPr/>
        </p:nvSpPr>
        <p:spPr>
          <a:xfrm>
            <a:off x="2325889" y="2740469"/>
            <a:ext cx="1152000" cy="494828"/>
          </a:xfrm>
          <a:prstGeom prst="rect">
            <a:avLst/>
          </a:prstGeom>
          <a:solidFill>
            <a:srgbClr val="009CD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GRASP</a:t>
            </a:r>
            <a:endParaRPr/>
          </a:p>
        </p:txBody>
      </p:sp>
      <p:sp>
        <p:nvSpPr>
          <p:cNvPr id="196" name="Google Shape;196;p6"/>
          <p:cNvSpPr/>
          <p:nvPr/>
        </p:nvSpPr>
        <p:spPr>
          <a:xfrm>
            <a:off x="3574279" y="3290125"/>
            <a:ext cx="1152000" cy="8429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IFA v6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Fruit and vegetables</a:t>
            </a:r>
            <a:endParaRPr/>
          </a:p>
        </p:txBody>
      </p:sp>
      <p:sp>
        <p:nvSpPr>
          <p:cNvPr id="197" name="Google Shape;197;p6"/>
          <p:cNvSpPr/>
          <p:nvPr/>
        </p:nvSpPr>
        <p:spPr>
          <a:xfrm>
            <a:off x="6502493" y="2187208"/>
            <a:ext cx="1152000" cy="49482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Chain of Custody</a:t>
            </a:r>
            <a:endParaRPr sz="1800">
              <a:solidFill>
                <a:schemeClr val="l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8" name="Google Shape;198;p6"/>
          <p:cNvSpPr/>
          <p:nvPr/>
        </p:nvSpPr>
        <p:spPr>
          <a:xfrm>
            <a:off x="6502493" y="3290125"/>
            <a:ext cx="1152000" cy="8429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IFA v6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Fruit and vegetables</a:t>
            </a:r>
            <a:endParaRPr/>
          </a:p>
        </p:txBody>
      </p:sp>
      <p:sp>
        <p:nvSpPr>
          <p:cNvPr id="199" name="Google Shape;199;p6"/>
          <p:cNvSpPr/>
          <p:nvPr/>
        </p:nvSpPr>
        <p:spPr>
          <a:xfrm>
            <a:off x="6502493" y="2740469"/>
            <a:ext cx="1152000" cy="494828"/>
          </a:xfrm>
          <a:prstGeom prst="rect">
            <a:avLst/>
          </a:prstGeom>
          <a:solidFill>
            <a:srgbClr val="009CD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GRASP</a:t>
            </a:r>
            <a:endParaRPr/>
          </a:p>
        </p:txBody>
      </p:sp>
      <p:sp>
        <p:nvSpPr>
          <p:cNvPr id="200" name="Google Shape;200;p6"/>
          <p:cNvSpPr/>
          <p:nvPr/>
        </p:nvSpPr>
        <p:spPr>
          <a:xfrm>
            <a:off x="1077499" y="3290125"/>
            <a:ext cx="1152000" cy="8429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IFA v6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Fruit and vegetables</a:t>
            </a:r>
            <a:endParaRPr/>
          </a:p>
        </p:txBody>
      </p:sp>
      <p:sp>
        <p:nvSpPr>
          <p:cNvPr id="201" name="Google Shape;201;p6"/>
          <p:cNvSpPr txBox="1"/>
          <p:nvPr/>
        </p:nvSpPr>
        <p:spPr>
          <a:xfrm>
            <a:off x="6339633" y="4140922"/>
            <a:ext cx="1559722" cy="5770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50">
              <a:solidFill>
                <a:srgbClr val="56554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50">
                <a:solidFill>
                  <a:srgbClr val="56554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Business to Consumer</a:t>
            </a:r>
            <a:endParaRPr/>
          </a:p>
        </p:txBody>
      </p:sp>
      <p:sp>
        <p:nvSpPr>
          <p:cNvPr id="202" name="Google Shape;202;p6"/>
          <p:cNvSpPr txBox="1"/>
          <p:nvPr/>
        </p:nvSpPr>
        <p:spPr>
          <a:xfrm>
            <a:off x="1077499" y="4135588"/>
            <a:ext cx="4897170" cy="5770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50">
              <a:solidFill>
                <a:srgbClr val="56554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50">
                <a:solidFill>
                  <a:srgbClr val="56554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Business to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50">
                <a:solidFill>
                  <a:srgbClr val="56554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Business</a:t>
            </a:r>
            <a:endParaRPr/>
          </a:p>
        </p:txBody>
      </p:sp>
      <p:sp>
        <p:nvSpPr>
          <p:cNvPr id="203" name="Google Shape;203;p6"/>
          <p:cNvSpPr/>
          <p:nvPr/>
        </p:nvSpPr>
        <p:spPr>
          <a:xfrm>
            <a:off x="3569254" y="2738637"/>
            <a:ext cx="1152000" cy="4948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BioDiversity</a:t>
            </a:r>
            <a:endParaRPr b="1" sz="1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4" name="Google Shape;204;p6"/>
          <p:cNvSpPr/>
          <p:nvPr/>
        </p:nvSpPr>
        <p:spPr>
          <a:xfrm>
            <a:off x="3558621" y="2187208"/>
            <a:ext cx="1152000" cy="4948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Produce Handling Assurance</a:t>
            </a:r>
            <a:endParaRPr/>
          </a:p>
        </p:txBody>
      </p:sp>
      <p:sp>
        <p:nvSpPr>
          <p:cNvPr id="205" name="Google Shape;205;p6"/>
          <p:cNvSpPr/>
          <p:nvPr/>
        </p:nvSpPr>
        <p:spPr>
          <a:xfrm>
            <a:off x="4807011" y="3290125"/>
            <a:ext cx="1152000" cy="8429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IFA v6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Fruit and vegetables</a:t>
            </a:r>
            <a:endParaRPr/>
          </a:p>
        </p:txBody>
      </p:sp>
      <p:sp>
        <p:nvSpPr>
          <p:cNvPr id="206" name="Google Shape;206;p6"/>
          <p:cNvSpPr/>
          <p:nvPr/>
        </p:nvSpPr>
        <p:spPr>
          <a:xfrm>
            <a:off x="4807011" y="2738637"/>
            <a:ext cx="1152000" cy="494828"/>
          </a:xfrm>
          <a:prstGeom prst="rect">
            <a:avLst/>
          </a:prstGeom>
          <a:solidFill>
            <a:srgbClr val="009CD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GRASP</a:t>
            </a:r>
            <a:endParaRPr/>
          </a:p>
        </p:txBody>
      </p:sp>
      <p:sp>
        <p:nvSpPr>
          <p:cNvPr id="207" name="Google Shape;207;p6"/>
          <p:cNvSpPr/>
          <p:nvPr/>
        </p:nvSpPr>
        <p:spPr>
          <a:xfrm>
            <a:off x="4807011" y="2187208"/>
            <a:ext cx="1152000" cy="4948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BioDiversity</a:t>
            </a:r>
            <a:endParaRPr b="1" sz="1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8" name="Google Shape;208;p6"/>
          <p:cNvSpPr txBox="1"/>
          <p:nvPr>
            <p:ph idx="1" type="body"/>
          </p:nvPr>
        </p:nvSpPr>
        <p:spPr>
          <a:xfrm>
            <a:off x="1003224" y="1023887"/>
            <a:ext cx="7357944" cy="1277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40"/>
              <a:buNone/>
            </a:pPr>
            <a:r>
              <a:rPr lang="en-GB" sz="1600"/>
              <a:t>Combine add-ons and assurance as required. </a:t>
            </a:r>
            <a:endParaRPr/>
          </a:p>
          <a:p>
            <a:pPr indent="0" lvl="0" marL="0" rtl="0" algn="l">
              <a:spcBef>
                <a:spcPts val="920"/>
              </a:spcBef>
              <a:spcAft>
                <a:spcPts val="0"/>
              </a:spcAft>
              <a:buClr>
                <a:schemeClr val="accent3"/>
              </a:buClr>
              <a:buSzPts val="1440"/>
              <a:buNone/>
            </a:pPr>
            <a:r>
              <a:rPr lang="en-GB" sz="1600" u="sng"/>
              <a:t>For example:</a:t>
            </a:r>
            <a:endParaRPr sz="1600" u="sng"/>
          </a:p>
        </p:txBody>
      </p:sp>
      <p:sp>
        <p:nvSpPr>
          <p:cNvPr id="209" name="Google Shape;209;p6"/>
          <p:cNvSpPr txBox="1"/>
          <p:nvPr/>
        </p:nvSpPr>
        <p:spPr>
          <a:xfrm>
            <a:off x="7631959" y="1130294"/>
            <a:ext cx="1316849" cy="3189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45"/>
              <a:buFont typeface="Arial"/>
              <a:buNone/>
            </a:pPr>
            <a:r>
              <a:rPr lang="en-GB" sz="105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Consumer label  </a:t>
            </a:r>
            <a:endParaRPr sz="105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0" name="Google Shape;210;p6"/>
          <p:cNvSpPr/>
          <p:nvPr/>
        </p:nvSpPr>
        <p:spPr>
          <a:xfrm>
            <a:off x="6506146" y="1628253"/>
            <a:ext cx="1152000" cy="4948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RMS</a:t>
            </a:r>
            <a:endParaRPr b="1" sz="1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descr="Ein Bild, das Text, Container, Dose enthält.&#10;&#10;Beschreibung automatisch generiert." id="211" name="Google Shape;211;p6"/>
          <p:cNvPicPr preferRelativeResize="0"/>
          <p:nvPr/>
        </p:nvPicPr>
        <p:blipFill rotWithShape="1">
          <a:blip r:embed="rId3">
            <a:alphaModFix/>
          </a:blip>
          <a:srcRect b="76375" l="8277" r="66606" t="7069"/>
          <a:stretch/>
        </p:blipFill>
        <p:spPr>
          <a:xfrm>
            <a:off x="6493053" y="975575"/>
            <a:ext cx="1152000" cy="5840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7"/>
          <p:cNvSpPr txBox="1"/>
          <p:nvPr>
            <p:ph type="title"/>
          </p:nvPr>
        </p:nvSpPr>
        <p:spPr>
          <a:xfrm>
            <a:off x="1003224" y="-1"/>
            <a:ext cx="7683576" cy="93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MAPPING “THE SMART PATH TO SUSTAINABILITY”</a:t>
            </a:r>
            <a:endParaRPr b="0">
              <a:solidFill>
                <a:schemeClr val="dk1"/>
              </a:solidFill>
            </a:endParaRPr>
          </a:p>
        </p:txBody>
      </p:sp>
      <p:pic>
        <p:nvPicPr>
          <p:cNvPr descr="A screenshot of a game&#10;&#10;Description automatically generated with medium confidence" id="219" name="Google Shape;219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5040" y="998444"/>
            <a:ext cx="7638048" cy="40935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4" name="Google Shape;224;p8"/>
          <p:cNvGraphicFramePr/>
          <p:nvPr/>
        </p:nvGraphicFramePr>
        <p:xfrm>
          <a:off x="822996" y="1258105"/>
          <a:ext cx="7683500" cy="3394075"/>
        </p:xfrm>
        <a:graphic>
          <a:graphicData uri="http://schemas.openxmlformats.org/drawingml/2006/chart">
            <c:chart r:id="rId3"/>
          </a:graphicData>
        </a:graphic>
      </p:graphicFrame>
      <p:sp>
        <p:nvSpPr>
          <p:cNvPr id="225" name="Google Shape;225;p8"/>
          <p:cNvSpPr txBox="1"/>
          <p:nvPr>
            <p:ph type="title"/>
          </p:nvPr>
        </p:nvSpPr>
        <p:spPr>
          <a:xfrm>
            <a:off x="1003300" y="0"/>
            <a:ext cx="7683576" cy="93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1"/>
                </a:solidFill>
              </a:rPr>
              <a:t>GLOBALG.A.P. INTEGRATED FARM ASSURANCE CERTIFICATION</a:t>
            </a:r>
            <a:br>
              <a:rPr lang="en-GB"/>
            </a:br>
            <a:r>
              <a:rPr b="0" lang="en-GB" sz="1600">
                <a:solidFill>
                  <a:schemeClr val="dk1"/>
                </a:solidFill>
              </a:rPr>
              <a:t>Certified hectares of non-covered and covered crops worldwide 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226" name="Google Shape;226;p8"/>
          <p:cNvSpPr txBox="1"/>
          <p:nvPr/>
        </p:nvSpPr>
        <p:spPr>
          <a:xfrm>
            <a:off x="2313225" y="1397277"/>
            <a:ext cx="274319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7" name="Google Shape;227;p8"/>
          <p:cNvSpPr txBox="1"/>
          <p:nvPr/>
        </p:nvSpPr>
        <p:spPr>
          <a:xfrm>
            <a:off x="7239586" y="4757020"/>
            <a:ext cx="2895600" cy="27463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9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Updated 31 December 2022</a:t>
            </a:r>
            <a:endParaRPr i="1" sz="9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9"/>
          <p:cNvSpPr txBox="1"/>
          <p:nvPr>
            <p:ph type="title"/>
          </p:nvPr>
        </p:nvSpPr>
        <p:spPr>
          <a:xfrm>
            <a:off x="1003224" y="94957"/>
            <a:ext cx="7683576" cy="93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Century Gothic"/>
              <a:buNone/>
            </a:pPr>
            <a:r>
              <a:rPr lang="en-GB"/>
              <a:t>EMERGING MARKETS FOR CERTIFIED PRODUCE</a:t>
            </a:r>
            <a:br>
              <a:rPr lang="en-GB"/>
            </a:br>
            <a:r>
              <a:rPr b="0" lang="en-GB" sz="1600">
                <a:solidFill>
                  <a:schemeClr val="dk1"/>
                </a:solidFill>
              </a:rPr>
              <a:t>Certified hectares of non-covered and covered crops</a:t>
            </a:r>
            <a:r>
              <a:rPr b="0" i="0" lang="en-GB" sz="1600" u="none" cap="none" strike="noStrike">
                <a:solidFill>
                  <a:srgbClr val="56554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in Kenya</a:t>
            </a:r>
            <a:endParaRPr/>
          </a:p>
        </p:txBody>
      </p:sp>
      <p:graphicFrame>
        <p:nvGraphicFramePr>
          <p:cNvPr id="235" name="Google Shape;235;p9"/>
          <p:cNvGraphicFramePr/>
          <p:nvPr/>
        </p:nvGraphicFramePr>
        <p:xfrm>
          <a:off x="238259" y="1229933"/>
          <a:ext cx="8554583" cy="3591286"/>
        </p:xfrm>
        <a:graphic>
          <a:graphicData uri="http://schemas.openxmlformats.org/drawingml/2006/chart">
            <c:chart r:id="rId3"/>
          </a:graphicData>
        </a:graphic>
      </p:graphicFrame>
      <p:sp>
        <p:nvSpPr>
          <p:cNvPr id="236" name="Google Shape;236;p9"/>
          <p:cNvSpPr txBox="1"/>
          <p:nvPr/>
        </p:nvSpPr>
        <p:spPr>
          <a:xfrm>
            <a:off x="6207617" y="4839889"/>
            <a:ext cx="2653048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100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*</a:t>
            </a:r>
            <a:r>
              <a:rPr lang="en-GB" sz="1050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update 28 Feb 2023</a:t>
            </a:r>
            <a:endParaRPr sz="1100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37" name="Google Shape;237;p9"/>
          <p:cNvGrpSpPr/>
          <p:nvPr/>
        </p:nvGrpSpPr>
        <p:grpSpPr>
          <a:xfrm>
            <a:off x="7081194" y="3119868"/>
            <a:ext cx="2243060" cy="2171464"/>
            <a:chOff x="2723875" y="2329871"/>
            <a:chExt cx="2243060" cy="2171464"/>
          </a:xfrm>
        </p:grpSpPr>
        <p:sp>
          <p:nvSpPr>
            <p:cNvPr id="238" name="Google Shape;238;p9"/>
            <p:cNvSpPr/>
            <p:nvPr/>
          </p:nvSpPr>
          <p:spPr>
            <a:xfrm>
              <a:off x="2723875" y="2329871"/>
              <a:ext cx="2160000" cy="2160000"/>
            </a:xfrm>
            <a:prstGeom prst="ellipse">
              <a:avLst/>
            </a:pr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40000" rotWithShape="0" dir="5400000" dist="23000">
                <a:srgbClr val="000000">
                  <a:alpha val="34901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39" name="Google Shape;239;p9"/>
            <p:cNvSpPr txBox="1"/>
            <p:nvPr/>
          </p:nvSpPr>
          <p:spPr>
            <a:xfrm>
              <a:off x="2801154" y="2644997"/>
              <a:ext cx="2165781" cy="96949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1500">
                  <a:solidFill>
                    <a:schemeClr val="lt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TOP 5 PRODUCTS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chemeClr val="lt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(by ha) </a:t>
              </a:r>
              <a:endParaRPr/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500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5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40" name="Google Shape;240;p9"/>
            <p:cNvSpPr txBox="1"/>
            <p:nvPr/>
          </p:nvSpPr>
          <p:spPr>
            <a:xfrm>
              <a:off x="3114533" y="3116340"/>
              <a:ext cx="1539025" cy="13849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-228600" lvl="0" marL="22860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1400"/>
                <a:buFont typeface="Century Gothic"/>
                <a:buAutoNum type="arabicPeriod"/>
              </a:pPr>
              <a:r>
                <a:rPr lang="en-GB" sz="1400">
                  <a:solidFill>
                    <a:schemeClr val="lt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Avocado</a:t>
              </a:r>
              <a:endParaRPr/>
            </a:p>
            <a:p>
              <a:pPr indent="-228600" lvl="0" marL="22860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1400"/>
                <a:buFont typeface="Century Gothic"/>
                <a:buAutoNum type="arabicPeriod"/>
              </a:pPr>
              <a:r>
                <a:rPr lang="en-GB" sz="1400">
                  <a:solidFill>
                    <a:schemeClr val="lt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Green Bean</a:t>
              </a:r>
              <a:endParaRPr/>
            </a:p>
            <a:p>
              <a:pPr indent="-228600" lvl="0" marL="22860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1400"/>
                <a:buFont typeface="Century Gothic"/>
                <a:buAutoNum type="arabicPeriod"/>
              </a:pPr>
              <a:r>
                <a:rPr lang="en-GB" sz="1400">
                  <a:solidFill>
                    <a:schemeClr val="lt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Pineapple</a:t>
              </a:r>
              <a:endParaRPr/>
            </a:p>
            <a:p>
              <a:pPr indent="-228600" lvl="0" marL="22860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1400"/>
                <a:buFont typeface="Century Gothic"/>
                <a:buAutoNum type="arabicPeriod"/>
              </a:pPr>
              <a:r>
                <a:rPr lang="en-GB" sz="1400">
                  <a:solidFill>
                    <a:schemeClr val="lt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Baby Corn</a:t>
              </a:r>
              <a:endParaRPr/>
            </a:p>
            <a:p>
              <a:pPr indent="-228600" lvl="0" marL="228600" marR="0" rtl="0" algn="l"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1400"/>
                <a:buFont typeface="Century Gothic"/>
                <a:buAutoNum type="arabicPeriod"/>
              </a:pPr>
              <a:r>
                <a:rPr lang="en-GB" sz="1400">
                  <a:solidFill>
                    <a:schemeClr val="lt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Mangetout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1_150522_GG_template">
  <a:themeElements>
    <a:clrScheme name="2017_GG_RGB">
      <a:dk1>
        <a:srgbClr val="565549"/>
      </a:dk1>
      <a:lt1>
        <a:srgbClr val="FFFFFF"/>
      </a:lt1>
      <a:dk2>
        <a:srgbClr val="565549"/>
      </a:dk2>
      <a:lt2>
        <a:srgbClr val="FFFFFF"/>
      </a:lt2>
      <a:accent1>
        <a:srgbClr val="00A038"/>
      </a:accent1>
      <a:accent2>
        <a:srgbClr val="2DB6BB"/>
      </a:accent2>
      <a:accent3>
        <a:srgbClr val="93C01B"/>
      </a:accent3>
      <a:accent4>
        <a:srgbClr val="009CDE"/>
      </a:accent4>
      <a:accent5>
        <a:srgbClr val="E95082"/>
      </a:accent5>
      <a:accent6>
        <a:srgbClr val="F6A500"/>
      </a:accent6>
      <a:hlink>
        <a:srgbClr val="00A039"/>
      </a:hlink>
      <a:folHlink>
        <a:srgbClr val="E7324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150522_GG_template">
  <a:themeElements>
    <a:clrScheme name="2017_GG_RGB">
      <a:dk1>
        <a:srgbClr val="565549"/>
      </a:dk1>
      <a:lt1>
        <a:srgbClr val="FFFFFF"/>
      </a:lt1>
      <a:dk2>
        <a:srgbClr val="565549"/>
      </a:dk2>
      <a:lt2>
        <a:srgbClr val="FFFFFF"/>
      </a:lt2>
      <a:accent1>
        <a:srgbClr val="00A038"/>
      </a:accent1>
      <a:accent2>
        <a:srgbClr val="2DB6BB"/>
      </a:accent2>
      <a:accent3>
        <a:srgbClr val="93C01B"/>
      </a:accent3>
      <a:accent4>
        <a:srgbClr val="009CDE"/>
      </a:accent4>
      <a:accent5>
        <a:srgbClr val="E95082"/>
      </a:accent5>
      <a:accent6>
        <a:srgbClr val="F6A500"/>
      </a:accent6>
      <a:hlink>
        <a:srgbClr val="00A039"/>
      </a:hlink>
      <a:folHlink>
        <a:srgbClr val="E7324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2_150522_GG_template">
  <a:themeElements>
    <a:clrScheme name="2017_GG_RGB">
      <a:dk1>
        <a:srgbClr val="565549"/>
      </a:dk1>
      <a:lt1>
        <a:srgbClr val="FFFFFF"/>
      </a:lt1>
      <a:dk2>
        <a:srgbClr val="565549"/>
      </a:dk2>
      <a:lt2>
        <a:srgbClr val="FFFFFF"/>
      </a:lt2>
      <a:accent1>
        <a:srgbClr val="00A038"/>
      </a:accent1>
      <a:accent2>
        <a:srgbClr val="2DB6BB"/>
      </a:accent2>
      <a:accent3>
        <a:srgbClr val="93C01B"/>
      </a:accent3>
      <a:accent4>
        <a:srgbClr val="009CDE"/>
      </a:accent4>
      <a:accent5>
        <a:srgbClr val="E95082"/>
      </a:accent5>
      <a:accent6>
        <a:srgbClr val="F6A500"/>
      </a:accent6>
      <a:hlink>
        <a:srgbClr val="00A039"/>
      </a:hlink>
      <a:folHlink>
        <a:srgbClr val="E7324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Override1.xml><?xml version="1.0" encoding="utf-8"?>
<a:themeOverride xmlns:a="http://schemas.openxmlformats.org/drawingml/2006/main">
  <a:clrScheme name="Custom 2">
    <a:dk1>
      <a:srgbClr val="444338"/>
    </a:dk1>
    <a:lt1>
      <a:srgbClr val="FFFFFF"/>
    </a:lt1>
    <a:dk2>
      <a:srgbClr val="444425"/>
    </a:dk2>
    <a:lt2>
      <a:srgbClr val="FFFFFF"/>
    </a:lt2>
    <a:accent1>
      <a:srgbClr val="13932B"/>
    </a:accent1>
    <a:accent2>
      <a:srgbClr val="29A9AD"/>
    </a:accent2>
    <a:accent3>
      <a:srgbClr val="94C01B"/>
    </a:accent3>
    <a:accent4>
      <a:srgbClr val="1089D6"/>
    </a:accent4>
    <a:accent5>
      <a:srgbClr val="E1356F"/>
    </a:accent5>
    <a:accent6>
      <a:srgbClr val="F29508"/>
    </a:accent6>
    <a:hlink>
      <a:srgbClr val="13932B"/>
    </a:hlink>
    <a:folHlink>
      <a:srgbClr val="13932B"/>
    </a:folHlink>
  </a:clrScheme>
  <a:fontScheme name="Austin">
    <a:majorFont>
      <a:latin typeface="Century Gothic"/>
      <a:ea typeface=""/>
      <a:cs typeface=""/>
      <a:font script="Jpan" typeface="ＭＳ ゴシック"/>
      <a:font script="Hang" typeface="HY중고딕"/>
      <a:font script="Hans" typeface="微软雅黑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entury Gothic"/>
      <a:ea typeface=""/>
      <a:cs typeface=""/>
      <a:font script="Jpan" typeface="ＭＳ ゴシック"/>
      <a:font script="Hang" typeface="HY중고딕"/>
      <a:font script="Hans" typeface="微软雅黑"/>
      <a:font script="Hant" typeface="微軟正黑體"/>
      <a:font script="Arab" typeface="Tahoma"/>
      <a:font script="Hebr" typeface="Gisha"/>
      <a:font script="Thai" typeface="Dillen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2022-07-28T15:56:10Z</dcterms:created>
  <dc:creator>Kim Benninger-Kruck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0x01010009585FA3ACD37F44B3CCD0C5C8F4E0F6</vt:lpwstr>
  </property>
  <property fmtid="{D5CDD505-2E9C-101B-9397-08002B2CF9AE}" pid="3" name="MediaServiceImageTags">
    <vt:lpwstr/>
  </property>
</Properties>
</file>