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464" r:id="rId2"/>
    <p:sldId id="257" r:id="rId3"/>
    <p:sldId id="468" r:id="rId4"/>
    <p:sldId id="461" r:id="rId5"/>
    <p:sldId id="471" r:id="rId6"/>
    <p:sldId id="472" r:id="rId7"/>
    <p:sldId id="452" r:id="rId8"/>
    <p:sldId id="323" r:id="rId9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 Bamber" initials="" lastIdx="0" clrIdx="0"/>
  <p:cmAuthor id="1" name="Jonathan Bamber" initials="JB" lastIdx="1" clrIdx="1"/>
  <p:cmAuthor id="2" name="Ofelia Burton" initials="OB" lastIdx="1" clrIdx="2">
    <p:extLst>
      <p:ext uri="{19B8F6BF-5375-455C-9EA6-DF929625EA0E}">
        <p15:presenceInfo xmlns:p15="http://schemas.microsoft.com/office/powerpoint/2012/main" userId="S::ofelia@burtonandbamber.com::94b2a541-6486-4d6a-a93a-a458daa7f28d" providerId="AD"/>
      </p:ext>
    </p:extLst>
  </p:cmAuthor>
  <p:cmAuthor id="3" name="Ofelia Burton" initials="OB [2]" lastIdx="1" clrIdx="3">
    <p:extLst>
      <p:ext uri="{19B8F6BF-5375-455C-9EA6-DF929625EA0E}">
        <p15:presenceInfo xmlns:p15="http://schemas.microsoft.com/office/powerpoint/2012/main" userId="48b4a2c37cb41a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54" autoAdjust="0"/>
    <p:restoredTop sz="93907" autoAdjust="0"/>
  </p:normalViewPr>
  <p:slideViewPr>
    <p:cSldViewPr snapToGrid="0" snapToObjects="1">
      <p:cViewPr varScale="1">
        <p:scale>
          <a:sx n="65" d="100"/>
          <a:sy n="65" d="100"/>
        </p:scale>
        <p:origin x="33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392" y="88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101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200"/>
            </a:lvl1pPr>
          </a:lstStyle>
          <a:p>
            <a:fld id="{C36D8F32-507F-C24D-9735-82F2870EE1B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1" tIns="48306" rIns="96611" bIns="483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1" tIns="48306" rIns="96611" bIns="4830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1" cy="50101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200"/>
            </a:lvl1pPr>
          </a:lstStyle>
          <a:p>
            <a:fld id="{D4505A1F-FE68-EC46-999D-3BFFDFB0B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1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ed2e5e2d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711200"/>
            <a:ext cx="4745037" cy="3559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ed2e5e2d6_0_216:notes"/>
          <p:cNvSpPr txBox="1">
            <a:spLocks noGrp="1"/>
          </p:cNvSpPr>
          <p:nvPr>
            <p:ph type="body" idx="1"/>
          </p:nvPr>
        </p:nvSpPr>
        <p:spPr>
          <a:xfrm>
            <a:off x="686908" y="4506911"/>
            <a:ext cx="5495266" cy="4269705"/>
          </a:xfrm>
          <a:prstGeom prst="rect">
            <a:avLst/>
          </a:prstGeom>
        </p:spPr>
        <p:txBody>
          <a:bodyPr spcFirstLastPara="1" wrap="square" lIns="93491" tIns="93491" rIns="93491" bIns="93491" anchor="t" anchorCtr="0">
            <a:noAutofit/>
          </a:bodyPr>
          <a:lstStyle/>
          <a:p>
            <a:pPr marL="467533" indent="-305195">
              <a:buSzPts val="1100"/>
              <a:buAutoNum type="arabicPeriod"/>
            </a:pPr>
            <a:r>
              <a:rPr lang="en"/>
              <a:t>Full Sweetunda range of packaging being sold into Kenyan retail market; 20g - 200g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ed2e5e2d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711200"/>
            <a:ext cx="4745037" cy="3559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ed2e5e2d6_0_216:notes"/>
          <p:cNvSpPr txBox="1">
            <a:spLocks noGrp="1"/>
          </p:cNvSpPr>
          <p:nvPr>
            <p:ph type="body" idx="1"/>
          </p:nvPr>
        </p:nvSpPr>
        <p:spPr>
          <a:xfrm>
            <a:off x="686908" y="4506911"/>
            <a:ext cx="5495266" cy="4269705"/>
          </a:xfrm>
          <a:prstGeom prst="rect">
            <a:avLst/>
          </a:prstGeom>
        </p:spPr>
        <p:txBody>
          <a:bodyPr spcFirstLastPara="1" wrap="square" lIns="93491" tIns="93491" rIns="93491" bIns="93491" anchor="t" anchorCtr="0">
            <a:noAutofit/>
          </a:bodyPr>
          <a:lstStyle/>
          <a:p>
            <a:pPr marL="467533" indent="-305195">
              <a:buSzPts val="1100"/>
              <a:buAutoNum type="arabicPeriod"/>
            </a:pPr>
            <a:r>
              <a:rPr lang="en"/>
              <a:t>Full Sweetunda range of packaging being sold into Kenyan retail market; 20g - 200g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405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5A1F-FE68-EC46-999D-3BFFDFB0B5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2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083F5E-AAB6-A149-9FF7-AF60372FEFE9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4806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2E96C41-A9E6-784B-8364-6973C25F53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AE76B58-02B5-1546-907F-565FAD4E66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012A-20EF-4014-93C1-6FCF9617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686800" y="533400"/>
            <a:ext cx="188752" cy="22160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6FF78-9F64-4AF9-B1E2-347F1DB0C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897" y="2071868"/>
            <a:ext cx="5763703" cy="30589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9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Burton and Bamber Co. Ltd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sz="6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Making standards work without increased burden on producers</a:t>
            </a:r>
          </a:p>
          <a:p>
            <a:pPr marL="0" indent="0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sz="4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Sourcing from smallholder farmers and the Global GAP challenge</a:t>
            </a:r>
          </a:p>
          <a:p>
            <a:pPr marL="0" indent="0" algn="r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 2023</a:t>
            </a:r>
            <a:endParaRPr lang="en-GB" sz="4000" dirty="0"/>
          </a:p>
        </p:txBody>
      </p:sp>
      <p:pic>
        <p:nvPicPr>
          <p:cNvPr id="5" name="Google Shape;55;p14">
            <a:extLst>
              <a:ext uri="{FF2B5EF4-FFF2-40B4-BE49-F238E27FC236}">
                <a16:creationId xmlns:a16="http://schemas.microsoft.com/office/drawing/2014/main" id="{FD6BC5E3-EF79-4A65-8746-3821267231D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5197" y="1466850"/>
            <a:ext cx="2398203" cy="3924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417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A1EEAC-8506-8C09-D8C0-F7A8D256E884}"/>
              </a:ext>
            </a:extLst>
          </p:cNvPr>
          <p:cNvSpPr txBox="1"/>
          <p:nvPr/>
        </p:nvSpPr>
        <p:spPr>
          <a:xfrm>
            <a:off x="399579" y="3280347"/>
            <a:ext cx="8290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B7AEE-F3CF-A9E0-F229-F67D8EE05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9" b="14859"/>
          <a:stretch/>
        </p:blipFill>
        <p:spPr>
          <a:xfrm>
            <a:off x="399578" y="2946530"/>
            <a:ext cx="8290277" cy="2349500"/>
          </a:xfrm>
          <a:prstGeom prst="rect">
            <a:avLst/>
          </a:prstGeom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9019" y="2364628"/>
            <a:ext cx="808424" cy="7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2A598BE-E275-D854-46AD-DCEC57AFA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167" y="728079"/>
            <a:ext cx="3975100" cy="199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337C9-4FBD-9D23-1C23-6B3E0A3CC5E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9BE57-8DAC-966C-05F7-17B4877EA42B}"/>
              </a:ext>
            </a:extLst>
          </p:cNvPr>
          <p:cNvSpPr txBox="1"/>
          <p:nvPr/>
        </p:nvSpPr>
        <p:spPr>
          <a:xfrm>
            <a:off x="8701274" y="6588591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7A258-499D-38B7-C853-C04A9DFBB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977" y="5121738"/>
            <a:ext cx="1753582" cy="1646200"/>
          </a:xfrm>
          <a:prstGeom prst="rect">
            <a:avLst/>
          </a:prstGeom>
        </p:spPr>
      </p:pic>
      <p:pic>
        <p:nvPicPr>
          <p:cNvPr id="11" name="Picture 10" descr="A can of food&#10;&#10;Description automatically generated with low confidence">
            <a:extLst>
              <a:ext uri="{FF2B5EF4-FFF2-40B4-BE49-F238E27FC236}">
                <a16:creationId xmlns:a16="http://schemas.microsoft.com/office/drawing/2014/main" id="{DA3717BB-0753-75A6-A1CC-AD2BFC224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859" y="5121738"/>
            <a:ext cx="1646200" cy="1646200"/>
          </a:xfrm>
          <a:prstGeom prst="rect">
            <a:avLst/>
          </a:prstGeom>
        </p:spPr>
      </p:pic>
      <p:pic>
        <p:nvPicPr>
          <p:cNvPr id="13" name="Picture 12" descr="A bag of chips&#10;&#10;Description automatically generated with low confidence">
            <a:extLst>
              <a:ext uri="{FF2B5EF4-FFF2-40B4-BE49-F238E27FC236}">
                <a16:creationId xmlns:a16="http://schemas.microsoft.com/office/drawing/2014/main" id="{126CB575-6204-BC7F-3E87-E83085272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1243" y="5165570"/>
            <a:ext cx="1646200" cy="1646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A1EEAC-8506-8C09-D8C0-F7A8D256E884}"/>
              </a:ext>
            </a:extLst>
          </p:cNvPr>
          <p:cNvSpPr txBox="1"/>
          <p:nvPr/>
        </p:nvSpPr>
        <p:spPr>
          <a:xfrm>
            <a:off x="399579" y="3280347"/>
            <a:ext cx="8290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337C9-4FBD-9D23-1C23-6B3E0A3CC5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9BE57-8DAC-966C-05F7-17B4877EA42B}"/>
              </a:ext>
            </a:extLst>
          </p:cNvPr>
          <p:cNvSpPr txBox="1"/>
          <p:nvPr/>
        </p:nvSpPr>
        <p:spPr>
          <a:xfrm>
            <a:off x="8701274" y="6588591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2010A-5755-494A-3C83-8A22559FC4A2}"/>
              </a:ext>
            </a:extLst>
          </p:cNvPr>
          <p:cNvSpPr txBox="1"/>
          <p:nvPr/>
        </p:nvSpPr>
        <p:spPr>
          <a:xfrm>
            <a:off x="454144" y="2272180"/>
            <a:ext cx="7975600" cy="427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Burton &amp; Bamber Co. Ltd (B&amp;B)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is a Kenyan food processing company (est. 2015) with a mission to:</a:t>
            </a:r>
          </a:p>
          <a:p>
            <a:pPr marL="749300" lvl="0" indent="-1905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Reduce food waste by creating access to market for smallholder farmers, who otherwise have no means to reach customers with their fruit and vegetable products.</a:t>
            </a:r>
          </a:p>
          <a:p>
            <a:pPr marL="749300" lvl="0" indent="-1905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Implement local value addition via dehydration, aseptic pasteurisation, extrusion  and milling. </a:t>
            </a:r>
          </a:p>
          <a:p>
            <a:pPr marL="749300" lvl="0" indent="-1905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Deliver high quality 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made in Africa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food snacks and ingredients from our FSSC22000 and KEBS certified factory, to local and international retailers and B2B customers.</a:t>
            </a:r>
          </a:p>
          <a:p>
            <a:pPr marL="311150" lvl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Our primary value chains include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mango, banana, orange flesh sweet potato (OFSP), tomato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11150" lvl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 have supported Global GAP training and certification for farmer groups in the mango value chain.</a:t>
            </a:r>
          </a:p>
          <a:p>
            <a:pPr marL="311150" lvl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 also processes Global GAP certified tomato.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BA9299-ACF3-949A-F5DA-9478DF79C6FF}"/>
              </a:ext>
            </a:extLst>
          </p:cNvPr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About Us</a:t>
            </a:r>
            <a:endParaRPr lang="en-GB" sz="360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92EA3A-EEBA-AE8D-B2E5-5A0E7417769B}"/>
              </a:ext>
            </a:extLst>
          </p:cNvPr>
          <p:cNvSpPr/>
          <p:nvPr/>
        </p:nvSpPr>
        <p:spPr>
          <a:xfrm>
            <a:off x="454144" y="1386808"/>
            <a:ext cx="8067044" cy="737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 VISION</a:t>
            </a:r>
          </a:p>
          <a:p>
            <a:pPr algn="just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 the market leading Kenyan manufacturer and distributor of healthy fruit and vegetable-based snacks and food ingredients, ensuring sustainable incomes right to the bottom of the value chain.   </a:t>
            </a:r>
          </a:p>
        </p:txBody>
      </p:sp>
    </p:spTree>
    <p:extLst>
      <p:ext uri="{BB962C8B-B14F-4D97-AF65-F5344CB8AC3E}">
        <p14:creationId xmlns:p14="http://schemas.microsoft.com/office/powerpoint/2010/main" val="363549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BF3-EA49-4EBD-AFB1-93545078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 of Global GAP </a:t>
            </a:r>
            <a:b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mango value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4DDB-4C84-4342-9E02-BF79C93FC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Global GAP training addresses crop quality, food safety and yield.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rgbClr val="31313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When smallholder farmers engage in Global GAP training the following improvements can be observed 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rgbClr val="31313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82600" indent="-177800">
              <a:lnSpc>
                <a:spcPct val="110000"/>
              </a:lnSpc>
              <a:spcBef>
                <a:spcPts val="0"/>
              </a:spcBef>
            </a:pPr>
            <a:r>
              <a:rPr lang="en-GB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Sensitisation to use of chemicals</a:t>
            </a:r>
            <a:endParaRPr lang="en-GB" sz="14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82600" indent="-177800">
              <a:lnSpc>
                <a:spcPct val="110000"/>
              </a:lnSpc>
              <a:spcBef>
                <a:spcPts val="0"/>
              </a:spcBef>
            </a:pPr>
            <a:r>
              <a:rPr lang="en-GB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Improved yield </a:t>
            </a:r>
            <a:endParaRPr lang="en-GB" sz="14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82600" indent="-177800">
              <a:lnSpc>
                <a:spcPct val="110000"/>
              </a:lnSpc>
              <a:spcBef>
                <a:spcPts val="0"/>
              </a:spcBef>
            </a:pPr>
            <a:r>
              <a:rPr lang="en-GB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Improved crop quality </a:t>
            </a:r>
          </a:p>
          <a:p>
            <a:pPr marL="482600" indent="-177800">
              <a:lnSpc>
                <a:spcPct val="110000"/>
              </a:lnSpc>
              <a:spcBef>
                <a:spcPts val="0"/>
              </a:spcBef>
            </a:pPr>
            <a:r>
              <a:rPr lang="en-GB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 with lower, or no, residual chemicals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rgbClr val="31313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Fruits delivered to Burton &amp; Bamber are:</a:t>
            </a:r>
          </a:p>
          <a:p>
            <a:pPr marL="482600" indent="-177800">
              <a:lnSpc>
                <a:spcPct val="110000"/>
              </a:lnSpc>
              <a:spcBef>
                <a:spcPts val="0"/>
              </a:spcBef>
            </a:pPr>
            <a:r>
              <a:rPr lang="en-GB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Of a better quality </a:t>
            </a:r>
            <a:r>
              <a:rPr lang="en-GB" sz="1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482600" indent="-177800">
              <a:lnSpc>
                <a:spcPct val="110000"/>
              </a:lnSpc>
              <a:spcBef>
                <a:spcPts val="0"/>
              </a:spcBef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Of a higher quantity</a:t>
            </a:r>
          </a:p>
          <a:p>
            <a:pPr marL="30480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Benefits to the smallholder farmer:</a:t>
            </a:r>
          </a:p>
          <a:p>
            <a:pPr marL="482600" indent="-177800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Increased income </a:t>
            </a:r>
            <a:endParaRPr lang="en-GB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82600" indent="-177800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Better farm health</a:t>
            </a:r>
          </a:p>
          <a:p>
            <a:pPr marL="0" indent="0">
              <a:buNone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EBAE4-6297-EFE8-D232-8AAA97E6DB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DA4AA-BC1E-7714-FB79-1490351CA840}"/>
              </a:ext>
            </a:extLst>
          </p:cNvPr>
          <p:cNvSpPr txBox="1"/>
          <p:nvPr/>
        </p:nvSpPr>
        <p:spPr>
          <a:xfrm>
            <a:off x="8701274" y="6588591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4</a:t>
            </a:r>
          </a:p>
        </p:txBody>
      </p:sp>
    </p:spTree>
    <p:extLst>
      <p:ext uri="{BB962C8B-B14F-4D97-AF65-F5344CB8AC3E}">
        <p14:creationId xmlns:p14="http://schemas.microsoft.com/office/powerpoint/2010/main" val="96899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BF3-EA49-4EBD-AFB1-93545078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Constraints of Global GAP </a:t>
            </a:r>
            <a:b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mango value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4DDB-4C84-4342-9E02-BF79C93FC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600" dirty="0"/>
              <a:t>In all instances, funding for training, certification and recertification is supplied by either B&amp;B or donor.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600" dirty="0"/>
              <a:t>The above table shows that when external funding ceases, Global GAP recertification also ceases</a:t>
            </a:r>
            <a:r>
              <a:rPr lang="en-GB" sz="1600" dirty="0">
                <a:solidFill>
                  <a:srgbClr val="0070C0"/>
                </a:solidFill>
              </a:rPr>
              <a:t>.  </a:t>
            </a:r>
            <a:r>
              <a:rPr lang="en-GB" sz="1600" dirty="0"/>
              <a:t>The cost of Global GAP is simply prohibitive and unsustainable for the smallholder farmer.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EBAE4-6297-EFE8-D232-8AAA97E6DB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DA4AA-BC1E-7714-FB79-1490351CA840}"/>
              </a:ext>
            </a:extLst>
          </p:cNvPr>
          <p:cNvSpPr txBox="1"/>
          <p:nvPr/>
        </p:nvSpPr>
        <p:spPr>
          <a:xfrm>
            <a:off x="8701274" y="6588591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5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62D07CE-5E4D-F286-3944-66BC4DC3F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372050"/>
              </p:ext>
            </p:extLst>
          </p:nvPr>
        </p:nvGraphicFramePr>
        <p:xfrm>
          <a:off x="889002" y="1708534"/>
          <a:ext cx="7474069" cy="279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168">
                  <a:extLst>
                    <a:ext uri="{9D8B030D-6E8A-4147-A177-3AD203B41FA5}">
                      <a16:colId xmlns:a16="http://schemas.microsoft.com/office/drawing/2014/main" val="2362464308"/>
                    </a:ext>
                  </a:extLst>
                </a:gridCol>
                <a:gridCol w="1073189">
                  <a:extLst>
                    <a:ext uri="{9D8B030D-6E8A-4147-A177-3AD203B41FA5}">
                      <a16:colId xmlns:a16="http://schemas.microsoft.com/office/drawing/2014/main" val="755746621"/>
                    </a:ext>
                  </a:extLst>
                </a:gridCol>
                <a:gridCol w="1245678">
                  <a:extLst>
                    <a:ext uri="{9D8B030D-6E8A-4147-A177-3AD203B41FA5}">
                      <a16:colId xmlns:a16="http://schemas.microsoft.com/office/drawing/2014/main" val="623534247"/>
                    </a:ext>
                  </a:extLst>
                </a:gridCol>
                <a:gridCol w="1245678">
                  <a:extLst>
                    <a:ext uri="{9D8B030D-6E8A-4147-A177-3AD203B41FA5}">
                      <a16:colId xmlns:a16="http://schemas.microsoft.com/office/drawing/2014/main" val="641093094"/>
                    </a:ext>
                  </a:extLst>
                </a:gridCol>
                <a:gridCol w="1245678">
                  <a:extLst>
                    <a:ext uri="{9D8B030D-6E8A-4147-A177-3AD203B41FA5}">
                      <a16:colId xmlns:a16="http://schemas.microsoft.com/office/drawing/2014/main" val="2931336676"/>
                    </a:ext>
                  </a:extLst>
                </a:gridCol>
                <a:gridCol w="1245678">
                  <a:extLst>
                    <a:ext uri="{9D8B030D-6E8A-4147-A177-3AD203B41FA5}">
                      <a16:colId xmlns:a16="http://schemas.microsoft.com/office/drawing/2014/main" val="3667640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FARMER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TOTAL FARMERS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GGAP CERTIFIED FARMERS </a:t>
                      </a:r>
                      <a:r>
                        <a:rPr lang="en-US" sz="1400" b="0" dirty="0" err="1"/>
                        <a:t>Yr</a:t>
                      </a:r>
                      <a:r>
                        <a:rPr lang="en-US" sz="1400" b="0" dirty="0"/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GGAP CERTIFIED FARMERS </a:t>
                      </a:r>
                      <a:r>
                        <a:rPr lang="en-US" sz="1400" b="0" dirty="0" err="1"/>
                        <a:t>Yr</a:t>
                      </a:r>
                      <a:r>
                        <a:rPr lang="en-US" sz="1400" b="0" dirty="0"/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GGAP CERTIFIED FARMERS </a:t>
                      </a:r>
                      <a:r>
                        <a:rPr lang="en-US" sz="1400" b="0" dirty="0" err="1"/>
                        <a:t>Yr</a:t>
                      </a:r>
                      <a:r>
                        <a:rPr lang="en-US" sz="1400" b="0" dirty="0"/>
                        <a:t>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GGAP CERTIFIED FARMERS </a:t>
                      </a:r>
                      <a:r>
                        <a:rPr lang="en-US" sz="1400" b="0" dirty="0" err="1"/>
                        <a:t>Yr</a:t>
                      </a:r>
                      <a:r>
                        <a:rPr lang="en-US" sz="1400" b="0" dirty="0"/>
                        <a:t>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36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Group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43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Group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032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Group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247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Group 4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14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Group 5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33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60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BF3-EA49-4EBD-AFB1-93545078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Constraints of Global GAP </a:t>
            </a:r>
            <a:b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mango value chain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4DDB-4C84-4342-9E02-BF79C93FC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600" dirty="0"/>
              <a:t>CUSTOMER DEMAND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600" dirty="0"/>
              <a:t>B&amp;B’s current experience is that 100% of EU customers require traceability and food safety assurances, HOWEVER only 25% require Global GAP certification.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>
              <a:solidFill>
                <a:srgbClr val="0070C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EBAE4-6297-EFE8-D232-8AAA97E6DB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DA4AA-BC1E-7714-FB79-1490351CA840}"/>
              </a:ext>
            </a:extLst>
          </p:cNvPr>
          <p:cNvSpPr txBox="1"/>
          <p:nvPr/>
        </p:nvSpPr>
        <p:spPr>
          <a:xfrm>
            <a:off x="8701274" y="6588591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6</a:t>
            </a:r>
          </a:p>
        </p:txBody>
      </p:sp>
    </p:spTree>
    <p:extLst>
      <p:ext uri="{BB962C8B-B14F-4D97-AF65-F5344CB8AC3E}">
        <p14:creationId xmlns:p14="http://schemas.microsoft.com/office/powerpoint/2010/main" val="379810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BF3-EA49-4EBD-AFB1-93545078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Solutions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4DDB-4C84-4342-9E02-BF79C93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7358"/>
            <a:ext cx="8229600" cy="5283200"/>
          </a:xfrm>
        </p:spPr>
        <p:txBody>
          <a:bodyPr>
            <a:noAutofit/>
          </a:bodyPr>
          <a:lstStyle/>
          <a:p>
            <a:pPr marL="596900" indent="-285750" algn="just"/>
            <a:r>
              <a:rPr lang="en-GB" sz="1600" dirty="0"/>
              <a:t>Align KS 1758 with Global GAP and introduce cooperation with Global GAP, – such that a producer who has the KS standard mark also gains an affiliate standard from Global GAP. </a:t>
            </a:r>
          </a:p>
          <a:p>
            <a:pPr marL="596900" indent="-285750" algn="just"/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6A83C-E391-DC58-B8C7-F6E354E613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E7ACB-F40A-5288-450E-1FBBD92D859B}"/>
              </a:ext>
            </a:extLst>
          </p:cNvPr>
          <p:cNvSpPr txBox="1"/>
          <p:nvPr/>
        </p:nvSpPr>
        <p:spPr>
          <a:xfrm>
            <a:off x="8701274" y="6575900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325595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thangaFarmerswProduct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" b="18475"/>
          <a:stretch/>
        </p:blipFill>
        <p:spPr>
          <a:xfrm>
            <a:off x="890628" y="2294092"/>
            <a:ext cx="7275647" cy="3309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9EF2-8A94-4FDF-BDB9-0E2033EC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6533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658D9-91E1-13E7-9471-E9D956846D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71" y="5100"/>
            <a:ext cx="676407" cy="1175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D8C3E-0E2A-78D2-C0CE-4DA1E16BA03A}"/>
              </a:ext>
            </a:extLst>
          </p:cNvPr>
          <p:cNvSpPr txBox="1"/>
          <p:nvPr/>
        </p:nvSpPr>
        <p:spPr>
          <a:xfrm>
            <a:off x="8701274" y="6588591"/>
            <a:ext cx="4427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8</a:t>
            </a:r>
          </a:p>
        </p:txBody>
      </p:sp>
    </p:spTree>
    <p:extLst>
      <p:ext uri="{BB962C8B-B14F-4D97-AF65-F5344CB8AC3E}">
        <p14:creationId xmlns:p14="http://schemas.microsoft.com/office/powerpoint/2010/main" val="190635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7768</TotalTime>
  <Words>529</Words>
  <Application>Microsoft Office PowerPoint</Application>
  <PresentationFormat>On-screen Show (4:3)</PresentationFormat>
  <Paragraphs>105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Clarity</vt:lpstr>
      <vt:lpstr>    </vt:lpstr>
      <vt:lpstr>PowerPoint Presentation</vt:lpstr>
      <vt:lpstr>PowerPoint Presentation</vt:lpstr>
      <vt:lpstr>Benefits of Global GAP  in the mango value chain</vt:lpstr>
      <vt:lpstr>Constraints of Global GAP  in the mango value chain</vt:lpstr>
      <vt:lpstr>Constraints of Global GAP  in the mango value chain 2</vt:lpstr>
      <vt:lpstr>Possible Solutions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PitchDeck_ExecSummary2PotentialInvestors</dc:title>
  <dc:creator>O. Burton</dc:creator>
  <cp:lastModifiedBy>Jonathan Bamber</cp:lastModifiedBy>
  <cp:revision>132</cp:revision>
  <cp:lastPrinted>2023-03-27T07:02:17Z</cp:lastPrinted>
  <dcterms:created xsi:type="dcterms:W3CDTF">2020-12-06T09:38:42Z</dcterms:created>
  <dcterms:modified xsi:type="dcterms:W3CDTF">2023-03-27T07:08:35Z</dcterms:modified>
</cp:coreProperties>
</file>