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377" r:id="rId6"/>
    <p:sldId id="260" r:id="rId7"/>
    <p:sldId id="261" r:id="rId8"/>
    <p:sldId id="263" r:id="rId9"/>
    <p:sldId id="262" r:id="rId10"/>
    <p:sldId id="264" r:id="rId11"/>
    <p:sldId id="371" r:id="rId12"/>
    <p:sldId id="372" r:id="rId13"/>
    <p:sldId id="373" r:id="rId14"/>
    <p:sldId id="374" r:id="rId15"/>
    <p:sldId id="375" r:id="rId16"/>
    <p:sldId id="3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72"/>
    <p:restoredTop sz="92761"/>
  </p:normalViewPr>
  <p:slideViewPr>
    <p:cSldViewPr snapToGrid="0" snapToObjects="1">
      <p:cViewPr varScale="1">
        <p:scale>
          <a:sx n="104" d="100"/>
          <a:sy n="104" d="100"/>
        </p:scale>
        <p:origin x="116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080F9024-23D7-1A4D-AB9C-5293F8EE7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1758411" cy="3580328"/>
          </a:xfrm>
        </p:spPr>
        <p:txBody>
          <a:bodyPr/>
          <a:lstStyle/>
          <a:p>
            <a:pPr algn="ctr"/>
            <a:r>
              <a:rPr lang="en-US" dirty="0"/>
              <a:t>UNDERSTANDING THE AFRICAN CONTINENTAL FREE TRADE AREA (</a:t>
            </a:r>
            <a:r>
              <a:rPr lang="en-US" dirty="0" err="1"/>
              <a:t>AfCFTA</a:t>
            </a:r>
            <a:r>
              <a:rPr lang="en-US" dirty="0"/>
              <a:t>) – WHAT IS IN IT FOR AGRICULTURAL TRADE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CE8DA-4CD3-C441-A194-97A34C4502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124" y="3992451"/>
            <a:ext cx="10058399" cy="2034861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Prof Seth Omondi Gor</a:t>
            </a:r>
          </a:p>
          <a:p>
            <a:pPr algn="ctr"/>
            <a:r>
              <a:rPr lang="en-US" sz="3200" b="1" dirty="0"/>
              <a:t>Dept of Economics and </a:t>
            </a:r>
            <a:r>
              <a:rPr lang="en-US" sz="3200" b="1" dirty="0" err="1"/>
              <a:t>Devt</a:t>
            </a:r>
            <a:r>
              <a:rPr lang="en-US" sz="3200" b="1" dirty="0"/>
              <a:t> Studies</a:t>
            </a:r>
          </a:p>
          <a:p>
            <a:pPr algn="ctr"/>
            <a:r>
              <a:rPr lang="en-US" sz="3200" b="1" dirty="0"/>
              <a:t>University of Nairobi</a:t>
            </a:r>
          </a:p>
        </p:txBody>
      </p:sp>
    </p:spTree>
    <p:extLst>
      <p:ext uri="{BB962C8B-B14F-4D97-AF65-F5344CB8AC3E}">
        <p14:creationId xmlns:p14="http://schemas.microsoft.com/office/powerpoint/2010/main" val="1321756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66343-73E8-124B-B375-BFE5AFC74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0066"/>
            <a:ext cx="8911508" cy="88968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4. </a:t>
            </a:r>
            <a:r>
              <a:rPr lang="en-US" sz="4400" dirty="0"/>
              <a:t>Annexes to </a:t>
            </a:r>
            <a:r>
              <a:rPr lang="en-US" sz="4000" dirty="0"/>
              <a:t>Protocol on Trade in Goods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35ED1-E268-864B-BC57-DC3F5D0B2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24" y="1186250"/>
            <a:ext cx="11961342" cy="5511112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sz="3200" dirty="0"/>
              <a:t>Annex 1 on Schedules of Tariff Concession</a:t>
            </a:r>
          </a:p>
          <a:p>
            <a:r>
              <a:rPr lang="en-US" sz="3200" dirty="0"/>
              <a:t>Annex 2 on Rules of Origin</a:t>
            </a:r>
          </a:p>
          <a:p>
            <a:r>
              <a:rPr lang="en-US" sz="3200" dirty="0"/>
              <a:t>Annex 3 on Customs Cooperation and Mutual Administrative Assistance</a:t>
            </a:r>
          </a:p>
          <a:p>
            <a:r>
              <a:rPr lang="en-US" sz="3200" dirty="0"/>
              <a:t>Annex 4 on Trade Facilitation</a:t>
            </a:r>
          </a:p>
          <a:p>
            <a:r>
              <a:rPr lang="en-US" sz="3200" dirty="0"/>
              <a:t>Annex 5 on Non-Tariff Barriers (NTBs)</a:t>
            </a:r>
          </a:p>
          <a:p>
            <a:r>
              <a:rPr lang="en-US" sz="3200" dirty="0"/>
              <a:t>Annex 6 on Technical Barriers to Trade (TBT)</a:t>
            </a:r>
          </a:p>
          <a:p>
            <a:r>
              <a:rPr lang="en-US" sz="3200" dirty="0"/>
              <a:t>Annex 7 on Sanitary and Phyto-Sanitary Measures (SPS)</a:t>
            </a:r>
          </a:p>
          <a:p>
            <a:r>
              <a:rPr lang="en-US" sz="3200" dirty="0"/>
              <a:t>Annex 8 on Transit</a:t>
            </a:r>
          </a:p>
          <a:p>
            <a:r>
              <a:rPr lang="en-US" sz="3200" dirty="0"/>
              <a:t>Annex 9 on Trade Remedies</a:t>
            </a:r>
          </a:p>
        </p:txBody>
      </p:sp>
    </p:spTree>
    <p:extLst>
      <p:ext uri="{BB962C8B-B14F-4D97-AF65-F5344CB8AC3E}">
        <p14:creationId xmlns:p14="http://schemas.microsoft.com/office/powerpoint/2010/main" val="2859505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3A7B71E-3AB0-564B-8D93-F95B57D32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28217"/>
              </p:ext>
            </p:extLst>
          </p:nvPr>
        </p:nvGraphicFramePr>
        <p:xfrm>
          <a:off x="383059" y="990601"/>
          <a:ext cx="11714206" cy="57365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78124">
                  <a:extLst>
                    <a:ext uri="{9D8B030D-6E8A-4147-A177-3AD203B41FA5}">
                      <a16:colId xmlns:a16="http://schemas.microsoft.com/office/drawing/2014/main" val="993868269"/>
                    </a:ext>
                  </a:extLst>
                </a:gridCol>
                <a:gridCol w="2368539">
                  <a:extLst>
                    <a:ext uri="{9D8B030D-6E8A-4147-A177-3AD203B41FA5}">
                      <a16:colId xmlns:a16="http://schemas.microsoft.com/office/drawing/2014/main" val="903434896"/>
                    </a:ext>
                  </a:extLst>
                </a:gridCol>
                <a:gridCol w="2367543">
                  <a:extLst>
                    <a:ext uri="{9D8B030D-6E8A-4147-A177-3AD203B41FA5}">
                      <a16:colId xmlns:a16="http://schemas.microsoft.com/office/drawing/2014/main" val="2829517207"/>
                    </a:ext>
                  </a:extLst>
                </a:gridCol>
              </a:tblGrid>
              <a:tr h="7677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>
                          <a:effectLst/>
                        </a:rPr>
                        <a:t> </a:t>
                      </a:r>
                      <a:endParaRPr lang="en-US" sz="26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>
                          <a:effectLst/>
                        </a:rPr>
                        <a:t>Non-LDCs</a:t>
                      </a:r>
                      <a:endParaRPr lang="en-US" sz="26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 dirty="0">
                          <a:effectLst/>
                        </a:rPr>
                        <a:t>LDCs</a:t>
                      </a:r>
                      <a:endParaRPr lang="en-US" sz="2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5295801"/>
                  </a:ext>
                </a:extLst>
              </a:tr>
              <a:tr h="1623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 dirty="0">
                          <a:effectLst/>
                        </a:rPr>
                        <a:t>Non-sensitive Products (90% of Tariff Lines)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(Category A goods)</a:t>
                      </a:r>
                      <a:endParaRPr lang="en-US" sz="2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>
                          <a:effectLst/>
                        </a:rPr>
                        <a:t>Linear cut, years 1-5</a:t>
                      </a:r>
                      <a:endParaRPr lang="en-US" sz="26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>
                          <a:effectLst/>
                        </a:rPr>
                        <a:t>Linear cut, years 1-10</a:t>
                      </a:r>
                      <a:endParaRPr lang="en-US" sz="26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391091"/>
                  </a:ext>
                </a:extLst>
              </a:tr>
              <a:tr h="1623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 dirty="0">
                          <a:effectLst/>
                        </a:rPr>
                        <a:t>Sensitive Products (7% of Tariff Lines)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(Category B goods)</a:t>
                      </a:r>
                      <a:endParaRPr lang="en-US" sz="2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>
                          <a:effectLst/>
                        </a:rPr>
                        <a:t>Linear cut, years 6-10</a:t>
                      </a:r>
                      <a:endParaRPr lang="en-US" sz="26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>
                          <a:effectLst/>
                        </a:rPr>
                        <a:t>Linear cut, years 6-13</a:t>
                      </a:r>
                      <a:endParaRPr lang="en-US" sz="26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3277105"/>
                  </a:ext>
                </a:extLst>
              </a:tr>
              <a:tr h="16238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 dirty="0">
                          <a:effectLst/>
                        </a:rPr>
                        <a:t>Exclusion List (3% of Tariff Lines Accounting for 10% of intra-African imports)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(Category C  goods)</a:t>
                      </a:r>
                      <a:endParaRPr lang="en-US" sz="2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>
                          <a:effectLst/>
                        </a:rPr>
                        <a:t>No Cut</a:t>
                      </a:r>
                      <a:endParaRPr lang="en-US" sz="2600" baseline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600" baseline="0" dirty="0">
                          <a:effectLst/>
                        </a:rPr>
                        <a:t>No Cut</a:t>
                      </a:r>
                      <a:endParaRPr lang="en-US" sz="2600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678937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F679FB2-6F66-2740-B6B1-1C961803DBFF}"/>
              </a:ext>
            </a:extLst>
          </p:cNvPr>
          <p:cNvSpPr txBox="1"/>
          <p:nvPr/>
        </p:nvSpPr>
        <p:spPr>
          <a:xfrm>
            <a:off x="976184" y="282715"/>
            <a:ext cx="8872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5. Tariff Liberalization Modalities</a:t>
            </a:r>
          </a:p>
        </p:txBody>
      </p:sp>
    </p:spTree>
    <p:extLst>
      <p:ext uri="{BB962C8B-B14F-4D97-AF65-F5344CB8AC3E}">
        <p14:creationId xmlns:p14="http://schemas.microsoft.com/office/powerpoint/2010/main" val="3007850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B5C49F2-A49F-294E-8532-15FEB121C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938025"/>
              </p:ext>
            </p:extLst>
          </p:nvPr>
        </p:nvGraphicFramePr>
        <p:xfrm>
          <a:off x="86497" y="1015662"/>
          <a:ext cx="11961340" cy="57558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6810">
                  <a:extLst>
                    <a:ext uri="{9D8B030D-6E8A-4147-A177-3AD203B41FA5}">
                      <a16:colId xmlns:a16="http://schemas.microsoft.com/office/drawing/2014/main" val="1872398115"/>
                    </a:ext>
                  </a:extLst>
                </a:gridCol>
                <a:gridCol w="2081203">
                  <a:extLst>
                    <a:ext uri="{9D8B030D-6E8A-4147-A177-3AD203B41FA5}">
                      <a16:colId xmlns:a16="http://schemas.microsoft.com/office/drawing/2014/main" val="2934448684"/>
                    </a:ext>
                  </a:extLst>
                </a:gridCol>
                <a:gridCol w="1430524">
                  <a:extLst>
                    <a:ext uri="{9D8B030D-6E8A-4147-A177-3AD203B41FA5}">
                      <a16:colId xmlns:a16="http://schemas.microsoft.com/office/drawing/2014/main" val="4055174387"/>
                    </a:ext>
                  </a:extLst>
                </a:gridCol>
                <a:gridCol w="2212803">
                  <a:extLst>
                    <a:ext uri="{9D8B030D-6E8A-4147-A177-3AD203B41FA5}">
                      <a16:colId xmlns:a16="http://schemas.microsoft.com/office/drawing/2014/main" val="18578091"/>
                    </a:ext>
                  </a:extLst>
                </a:gridCol>
              </a:tblGrid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Tariff Band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Category A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Others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Grand Total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31837600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0%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2245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0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2245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42046861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10%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1153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21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1174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16076392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25%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1594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371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1965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2829371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35%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350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146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496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11075579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50%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0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19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19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91202654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60%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0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17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17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88099478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100% or $ 460/MT whichever is higher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0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9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9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2903427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25% or $200/MT whichever is higher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11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11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22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18672771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35% or USD 0.40/kg whichever is higher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0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3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3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13721486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75% or $345/MT whichever is higher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0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5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5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87224110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Grand Total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5353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602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5955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53074003"/>
                  </a:ext>
                </a:extLst>
              </a:tr>
              <a:tr h="4427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Share (%)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89.89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>
                          <a:effectLst/>
                        </a:rPr>
                        <a:t>10.11</a:t>
                      </a:r>
                      <a:endParaRPr lang="en-US" sz="2500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2500" baseline="0" dirty="0">
                          <a:effectLst/>
                        </a:rPr>
                        <a:t>100</a:t>
                      </a:r>
                      <a:endParaRPr lang="en-US" sz="25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27898444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26E733CD-70F6-BC44-AD97-260665E19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96" y="307776"/>
            <a:ext cx="118624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703020202090204" pitchFamily="34" charset="0"/>
                <a:ea typeface="Times New Roman" panose="02020603050405020304" pitchFamily="18" charset="0"/>
              </a:rPr>
              <a:t>6. Summary of EAC Revised and Transposed PSTC</a:t>
            </a:r>
            <a:endParaRPr kumimoji="0" lang="en-GB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57100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C909C-6F7C-9547-A0FF-9E5D5A9C6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779" y="123568"/>
            <a:ext cx="11862486" cy="716691"/>
          </a:xfrm>
        </p:spPr>
        <p:txBody>
          <a:bodyPr/>
          <a:lstStyle/>
          <a:p>
            <a:r>
              <a:rPr lang="en-US" dirty="0"/>
              <a:t>7. Which Agricultural Products are in EACs PSTC?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DE56C-910A-0C4A-9F21-3FB290E05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68" y="840260"/>
            <a:ext cx="11973695" cy="58941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/>
              <a:t>Products of HS Chapters 1, 2, 4, 6, 7, 8, 9, 10, 11, 12, 13,14, 15</a:t>
            </a:r>
          </a:p>
          <a:p>
            <a:r>
              <a:rPr lang="en-US" sz="3000" dirty="0"/>
              <a:t>Live horses, asses, mules, poultry, rabbits, fowls, birds</a:t>
            </a:r>
          </a:p>
          <a:p>
            <a:r>
              <a:rPr lang="en-US" sz="3000" dirty="0"/>
              <a:t>Meat of bovine animals, swine, sheep, goat, poultry, </a:t>
            </a:r>
            <a:r>
              <a:rPr lang="en-US" sz="3000" dirty="0" err="1"/>
              <a:t>horses,asses</a:t>
            </a:r>
            <a:endParaRPr lang="en-US" sz="3000" dirty="0"/>
          </a:p>
          <a:p>
            <a:r>
              <a:rPr lang="en-US" sz="3000" dirty="0"/>
              <a:t>Milk and cream, yoghurt, eggs, butter, cheese</a:t>
            </a:r>
          </a:p>
          <a:p>
            <a:r>
              <a:rPr lang="en-US" sz="3000" dirty="0"/>
              <a:t>Tomatoes, onions, garlic, cauliflowers, broccoli, potatoes</a:t>
            </a:r>
          </a:p>
          <a:p>
            <a:r>
              <a:rPr lang="en-US" sz="3000" dirty="0" err="1"/>
              <a:t>Cashewnuts</a:t>
            </a:r>
            <a:r>
              <a:rPr lang="en-US" sz="3000" dirty="0"/>
              <a:t>, almonds, macadamia, coconuts</a:t>
            </a:r>
          </a:p>
          <a:p>
            <a:r>
              <a:rPr lang="en-US" sz="3000" dirty="0"/>
              <a:t>Bananas, pineapples, avocados, watermelons, grapes, </a:t>
            </a:r>
            <a:r>
              <a:rPr lang="en-US" sz="3000" dirty="0" err="1"/>
              <a:t>pawpaws</a:t>
            </a:r>
            <a:r>
              <a:rPr lang="en-US" sz="3000" dirty="0"/>
              <a:t>, strawberries, </a:t>
            </a:r>
            <a:r>
              <a:rPr lang="en-US" sz="3000" dirty="0" err="1"/>
              <a:t>appricots</a:t>
            </a:r>
            <a:endParaRPr lang="en-US" sz="3000" dirty="0"/>
          </a:p>
          <a:p>
            <a:r>
              <a:rPr lang="en-US" sz="3000" dirty="0"/>
              <a:t>Coffee, tea, pepper, vanilla, turmeric, nutmeg</a:t>
            </a:r>
          </a:p>
          <a:p>
            <a:r>
              <a:rPr lang="en-US" sz="3000" dirty="0"/>
              <a:t>Wheat, rye, barley, maize, sorghum, rice, millet, oats</a:t>
            </a:r>
          </a:p>
        </p:txBody>
      </p:sp>
    </p:spTree>
    <p:extLst>
      <p:ext uri="{BB962C8B-B14F-4D97-AF65-F5344CB8AC3E}">
        <p14:creationId xmlns:p14="http://schemas.microsoft.com/office/powerpoint/2010/main" val="404144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7BBD5-ACA8-0948-B037-3B48425E9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977" y="102973"/>
            <a:ext cx="7441055" cy="663146"/>
          </a:xfrm>
        </p:spPr>
        <p:txBody>
          <a:bodyPr/>
          <a:lstStyle/>
          <a:p>
            <a:r>
              <a:rPr lang="en-US" dirty="0"/>
              <a:t>8. Enablers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AB212-89E3-674E-BAA9-30BCD8450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6118"/>
            <a:ext cx="12072550" cy="6091881"/>
          </a:xfrm>
        </p:spPr>
        <p:txBody>
          <a:bodyPr>
            <a:noAutofit/>
          </a:bodyPr>
          <a:lstStyle/>
          <a:p>
            <a:r>
              <a:rPr lang="en-US" sz="3000" dirty="0"/>
              <a:t>AU Protocol on Free Movement of People </a:t>
            </a:r>
          </a:p>
          <a:p>
            <a:r>
              <a:rPr lang="en-US" sz="3000" dirty="0"/>
              <a:t>Transport Corridors Central, Northern, North-South</a:t>
            </a:r>
          </a:p>
          <a:p>
            <a:r>
              <a:rPr lang="en-US" sz="3000" dirty="0"/>
              <a:t>Quality and cheap energy- power pools/inter-connecter projects</a:t>
            </a:r>
          </a:p>
          <a:p>
            <a:r>
              <a:rPr lang="en-US" sz="3000" dirty="0"/>
              <a:t>Maritime transport </a:t>
            </a:r>
            <a:r>
              <a:rPr lang="en-US" sz="3000" dirty="0" err="1"/>
              <a:t>programmes</a:t>
            </a:r>
            <a:r>
              <a:rPr lang="en-US" sz="3000" dirty="0"/>
              <a:t> </a:t>
            </a:r>
            <a:r>
              <a:rPr lang="en-US" sz="3000" dirty="0" err="1"/>
              <a:t>eg</a:t>
            </a:r>
            <a:r>
              <a:rPr lang="en-US" sz="3000" dirty="0"/>
              <a:t> VICMED</a:t>
            </a:r>
          </a:p>
          <a:p>
            <a:r>
              <a:rPr lang="en-US" sz="3000" dirty="0"/>
              <a:t>Single African Air Transport Market</a:t>
            </a:r>
          </a:p>
          <a:p>
            <a:r>
              <a:rPr lang="en-US" sz="3000" dirty="0"/>
              <a:t>Pan African Payment and Settlement System</a:t>
            </a:r>
          </a:p>
          <a:p>
            <a:r>
              <a:rPr lang="en-US" sz="3000" dirty="0" err="1"/>
              <a:t>AfCFTA</a:t>
            </a:r>
            <a:r>
              <a:rPr lang="en-US" sz="3000" dirty="0"/>
              <a:t> Adjustment Facility</a:t>
            </a:r>
          </a:p>
          <a:p>
            <a:r>
              <a:rPr lang="en-US" sz="3000" dirty="0" err="1"/>
              <a:t>AfCFTA</a:t>
            </a:r>
            <a:r>
              <a:rPr lang="en-US" sz="3000" dirty="0"/>
              <a:t> Electronic handbook for businesses / ATO</a:t>
            </a:r>
          </a:p>
          <a:p>
            <a:r>
              <a:rPr lang="en-US" sz="3000" dirty="0" err="1"/>
              <a:t>AfCFTA</a:t>
            </a:r>
            <a:r>
              <a:rPr lang="en-US" sz="3000" dirty="0"/>
              <a:t> Manual on application of Rules of origin</a:t>
            </a:r>
          </a:p>
          <a:p>
            <a:r>
              <a:rPr lang="en-US" sz="3000" dirty="0"/>
              <a:t>Online NTBs reporting, monitoring and elimination mechanism</a:t>
            </a:r>
          </a:p>
        </p:txBody>
      </p:sp>
    </p:spTree>
    <p:extLst>
      <p:ext uri="{BB962C8B-B14F-4D97-AF65-F5344CB8AC3E}">
        <p14:creationId xmlns:p14="http://schemas.microsoft.com/office/powerpoint/2010/main" val="2396094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34266-3AD0-6648-845E-384B68689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1212"/>
            <a:ext cx="8596668" cy="827902"/>
          </a:xfrm>
        </p:spPr>
        <p:txBody>
          <a:bodyPr/>
          <a:lstStyle/>
          <a:p>
            <a:r>
              <a:rPr lang="en-US" dirty="0"/>
              <a:t>9. Government’s obligations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3CA58-6603-1349-B2B2-E9EDAECBD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5"/>
            <a:ext cx="12192000" cy="59188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Domesticate Agreement</a:t>
            </a:r>
          </a:p>
          <a:p>
            <a:endParaRPr lang="en-US" sz="3000" dirty="0"/>
          </a:p>
          <a:p>
            <a:r>
              <a:rPr lang="en-US" sz="3000" dirty="0"/>
              <a:t>Set up supportive legal, and institutional frameworks</a:t>
            </a:r>
          </a:p>
          <a:p>
            <a:endParaRPr lang="en-US" sz="3000" dirty="0"/>
          </a:p>
          <a:p>
            <a:r>
              <a:rPr lang="en-US" sz="3000" dirty="0"/>
              <a:t>Avail requisite human resource capacity for effective implementation</a:t>
            </a:r>
          </a:p>
          <a:p>
            <a:endParaRPr lang="en-US" sz="3000" dirty="0"/>
          </a:p>
          <a:p>
            <a:r>
              <a:rPr lang="en-US" sz="3000" dirty="0" err="1"/>
              <a:t>Finalise</a:t>
            </a:r>
            <a:r>
              <a:rPr lang="en-US" sz="3000" dirty="0"/>
              <a:t> national </a:t>
            </a:r>
            <a:r>
              <a:rPr lang="en-US" sz="3000" dirty="0" err="1"/>
              <a:t>AfCFTA</a:t>
            </a:r>
            <a:r>
              <a:rPr lang="en-US" sz="3000" dirty="0"/>
              <a:t> implementation strategy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Provide dedicated funding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103009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8848B0-7F99-0F49-A574-2329BC030F40}"/>
              </a:ext>
            </a:extLst>
          </p:cNvPr>
          <p:cNvSpPr txBox="1"/>
          <p:nvPr/>
        </p:nvSpPr>
        <p:spPr>
          <a:xfrm>
            <a:off x="2384855" y="2780270"/>
            <a:ext cx="74016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572921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C681C-652C-2642-A13B-27BC49486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743" y="0"/>
            <a:ext cx="8596668" cy="72904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1. Historical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98D47-DAF6-764F-99B6-185257C18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88541"/>
            <a:ext cx="12084908" cy="5782962"/>
          </a:xfrm>
        </p:spPr>
        <p:txBody>
          <a:bodyPr>
            <a:normAutofit/>
          </a:bodyPr>
          <a:lstStyle/>
          <a:p>
            <a:r>
              <a:rPr lang="en-US" sz="3000" dirty="0"/>
              <a:t>AEC founded through Abuja Treaty of 1991 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18</a:t>
            </a:r>
            <a:r>
              <a:rPr lang="en-US" sz="3000" baseline="30000" dirty="0"/>
              <a:t>th</a:t>
            </a:r>
            <a:r>
              <a:rPr lang="en-US" sz="3000" dirty="0"/>
              <a:t> Ordinary Session of Assembly of January 2012 under theme - “Boosting Intra-African Trade” took decisions to enhance trade integration in Africa. </a:t>
            </a:r>
          </a:p>
          <a:p>
            <a:endParaRPr lang="en-US" sz="3000" dirty="0"/>
          </a:p>
          <a:p>
            <a:r>
              <a:rPr lang="en-US" sz="3000" dirty="0"/>
              <a:t>Endorsed Action Plan for Boosting Intra-African Trade (BIAT) and; </a:t>
            </a:r>
          </a:p>
          <a:p>
            <a:endParaRPr lang="en-US" sz="3000" dirty="0"/>
          </a:p>
          <a:p>
            <a:r>
              <a:rPr lang="en-US" sz="3000" dirty="0"/>
              <a:t>Agreed on roadmap for establishment of Continental Free Trade Area (CFTA) by 2017.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200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7C618-92CE-0C4D-AFA2-44084F102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6498"/>
            <a:ext cx="8596668" cy="790832"/>
          </a:xfrm>
        </p:spPr>
        <p:txBody>
          <a:bodyPr/>
          <a:lstStyle/>
          <a:p>
            <a:pPr algn="ctr"/>
            <a:r>
              <a:rPr lang="en-US" b="1" dirty="0"/>
              <a:t>1. </a:t>
            </a:r>
            <a:r>
              <a:rPr lang="en-US" sz="4000" b="1" dirty="0"/>
              <a:t>Historical Background </a:t>
            </a:r>
            <a:r>
              <a:rPr lang="en-US" sz="4000" b="1" dirty="0" err="1"/>
              <a:t>Cont</a:t>
            </a:r>
            <a:r>
              <a:rPr lang="en-US" sz="4000" b="1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1F6D8-7614-B64B-BC28-68C0B3D21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1210" y="1198605"/>
            <a:ext cx="12097264" cy="555945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dirty="0">
                <a:latin typeface="Arial" pitchFamily="34" charset="0"/>
                <a:cs typeface="Arial" pitchFamily="34" charset="0"/>
              </a:rPr>
              <a:t>25</a:t>
            </a:r>
            <a:r>
              <a:rPr lang="en-US" sz="3000" baseline="30000" dirty="0">
                <a:latin typeface="Arial" pitchFamily="34" charset="0"/>
                <a:cs typeface="Arial" pitchFamily="34" charset="0"/>
              </a:rPr>
              <a:t>th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Ordinary Session of </a:t>
            </a:r>
            <a:r>
              <a:rPr lang="en-US" sz="3000" b="1" u="sng" dirty="0">
                <a:latin typeface="Arial" pitchFamily="34" charset="0"/>
                <a:cs typeface="Arial" pitchFamily="34" charset="0"/>
              </a:rPr>
              <a:t>June 2015 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launched negotiations for establishment of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AfCFTA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Font typeface="Wingdings" pitchFamily="2" charset="2"/>
              <a:buChar char="ü"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dirty="0">
                <a:latin typeface="Arial" pitchFamily="34" charset="0"/>
                <a:cs typeface="Arial" pitchFamily="34" charset="0"/>
              </a:rPr>
              <a:t>Aim - integrate Africa’s markets in line with objectives and principles of Abuja Treaty, and aspirations of Agenda 2063.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182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1FBC7-AF07-B74F-8BF9-B2207429C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1211"/>
            <a:ext cx="8596668" cy="827903"/>
          </a:xfrm>
        </p:spPr>
        <p:txBody>
          <a:bodyPr/>
          <a:lstStyle/>
          <a:p>
            <a:r>
              <a:rPr lang="en-US" dirty="0"/>
              <a:t>1. Historical Background </a:t>
            </a:r>
            <a:r>
              <a:rPr lang="en-US" dirty="0" err="1"/>
              <a:t>Cont</a:t>
            </a:r>
            <a:r>
              <a:rPr lang="en-US" dirty="0"/>
              <a:t>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7B27F-3CB8-5B43-B902-128B6C192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8606"/>
            <a:ext cx="12192000" cy="52279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Signing at 10th Extra-Extraordinary Session of Assembly: </a:t>
            </a:r>
            <a:r>
              <a:rPr lang="en-US" sz="3000" b="1" u="sng" dirty="0"/>
              <a:t>21st March 2018 </a:t>
            </a:r>
            <a:r>
              <a:rPr lang="en-US" sz="3000" dirty="0"/>
              <a:t>in Kigali.</a:t>
            </a:r>
          </a:p>
          <a:p>
            <a:endParaRPr lang="en-US" sz="3000" dirty="0"/>
          </a:p>
          <a:p>
            <a:r>
              <a:rPr lang="en-US" sz="3000"/>
              <a:t>Agreement kicked in: </a:t>
            </a:r>
            <a:r>
              <a:rPr lang="en-US" sz="3000" b="1" u="sng"/>
              <a:t>30th </a:t>
            </a:r>
            <a:r>
              <a:rPr lang="en-US" sz="3000" b="1" u="sng" dirty="0"/>
              <a:t>May 2019 </a:t>
            </a:r>
            <a:r>
              <a:rPr lang="en-US" sz="3000" dirty="0"/>
              <a:t>.</a:t>
            </a:r>
          </a:p>
          <a:p>
            <a:endParaRPr lang="en-US" sz="3000" dirty="0"/>
          </a:p>
          <a:p>
            <a:r>
              <a:rPr lang="en-US" sz="3000" dirty="0"/>
              <a:t>13 Extra-Ordinary Session of Assembly of December 2020, declared </a:t>
            </a:r>
            <a:r>
              <a:rPr lang="en-US" sz="3000" b="1" u="sng" dirty="0"/>
              <a:t>January 1st 2021</a:t>
            </a:r>
            <a:r>
              <a:rPr lang="en-US" sz="3000" dirty="0"/>
              <a:t> the start of trading under </a:t>
            </a:r>
            <a:r>
              <a:rPr lang="en-US" sz="3000" dirty="0" err="1"/>
              <a:t>AfCFTA</a:t>
            </a:r>
            <a:r>
              <a:rPr lang="en-US" sz="30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15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BE2AD-1D67-3D40-9705-3BFE8374B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97" y="0"/>
            <a:ext cx="12105503" cy="691978"/>
          </a:xfrm>
        </p:spPr>
        <p:txBody>
          <a:bodyPr/>
          <a:lstStyle/>
          <a:p>
            <a:r>
              <a:rPr lang="en-US" dirty="0"/>
              <a:t>2. What is in it for Agricultural Trade - Literature?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A72B3-9249-9E4B-A6F8-B7048087B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97" y="691979"/>
            <a:ext cx="12105503" cy="6067168"/>
          </a:xfrm>
        </p:spPr>
        <p:txBody>
          <a:bodyPr>
            <a:noAutofit/>
          </a:bodyPr>
          <a:lstStyle/>
          <a:p>
            <a:r>
              <a:rPr lang="en-US" sz="3000" dirty="0"/>
              <a:t>World Bank (2020) project expansion in agricultural sector</a:t>
            </a:r>
          </a:p>
          <a:p>
            <a:r>
              <a:rPr lang="en-US" sz="3000" dirty="0" err="1"/>
              <a:t>Abrego</a:t>
            </a:r>
            <a:r>
              <a:rPr lang="en-US" sz="3000" dirty="0"/>
              <a:t> et al (2019) – IMF Working Paper: project sector expansion</a:t>
            </a:r>
          </a:p>
          <a:p>
            <a:r>
              <a:rPr lang="en-US" sz="3000" dirty="0"/>
              <a:t> 16% increase in overall incomes from implementing Agreement attributable to sector </a:t>
            </a:r>
          </a:p>
          <a:p>
            <a:r>
              <a:rPr lang="en-US" sz="3000" dirty="0"/>
              <a:t>ECA (2022) project full implementation to lead to 41.1% expansion in agri-food trade by 2045. Sub-sectors to expand the most:</a:t>
            </a:r>
          </a:p>
          <a:p>
            <a:pPr>
              <a:buFont typeface="Wingdings" pitchFamily="2" charset="2"/>
              <a:buChar char="ü"/>
            </a:pPr>
            <a:r>
              <a:rPr lang="en-US" sz="3000" dirty="0"/>
              <a:t>Cereals</a:t>
            </a:r>
          </a:p>
          <a:p>
            <a:pPr>
              <a:buFont typeface="Wingdings" pitchFamily="2" charset="2"/>
              <a:buChar char="ü"/>
            </a:pPr>
            <a:r>
              <a:rPr lang="en-US" sz="3000" dirty="0"/>
              <a:t>Milk</a:t>
            </a:r>
          </a:p>
          <a:p>
            <a:pPr>
              <a:buFont typeface="Wingdings" pitchFamily="2" charset="2"/>
              <a:buChar char="ü"/>
            </a:pPr>
            <a:r>
              <a:rPr lang="en-US" sz="3000" dirty="0"/>
              <a:t>Dairy products</a:t>
            </a:r>
          </a:p>
          <a:p>
            <a:pPr>
              <a:buFont typeface="Wingdings" pitchFamily="2" charset="2"/>
              <a:buChar char="ü"/>
            </a:pPr>
            <a:r>
              <a:rPr lang="en-US" sz="3000" dirty="0"/>
              <a:t>Sugar</a:t>
            </a:r>
          </a:p>
          <a:p>
            <a:pPr>
              <a:buFont typeface="Wingdings" pitchFamily="2" charset="2"/>
              <a:buChar char="ü"/>
            </a:pPr>
            <a:r>
              <a:rPr lang="en-US" sz="3000" dirty="0"/>
              <a:t>Processed foods</a:t>
            </a:r>
          </a:p>
        </p:txBody>
      </p:sp>
    </p:spTree>
    <p:extLst>
      <p:ext uri="{BB962C8B-B14F-4D97-AF65-F5344CB8AC3E}">
        <p14:creationId xmlns:p14="http://schemas.microsoft.com/office/powerpoint/2010/main" val="3318132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82C67-1D69-C549-8B9D-61D888FD7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6497"/>
            <a:ext cx="8985650" cy="77847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2. </a:t>
            </a:r>
            <a:r>
              <a:rPr lang="en-US" sz="4400" dirty="0"/>
              <a:t>What is in it for Agricultural Trade?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7E62A-63C9-784A-9AD2-7E78FC018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627" y="1433385"/>
            <a:ext cx="11685373" cy="5214550"/>
          </a:xfrm>
        </p:spPr>
        <p:txBody>
          <a:bodyPr>
            <a:noAutofit/>
          </a:bodyPr>
          <a:lstStyle/>
          <a:p>
            <a:r>
              <a:rPr lang="en-US" sz="3000" dirty="0">
                <a:latin typeface="Arial" pitchFamily="34" charset="0"/>
                <a:cs typeface="Arial" pitchFamily="34" charset="0"/>
              </a:rPr>
              <a:t>Larger single market for agricultural goods, </a:t>
            </a:r>
          </a:p>
          <a:p>
            <a:pPr marL="457200" lvl="0" indent="-457200">
              <a:buFont typeface="Wingdings" pitchFamily="2" charset="2"/>
              <a:buChar char="ü"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dirty="0">
                <a:latin typeface="Arial" pitchFamily="34" charset="0"/>
                <a:cs typeface="Arial" pitchFamily="34" charset="0"/>
              </a:rPr>
              <a:t>Larger single market for services supporting agriculture, </a:t>
            </a:r>
          </a:p>
          <a:p>
            <a:pPr marL="0" indent="0"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dirty="0" err="1">
                <a:latin typeface="Arial" pitchFamily="34" charset="0"/>
                <a:cs typeface="Arial" pitchFamily="34" charset="0"/>
              </a:rPr>
              <a:t>liberalised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market for agricultural goods </a:t>
            </a:r>
          </a:p>
          <a:p>
            <a:pPr marL="0" indent="0"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dirty="0" err="1">
                <a:latin typeface="Arial" pitchFamily="34" charset="0"/>
                <a:cs typeface="Arial" pitchFamily="34" charset="0"/>
              </a:rPr>
              <a:t>liberalised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market for services supporting agriculture</a:t>
            </a:r>
          </a:p>
          <a:p>
            <a:pPr marL="0" lvl="0" indent="0"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dirty="0">
                <a:latin typeface="Arial" pitchFamily="34" charset="0"/>
                <a:cs typeface="Arial" pitchFamily="34" charset="0"/>
              </a:rPr>
              <a:t>free movement of capital and natural persons </a:t>
            </a:r>
          </a:p>
        </p:txBody>
      </p:sp>
    </p:spTree>
    <p:extLst>
      <p:ext uri="{BB962C8B-B14F-4D97-AF65-F5344CB8AC3E}">
        <p14:creationId xmlns:p14="http://schemas.microsoft.com/office/powerpoint/2010/main" val="437844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0E825-C2E8-AE4F-9CB6-611A6335D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849725" cy="873211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 sz="4000" dirty="0"/>
              <a:t>What is in it for Agricultural Trade?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DA25E-61EF-B545-B808-B03DEB477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396314"/>
            <a:ext cx="12072550" cy="5362831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 pitchFamily="34" charset="0"/>
                <a:cs typeface="Arial" pitchFamily="34" charset="0"/>
              </a:rPr>
              <a:t>facilitation of cross-border investment in agriculture</a:t>
            </a:r>
          </a:p>
          <a:p>
            <a:pPr marL="0" indent="0">
              <a:buNone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dirty="0">
                <a:latin typeface="Arial" pitchFamily="34" charset="0"/>
                <a:cs typeface="Arial" pitchFamily="34" charset="0"/>
              </a:rPr>
              <a:t>enhanced level of competitiveness in agricultural sector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dirty="0">
                <a:latin typeface="Arial" pitchFamily="34" charset="0"/>
                <a:cs typeface="Arial" pitchFamily="34" charset="0"/>
              </a:rPr>
              <a:t>promotion of industrial growth through agricultural development and food security</a:t>
            </a:r>
          </a:p>
          <a:p>
            <a:pPr marL="457200" indent="-457200">
              <a:buFont typeface="Wingdings" pitchFamily="2" charset="2"/>
              <a:buChar char="ü"/>
            </a:pPr>
            <a:endParaRPr lang="en-US" sz="3000" dirty="0">
              <a:latin typeface="Arial" pitchFamily="34" charset="0"/>
              <a:cs typeface="Arial" pitchFamily="34" charset="0"/>
            </a:endParaRPr>
          </a:p>
          <a:p>
            <a:r>
              <a:rPr lang="en-US" sz="3000" dirty="0">
                <a:latin typeface="Arial" pitchFamily="34" charset="0"/>
                <a:cs typeface="Arial" pitchFamily="34" charset="0"/>
              </a:rPr>
              <a:t>common set of rules for trade in agricultural products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781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2368A-16B0-6F46-B97D-3577934C4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5568"/>
          </a:xfrm>
        </p:spPr>
        <p:txBody>
          <a:bodyPr/>
          <a:lstStyle/>
          <a:p>
            <a:r>
              <a:rPr lang="en-US" dirty="0"/>
              <a:t>3</a:t>
            </a:r>
            <a:r>
              <a:rPr lang="en-US" sz="4000" dirty="0"/>
              <a:t>. Scope of </a:t>
            </a:r>
            <a:r>
              <a:rPr lang="en-US" sz="4000" dirty="0" err="1"/>
              <a:t>AfCFTA</a:t>
            </a:r>
            <a:r>
              <a:rPr lang="en-US" sz="4000" dirty="0"/>
              <a:t> Agreement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1BDCF-CE1D-D446-97BA-B4AB274DB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03" y="1581665"/>
            <a:ext cx="11467070" cy="527633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000" b="1" u="sng" dirty="0"/>
          </a:p>
          <a:p>
            <a:pPr marL="0" indent="0">
              <a:buNone/>
            </a:pPr>
            <a:r>
              <a:rPr lang="en-US" sz="3000" b="1" u="sng" dirty="0"/>
              <a:t>Structure</a:t>
            </a:r>
          </a:p>
          <a:p>
            <a:r>
              <a:rPr lang="en-US" sz="3000" dirty="0"/>
              <a:t>Framework Agreement establishing the </a:t>
            </a:r>
            <a:r>
              <a:rPr lang="en-US" sz="3000" dirty="0" err="1"/>
              <a:t>AfCFTA</a:t>
            </a:r>
            <a:endParaRPr lang="en-US" sz="3000" dirty="0"/>
          </a:p>
          <a:p>
            <a:endParaRPr lang="en-US" sz="3000" dirty="0"/>
          </a:p>
          <a:p>
            <a:r>
              <a:rPr lang="en-US" sz="3000" dirty="0"/>
              <a:t>Protocols to the Agreement</a:t>
            </a:r>
          </a:p>
          <a:p>
            <a:endParaRPr lang="en-US" sz="3000" dirty="0"/>
          </a:p>
          <a:p>
            <a:r>
              <a:rPr lang="en-US" sz="3000" dirty="0"/>
              <a:t>Annexes to the protocols</a:t>
            </a:r>
          </a:p>
          <a:p>
            <a:endParaRPr lang="en-US" sz="3000" dirty="0"/>
          </a:p>
          <a:p>
            <a:r>
              <a:rPr lang="en-US" sz="3000" dirty="0"/>
              <a:t>Appendices to the Annexes</a:t>
            </a:r>
          </a:p>
        </p:txBody>
      </p:sp>
    </p:spTree>
    <p:extLst>
      <p:ext uri="{BB962C8B-B14F-4D97-AF65-F5344CB8AC3E}">
        <p14:creationId xmlns:p14="http://schemas.microsoft.com/office/powerpoint/2010/main" val="651562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1A7E5-4F8F-6042-B516-E589998CF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2399"/>
            <a:ext cx="8596668" cy="712573"/>
          </a:xfrm>
        </p:spPr>
        <p:txBody>
          <a:bodyPr/>
          <a:lstStyle/>
          <a:p>
            <a:r>
              <a:rPr lang="en-US"/>
              <a:t>3. Scope of AfCFTA Agreement Cont…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092C7-A43D-6C49-94BE-4D9B9940F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64973"/>
            <a:ext cx="12060195" cy="58941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u="sng" dirty="0"/>
              <a:t>PHASE 1:</a:t>
            </a:r>
          </a:p>
          <a:p>
            <a:r>
              <a:rPr lang="en-US" sz="3000" dirty="0"/>
              <a:t>Protocol on Trade in Goods</a:t>
            </a:r>
          </a:p>
          <a:p>
            <a:r>
              <a:rPr lang="en-US" sz="3000" dirty="0"/>
              <a:t>Protocol on Trade in Services</a:t>
            </a:r>
          </a:p>
          <a:p>
            <a:r>
              <a:rPr lang="en-US" sz="3000" dirty="0"/>
              <a:t>Protocol on Rules and Procedures for Settlement of Disputes</a:t>
            </a:r>
          </a:p>
          <a:p>
            <a:pPr marL="0" indent="0">
              <a:buNone/>
            </a:pPr>
            <a:r>
              <a:rPr lang="en-US" sz="3000" u="sng" dirty="0"/>
              <a:t>PHASE 2:</a:t>
            </a:r>
          </a:p>
          <a:p>
            <a:r>
              <a:rPr lang="en-US" sz="3000" dirty="0"/>
              <a:t>Protocol on Investment</a:t>
            </a:r>
          </a:p>
          <a:p>
            <a:r>
              <a:rPr lang="en-US" sz="3000" dirty="0"/>
              <a:t>Protocol on Competition Policy</a:t>
            </a:r>
          </a:p>
          <a:p>
            <a:r>
              <a:rPr lang="en-US" sz="3000" dirty="0"/>
              <a:t>Protocol on Intellectual Property Rights</a:t>
            </a:r>
          </a:p>
          <a:p>
            <a:r>
              <a:rPr lang="en-US" sz="3000" dirty="0"/>
              <a:t>Protocol on Digital Trade</a:t>
            </a:r>
          </a:p>
          <a:p>
            <a:r>
              <a:rPr lang="en-US" sz="3000" dirty="0"/>
              <a:t>Protocol on Women and Youth in Trade</a:t>
            </a:r>
          </a:p>
        </p:txBody>
      </p:sp>
    </p:spTree>
    <p:extLst>
      <p:ext uri="{BB962C8B-B14F-4D97-AF65-F5344CB8AC3E}">
        <p14:creationId xmlns:p14="http://schemas.microsoft.com/office/powerpoint/2010/main" val="287892719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499</TotalTime>
  <Words>930</Words>
  <Application>Microsoft Macintosh PowerPoint</Application>
  <PresentationFormat>Widescreen</PresentationFormat>
  <Paragraphs>186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UNDERSTANDING THE AFRICAN CONTINENTAL FREE TRADE AREA (AfCFTA) – WHAT IS IN IT FOR AGRICULTURAL TRADE</vt:lpstr>
      <vt:lpstr>1. Historical Background</vt:lpstr>
      <vt:lpstr>1. Historical Background Cont…</vt:lpstr>
      <vt:lpstr>1. Historical Background Cont…..</vt:lpstr>
      <vt:lpstr>2. What is in it for Agricultural Trade - Literature?</vt:lpstr>
      <vt:lpstr>2. What is in it for Agricultural Trade?</vt:lpstr>
      <vt:lpstr>2. What is in it for Agricultural Trade?</vt:lpstr>
      <vt:lpstr>3. Scope of AfCFTA Agreement</vt:lpstr>
      <vt:lpstr>3. Scope of AfCFTA Agreement Cont…</vt:lpstr>
      <vt:lpstr>4. Annexes to Protocol on Trade in Goods</vt:lpstr>
      <vt:lpstr>PowerPoint Presentation</vt:lpstr>
      <vt:lpstr>PowerPoint Presentation</vt:lpstr>
      <vt:lpstr>7. Which Agricultural Products are in EACs PSTC?</vt:lpstr>
      <vt:lpstr>8. Enablers</vt:lpstr>
      <vt:lpstr>9. Government’s obligations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GAP TOURSTOP 2023: Strengthening Compliance and Expanding Markets for Kenya’s Agricultural Produce</dc:title>
  <dc:creator>Seth O. Gor (Dr.)</dc:creator>
  <cp:lastModifiedBy>Seth O. Gor (Dr.)</cp:lastModifiedBy>
  <cp:revision>33</cp:revision>
  <dcterms:created xsi:type="dcterms:W3CDTF">2023-03-26T13:49:26Z</dcterms:created>
  <dcterms:modified xsi:type="dcterms:W3CDTF">2023-03-27T21:23:14Z</dcterms:modified>
</cp:coreProperties>
</file>