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4307" r:id="rId2"/>
  </p:sldMasterIdLst>
  <p:notesMasterIdLst>
    <p:notesMasterId r:id="rId39"/>
  </p:notesMasterIdLst>
  <p:sldIdLst>
    <p:sldId id="1276" r:id="rId3"/>
    <p:sldId id="1760" r:id="rId4"/>
    <p:sldId id="1792" r:id="rId5"/>
    <p:sldId id="1783" r:id="rId6"/>
    <p:sldId id="1784" r:id="rId7"/>
    <p:sldId id="1788" r:id="rId8"/>
    <p:sldId id="1785" r:id="rId9"/>
    <p:sldId id="1786" r:id="rId10"/>
    <p:sldId id="1802" r:id="rId11"/>
    <p:sldId id="1787" r:id="rId12"/>
    <p:sldId id="1780" r:id="rId13"/>
    <p:sldId id="1813" r:id="rId14"/>
    <p:sldId id="1815" r:id="rId15"/>
    <p:sldId id="1809" r:id="rId16"/>
    <p:sldId id="1810" r:id="rId17"/>
    <p:sldId id="1811" r:id="rId18"/>
    <p:sldId id="1814" r:id="rId19"/>
    <p:sldId id="1812" r:id="rId20"/>
    <p:sldId id="1795" r:id="rId21"/>
    <p:sldId id="1797" r:id="rId22"/>
    <p:sldId id="1796" r:id="rId23"/>
    <p:sldId id="1798" r:id="rId24"/>
    <p:sldId id="1801" r:id="rId25"/>
    <p:sldId id="1799" r:id="rId26"/>
    <p:sldId id="1763" r:id="rId27"/>
    <p:sldId id="1778" r:id="rId28"/>
    <p:sldId id="1769" r:id="rId29"/>
    <p:sldId id="1767" r:id="rId30"/>
    <p:sldId id="1803" r:id="rId31"/>
    <p:sldId id="1804" r:id="rId32"/>
    <p:sldId id="1805" r:id="rId33"/>
    <p:sldId id="1806" r:id="rId34"/>
    <p:sldId id="1807" r:id="rId35"/>
    <p:sldId id="1782" r:id="rId36"/>
    <p:sldId id="1762" r:id="rId37"/>
    <p:sldId id="1719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go, Stephen (CIMMYT-Nairobi)" initials="MS(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FF"/>
    <a:srgbClr val="00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 autoAdjust="0"/>
    <p:restoredTop sz="94189" autoAdjust="0"/>
  </p:normalViewPr>
  <p:slideViewPr>
    <p:cSldViewPr snapToGrid="0">
      <p:cViewPr>
        <p:scale>
          <a:sx n="70" d="100"/>
          <a:sy n="70" d="100"/>
        </p:scale>
        <p:origin x="120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sike.wasilwa\Documents\Crops_Data_Aug_2015\Avocado_Production_FAOSTAT_data_en_3-26-2023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sike.wasilwa\Documents\Crops_Data_Aug_2015\Avocado_Production_FAOSTAT_data_en_3-26-2023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sike.wasilwa\Documents\Crops_Data_Aug_2015\Avocado_Production_FAOSTAT_data_en_3-26-2023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sike.wasilwa\Documents\Crops_Data_Aug_2015\Mangoes_guavas_and_mangosteensFAOSTAT_data_en_3-27-2023%20(1)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sike.wasilwa\Documents\Crops_Data_Aug_2015\Mangoes_guavas_and_mangosteensFAOSTAT_data_en_3-27-2023%20(1)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sike.wasilwa\Documents\Crops_Data_Aug_2015\Mangoes_guavas_and_mangosteensFAOSTAT_data_en_3-27-2023%20(1).xl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  <a:latin typeface="Gill Sans MT" panose="020B0502020104020203" pitchFamily="34" charset="0"/>
              </a:rPr>
              <a:t>Area Harvested - Value (ha)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Sheet2!$E$4</c:f>
              <c:strCache>
                <c:ptCount val="1"/>
                <c:pt idx="0">
                  <c:v>Value (ha)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Sheet2!$D$5:$D$65</c:f>
              <c:strCache>
                <c:ptCount val="6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</c:strCache>
            </c:strRef>
          </c:cat>
          <c:val>
            <c:numRef>
              <c:f>Sheet2!$E$5:$E$65</c:f>
              <c:numCache>
                <c:formatCode>########0</c:formatCode>
                <c:ptCount val="61"/>
                <c:pt idx="0">
                  <c:v>1100</c:v>
                </c:pt>
                <c:pt idx="1">
                  <c:v>1100</c:v>
                </c:pt>
                <c:pt idx="2">
                  <c:v>1100</c:v>
                </c:pt>
                <c:pt idx="3">
                  <c:v>1100</c:v>
                </c:pt>
                <c:pt idx="4">
                  <c:v>1100</c:v>
                </c:pt>
                <c:pt idx="5">
                  <c:v>1100</c:v>
                </c:pt>
                <c:pt idx="6">
                  <c:v>1100</c:v>
                </c:pt>
                <c:pt idx="7">
                  <c:v>1100</c:v>
                </c:pt>
                <c:pt idx="8">
                  <c:v>1100</c:v>
                </c:pt>
                <c:pt idx="9">
                  <c:v>1100</c:v>
                </c:pt>
                <c:pt idx="10">
                  <c:v>1100</c:v>
                </c:pt>
                <c:pt idx="11">
                  <c:v>1100</c:v>
                </c:pt>
                <c:pt idx="12">
                  <c:v>1200</c:v>
                </c:pt>
                <c:pt idx="13">
                  <c:v>1200</c:v>
                </c:pt>
                <c:pt idx="14">
                  <c:v>1200</c:v>
                </c:pt>
                <c:pt idx="15">
                  <c:v>1200</c:v>
                </c:pt>
                <c:pt idx="16">
                  <c:v>1200</c:v>
                </c:pt>
                <c:pt idx="17">
                  <c:v>1250</c:v>
                </c:pt>
                <c:pt idx="18">
                  <c:v>1400</c:v>
                </c:pt>
                <c:pt idx="19">
                  <c:v>1400</c:v>
                </c:pt>
                <c:pt idx="20">
                  <c:v>1400</c:v>
                </c:pt>
                <c:pt idx="21">
                  <c:v>1400</c:v>
                </c:pt>
                <c:pt idx="22">
                  <c:v>1500</c:v>
                </c:pt>
                <c:pt idx="23">
                  <c:v>1500</c:v>
                </c:pt>
                <c:pt idx="24">
                  <c:v>1500</c:v>
                </c:pt>
                <c:pt idx="25">
                  <c:v>1500</c:v>
                </c:pt>
                <c:pt idx="26">
                  <c:v>1600</c:v>
                </c:pt>
                <c:pt idx="27">
                  <c:v>1600</c:v>
                </c:pt>
                <c:pt idx="28">
                  <c:v>1600</c:v>
                </c:pt>
                <c:pt idx="29">
                  <c:v>1559</c:v>
                </c:pt>
                <c:pt idx="30">
                  <c:v>1817</c:v>
                </c:pt>
                <c:pt idx="31">
                  <c:v>1626</c:v>
                </c:pt>
                <c:pt idx="32">
                  <c:v>2434</c:v>
                </c:pt>
                <c:pt idx="33">
                  <c:v>2852</c:v>
                </c:pt>
                <c:pt idx="34">
                  <c:v>1988</c:v>
                </c:pt>
                <c:pt idx="35">
                  <c:v>2585</c:v>
                </c:pt>
                <c:pt idx="36">
                  <c:v>2745</c:v>
                </c:pt>
                <c:pt idx="37">
                  <c:v>3710</c:v>
                </c:pt>
                <c:pt idx="38">
                  <c:v>3986</c:v>
                </c:pt>
                <c:pt idx="39">
                  <c:v>4120</c:v>
                </c:pt>
                <c:pt idx="40">
                  <c:v>4460</c:v>
                </c:pt>
                <c:pt idx="41">
                  <c:v>4880</c:v>
                </c:pt>
                <c:pt idx="42">
                  <c:v>5099</c:v>
                </c:pt>
                <c:pt idx="43">
                  <c:v>6421</c:v>
                </c:pt>
                <c:pt idx="44">
                  <c:v>7714</c:v>
                </c:pt>
                <c:pt idx="45">
                  <c:v>7995</c:v>
                </c:pt>
                <c:pt idx="46">
                  <c:v>7203</c:v>
                </c:pt>
                <c:pt idx="47">
                  <c:v>7900</c:v>
                </c:pt>
                <c:pt idx="48">
                  <c:v>10053</c:v>
                </c:pt>
                <c:pt idx="49">
                  <c:v>10320</c:v>
                </c:pt>
                <c:pt idx="50">
                  <c:v>9960</c:v>
                </c:pt>
                <c:pt idx="51">
                  <c:v>11021</c:v>
                </c:pt>
                <c:pt idx="52">
                  <c:v>11439</c:v>
                </c:pt>
                <c:pt idx="53">
                  <c:v>11583</c:v>
                </c:pt>
                <c:pt idx="54">
                  <c:v>8486</c:v>
                </c:pt>
                <c:pt idx="55">
                  <c:v>10305</c:v>
                </c:pt>
                <c:pt idx="56">
                  <c:v>16460</c:v>
                </c:pt>
                <c:pt idx="57">
                  <c:v>14497</c:v>
                </c:pt>
                <c:pt idx="58">
                  <c:v>20125</c:v>
                </c:pt>
                <c:pt idx="59">
                  <c:v>24447</c:v>
                </c:pt>
                <c:pt idx="60">
                  <c:v>25919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FF-4214-AA0B-E8ABE9021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824959"/>
        <c:axId val="681753583"/>
      </c:barChart>
      <c:catAx>
        <c:axId val="7688249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681753583"/>
        <c:crosses val="autoZero"/>
        <c:auto val="1"/>
        <c:lblAlgn val="ctr"/>
        <c:lblOffset val="100"/>
        <c:noMultiLvlLbl val="0"/>
      </c:catAx>
      <c:valAx>
        <c:axId val="681753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7688249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r>
              <a:rPr lang="en-US" sz="1800" b="1">
                <a:latin typeface="Gill Sans MT" panose="020B0502020104020203" pitchFamily="34" charset="0"/>
              </a:rPr>
              <a:t>Yield (kg/ha)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Sheet2!$D$69:$D$129</c:f>
              <c:strCache>
                <c:ptCount val="6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</c:strCache>
            </c:strRef>
          </c:cat>
          <c:val>
            <c:numRef>
              <c:f>Sheet2!$E$69:$E$129</c:f>
              <c:numCache>
                <c:formatCode>########0</c:formatCode>
                <c:ptCount val="61"/>
                <c:pt idx="0">
                  <c:v>145455</c:v>
                </c:pt>
                <c:pt idx="1">
                  <c:v>145455</c:v>
                </c:pt>
                <c:pt idx="2">
                  <c:v>145455</c:v>
                </c:pt>
                <c:pt idx="3">
                  <c:v>145455</c:v>
                </c:pt>
                <c:pt idx="4">
                  <c:v>145455</c:v>
                </c:pt>
                <c:pt idx="5">
                  <c:v>145455</c:v>
                </c:pt>
                <c:pt idx="6">
                  <c:v>145455</c:v>
                </c:pt>
                <c:pt idx="7">
                  <c:v>145455</c:v>
                </c:pt>
                <c:pt idx="8">
                  <c:v>145455</c:v>
                </c:pt>
                <c:pt idx="9">
                  <c:v>145455</c:v>
                </c:pt>
                <c:pt idx="10">
                  <c:v>145455</c:v>
                </c:pt>
                <c:pt idx="11">
                  <c:v>145455</c:v>
                </c:pt>
                <c:pt idx="12">
                  <c:v>141667</c:v>
                </c:pt>
                <c:pt idx="13">
                  <c:v>141667</c:v>
                </c:pt>
                <c:pt idx="14">
                  <c:v>141667</c:v>
                </c:pt>
                <c:pt idx="15">
                  <c:v>141667</c:v>
                </c:pt>
                <c:pt idx="16">
                  <c:v>141667</c:v>
                </c:pt>
                <c:pt idx="17">
                  <c:v>144000</c:v>
                </c:pt>
                <c:pt idx="18">
                  <c:v>142857</c:v>
                </c:pt>
                <c:pt idx="19">
                  <c:v>142857</c:v>
                </c:pt>
                <c:pt idx="20">
                  <c:v>142857</c:v>
                </c:pt>
                <c:pt idx="21">
                  <c:v>142857</c:v>
                </c:pt>
                <c:pt idx="22">
                  <c:v>146667</c:v>
                </c:pt>
                <c:pt idx="23">
                  <c:v>146667</c:v>
                </c:pt>
                <c:pt idx="24">
                  <c:v>146667</c:v>
                </c:pt>
                <c:pt idx="25">
                  <c:v>146667</c:v>
                </c:pt>
                <c:pt idx="26">
                  <c:v>143750</c:v>
                </c:pt>
                <c:pt idx="27">
                  <c:v>143750</c:v>
                </c:pt>
                <c:pt idx="28">
                  <c:v>143750</c:v>
                </c:pt>
                <c:pt idx="29">
                  <c:v>147402</c:v>
                </c:pt>
                <c:pt idx="30">
                  <c:v>105504</c:v>
                </c:pt>
                <c:pt idx="31">
                  <c:v>126863</c:v>
                </c:pt>
                <c:pt idx="32">
                  <c:v>160707</c:v>
                </c:pt>
                <c:pt idx="33">
                  <c:v>50126</c:v>
                </c:pt>
                <c:pt idx="34">
                  <c:v>137158</c:v>
                </c:pt>
                <c:pt idx="35">
                  <c:v>121280</c:v>
                </c:pt>
                <c:pt idx="36">
                  <c:v>135821</c:v>
                </c:pt>
                <c:pt idx="37">
                  <c:v>130666</c:v>
                </c:pt>
                <c:pt idx="38">
                  <c:v>134646</c:v>
                </c:pt>
                <c:pt idx="39">
                  <c:v>126286</c:v>
                </c:pt>
                <c:pt idx="40">
                  <c:v>121973</c:v>
                </c:pt>
                <c:pt idx="41">
                  <c:v>107441</c:v>
                </c:pt>
                <c:pt idx="42">
                  <c:v>139141</c:v>
                </c:pt>
                <c:pt idx="43">
                  <c:v>125083</c:v>
                </c:pt>
                <c:pt idx="44">
                  <c:v>129994</c:v>
                </c:pt>
                <c:pt idx="45">
                  <c:v>130000</c:v>
                </c:pt>
                <c:pt idx="46">
                  <c:v>130000</c:v>
                </c:pt>
                <c:pt idx="47">
                  <c:v>131042</c:v>
                </c:pt>
                <c:pt idx="48">
                  <c:v>144438</c:v>
                </c:pt>
                <c:pt idx="49">
                  <c:v>196021</c:v>
                </c:pt>
                <c:pt idx="50">
                  <c:v>149840</c:v>
                </c:pt>
                <c:pt idx="51">
                  <c:v>151482</c:v>
                </c:pt>
                <c:pt idx="52">
                  <c:v>155432</c:v>
                </c:pt>
                <c:pt idx="53">
                  <c:v>188804</c:v>
                </c:pt>
                <c:pt idx="54">
                  <c:v>160759</c:v>
                </c:pt>
                <c:pt idx="55">
                  <c:v>170835</c:v>
                </c:pt>
                <c:pt idx="56">
                  <c:v>132250</c:v>
                </c:pt>
                <c:pt idx="57">
                  <c:v>161366</c:v>
                </c:pt>
                <c:pt idx="58">
                  <c:v>131194</c:v>
                </c:pt>
                <c:pt idx="59">
                  <c:v>131939</c:v>
                </c:pt>
                <c:pt idx="60">
                  <c:v>160813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64-49B6-A8F2-A6CB659B8B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737135"/>
        <c:axId val="768735887"/>
      </c:barChart>
      <c:catAx>
        <c:axId val="76873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768735887"/>
        <c:crosses val="autoZero"/>
        <c:auto val="1"/>
        <c:lblAlgn val="ctr"/>
        <c:lblOffset val="100"/>
        <c:noMultiLvlLbl val="0"/>
      </c:catAx>
      <c:valAx>
        <c:axId val="76873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768737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r>
              <a:rPr lang="en-US" sz="1800" b="1">
                <a:latin typeface="Gill Sans MT" panose="020B0502020104020203" pitchFamily="34" charset="0"/>
              </a:rPr>
              <a:t>Tonnes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Sheet2!$D$133:$D$193</c:f>
              <c:strCache>
                <c:ptCount val="6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</c:strCache>
            </c:strRef>
          </c:cat>
          <c:val>
            <c:numRef>
              <c:f>Sheet2!$E$133:$E$193</c:f>
              <c:numCache>
                <c:formatCode>########0</c:formatCode>
                <c:ptCount val="61"/>
                <c:pt idx="0">
                  <c:v>16000</c:v>
                </c:pt>
                <c:pt idx="1">
                  <c:v>16000</c:v>
                </c:pt>
                <c:pt idx="2">
                  <c:v>16000</c:v>
                </c:pt>
                <c:pt idx="3">
                  <c:v>16000</c:v>
                </c:pt>
                <c:pt idx="4">
                  <c:v>16000</c:v>
                </c:pt>
                <c:pt idx="5">
                  <c:v>16000</c:v>
                </c:pt>
                <c:pt idx="6">
                  <c:v>16000</c:v>
                </c:pt>
                <c:pt idx="7">
                  <c:v>16000</c:v>
                </c:pt>
                <c:pt idx="8">
                  <c:v>16000</c:v>
                </c:pt>
                <c:pt idx="9">
                  <c:v>16000</c:v>
                </c:pt>
                <c:pt idx="10">
                  <c:v>16000</c:v>
                </c:pt>
                <c:pt idx="11">
                  <c:v>16000</c:v>
                </c:pt>
                <c:pt idx="12">
                  <c:v>17000</c:v>
                </c:pt>
                <c:pt idx="13">
                  <c:v>17000</c:v>
                </c:pt>
                <c:pt idx="14">
                  <c:v>17000</c:v>
                </c:pt>
                <c:pt idx="15">
                  <c:v>17000</c:v>
                </c:pt>
                <c:pt idx="16">
                  <c:v>17000</c:v>
                </c:pt>
                <c:pt idx="17">
                  <c:v>18000</c:v>
                </c:pt>
                <c:pt idx="18">
                  <c:v>20000</c:v>
                </c:pt>
                <c:pt idx="19">
                  <c:v>20000</c:v>
                </c:pt>
                <c:pt idx="20">
                  <c:v>20000</c:v>
                </c:pt>
                <c:pt idx="21">
                  <c:v>20000</c:v>
                </c:pt>
                <c:pt idx="22">
                  <c:v>22000</c:v>
                </c:pt>
                <c:pt idx="23">
                  <c:v>22000</c:v>
                </c:pt>
                <c:pt idx="24">
                  <c:v>22000</c:v>
                </c:pt>
                <c:pt idx="25">
                  <c:v>22000</c:v>
                </c:pt>
                <c:pt idx="26">
                  <c:v>23000</c:v>
                </c:pt>
                <c:pt idx="27">
                  <c:v>23000</c:v>
                </c:pt>
                <c:pt idx="28">
                  <c:v>23000</c:v>
                </c:pt>
                <c:pt idx="29">
                  <c:v>22980</c:v>
                </c:pt>
                <c:pt idx="30">
                  <c:v>19170</c:v>
                </c:pt>
                <c:pt idx="31">
                  <c:v>20628</c:v>
                </c:pt>
                <c:pt idx="32">
                  <c:v>39116</c:v>
                </c:pt>
                <c:pt idx="33">
                  <c:v>14296</c:v>
                </c:pt>
                <c:pt idx="34">
                  <c:v>27267</c:v>
                </c:pt>
                <c:pt idx="35">
                  <c:v>31351</c:v>
                </c:pt>
                <c:pt idx="36">
                  <c:v>37283</c:v>
                </c:pt>
                <c:pt idx="37">
                  <c:v>48477</c:v>
                </c:pt>
                <c:pt idx="38">
                  <c:v>53670</c:v>
                </c:pt>
                <c:pt idx="39">
                  <c:v>52030</c:v>
                </c:pt>
                <c:pt idx="40">
                  <c:v>54400</c:v>
                </c:pt>
                <c:pt idx="41">
                  <c:v>52431</c:v>
                </c:pt>
                <c:pt idx="42">
                  <c:v>70948</c:v>
                </c:pt>
                <c:pt idx="43">
                  <c:v>80316</c:v>
                </c:pt>
                <c:pt idx="44">
                  <c:v>100277</c:v>
                </c:pt>
                <c:pt idx="45">
                  <c:v>103935</c:v>
                </c:pt>
                <c:pt idx="46">
                  <c:v>93639</c:v>
                </c:pt>
                <c:pt idx="47">
                  <c:v>103523</c:v>
                </c:pt>
                <c:pt idx="48">
                  <c:v>145204</c:v>
                </c:pt>
                <c:pt idx="49">
                  <c:v>202294</c:v>
                </c:pt>
                <c:pt idx="50">
                  <c:v>149241</c:v>
                </c:pt>
                <c:pt idx="51">
                  <c:v>166948</c:v>
                </c:pt>
                <c:pt idx="52">
                  <c:v>177799</c:v>
                </c:pt>
                <c:pt idx="53">
                  <c:v>218692</c:v>
                </c:pt>
                <c:pt idx="54">
                  <c:v>136420</c:v>
                </c:pt>
                <c:pt idx="55">
                  <c:v>176045</c:v>
                </c:pt>
                <c:pt idx="56">
                  <c:v>217688.11</c:v>
                </c:pt>
                <c:pt idx="57">
                  <c:v>233932.56</c:v>
                </c:pt>
                <c:pt idx="58">
                  <c:v>264031.53000000003</c:v>
                </c:pt>
                <c:pt idx="59">
                  <c:v>322556.21999999997</c:v>
                </c:pt>
                <c:pt idx="60">
                  <c:v>416802.72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5-4365-81FE-586115E28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8010175"/>
        <c:axId val="618008927"/>
      </c:barChart>
      <c:catAx>
        <c:axId val="618010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618008927"/>
        <c:crosses val="autoZero"/>
        <c:auto val="1"/>
        <c:lblAlgn val="ctr"/>
        <c:lblOffset val="100"/>
        <c:noMultiLvlLbl val="0"/>
      </c:catAx>
      <c:valAx>
        <c:axId val="618008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pPr>
            <a:endParaRPr lang="en-US"/>
          </a:p>
        </c:txPr>
        <c:crossAx val="618010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Summary!$E$3</c:f>
              <c:strCache>
                <c:ptCount val="1"/>
                <c:pt idx="0">
                  <c:v>Area harvested (ha)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Summary!$D$4:$D$64</c:f>
              <c:strCache>
                <c:ptCount val="6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</c:strCache>
            </c:strRef>
          </c:cat>
          <c:val>
            <c:numRef>
              <c:f>Summary!$E$4:$E$64</c:f>
              <c:numCache>
                <c:formatCode>########0</c:formatCode>
                <c:ptCount val="61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  <c:pt idx="3">
                  <c:v>150</c:v>
                </c:pt>
                <c:pt idx="4">
                  <c:v>200</c:v>
                </c:pt>
                <c:pt idx="5">
                  <c:v>200</c:v>
                </c:pt>
                <c:pt idx="6">
                  <c:v>200</c:v>
                </c:pt>
                <c:pt idx="7">
                  <c:v>200</c:v>
                </c:pt>
                <c:pt idx="8">
                  <c:v>250</c:v>
                </c:pt>
                <c:pt idx="9">
                  <c:v>500</c:v>
                </c:pt>
                <c:pt idx="10">
                  <c:v>800</c:v>
                </c:pt>
                <c:pt idx="11">
                  <c:v>1000</c:v>
                </c:pt>
                <c:pt idx="12">
                  <c:v>1300</c:v>
                </c:pt>
                <c:pt idx="13">
                  <c:v>1500</c:v>
                </c:pt>
                <c:pt idx="14">
                  <c:v>1500</c:v>
                </c:pt>
                <c:pt idx="15">
                  <c:v>1900</c:v>
                </c:pt>
                <c:pt idx="16">
                  <c:v>2300</c:v>
                </c:pt>
                <c:pt idx="17">
                  <c:v>2500</c:v>
                </c:pt>
                <c:pt idx="18">
                  <c:v>2800</c:v>
                </c:pt>
                <c:pt idx="19">
                  <c:v>3000</c:v>
                </c:pt>
                <c:pt idx="20">
                  <c:v>3500</c:v>
                </c:pt>
                <c:pt idx="21">
                  <c:v>4200</c:v>
                </c:pt>
                <c:pt idx="22">
                  <c:v>4200</c:v>
                </c:pt>
                <c:pt idx="23">
                  <c:v>5500</c:v>
                </c:pt>
                <c:pt idx="24">
                  <c:v>6000</c:v>
                </c:pt>
                <c:pt idx="25">
                  <c:v>7000</c:v>
                </c:pt>
                <c:pt idx="26">
                  <c:v>7500</c:v>
                </c:pt>
                <c:pt idx="27">
                  <c:v>7500</c:v>
                </c:pt>
                <c:pt idx="28">
                  <c:v>9000</c:v>
                </c:pt>
                <c:pt idx="29">
                  <c:v>9500</c:v>
                </c:pt>
                <c:pt idx="30">
                  <c:v>11138</c:v>
                </c:pt>
                <c:pt idx="31">
                  <c:v>11839</c:v>
                </c:pt>
                <c:pt idx="32">
                  <c:v>12357</c:v>
                </c:pt>
                <c:pt idx="33">
                  <c:v>10500</c:v>
                </c:pt>
                <c:pt idx="34">
                  <c:v>10865</c:v>
                </c:pt>
                <c:pt idx="35">
                  <c:v>11143</c:v>
                </c:pt>
                <c:pt idx="36">
                  <c:v>13208</c:v>
                </c:pt>
                <c:pt idx="37">
                  <c:v>15288</c:v>
                </c:pt>
                <c:pt idx="38">
                  <c:v>15647</c:v>
                </c:pt>
                <c:pt idx="39">
                  <c:v>15027</c:v>
                </c:pt>
                <c:pt idx="40">
                  <c:v>16542</c:v>
                </c:pt>
                <c:pt idx="41">
                  <c:v>16673</c:v>
                </c:pt>
                <c:pt idx="42">
                  <c:v>17268</c:v>
                </c:pt>
                <c:pt idx="43">
                  <c:v>16000</c:v>
                </c:pt>
                <c:pt idx="44">
                  <c:v>17738</c:v>
                </c:pt>
                <c:pt idx="45">
                  <c:v>21264</c:v>
                </c:pt>
                <c:pt idx="46">
                  <c:v>23407</c:v>
                </c:pt>
                <c:pt idx="47">
                  <c:v>25350</c:v>
                </c:pt>
                <c:pt idx="48">
                  <c:v>36304</c:v>
                </c:pt>
                <c:pt idx="49">
                  <c:v>34629</c:v>
                </c:pt>
                <c:pt idx="50">
                  <c:v>39367</c:v>
                </c:pt>
                <c:pt idx="51">
                  <c:v>43777</c:v>
                </c:pt>
                <c:pt idx="52">
                  <c:v>46980</c:v>
                </c:pt>
                <c:pt idx="53">
                  <c:v>58501</c:v>
                </c:pt>
                <c:pt idx="54">
                  <c:v>49266</c:v>
                </c:pt>
                <c:pt idx="55">
                  <c:v>45936</c:v>
                </c:pt>
                <c:pt idx="56">
                  <c:v>48513</c:v>
                </c:pt>
                <c:pt idx="57">
                  <c:v>56816</c:v>
                </c:pt>
                <c:pt idx="58">
                  <c:v>75500</c:v>
                </c:pt>
                <c:pt idx="59">
                  <c:v>65808</c:v>
                </c:pt>
                <c:pt idx="60">
                  <c:v>58545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AD-4039-A37B-06D1EFBC4D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12272"/>
        <c:axId val="38718096"/>
      </c:barChart>
      <c:catAx>
        <c:axId val="3871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18096"/>
        <c:crosses val="autoZero"/>
        <c:auto val="1"/>
        <c:lblAlgn val="ctr"/>
        <c:lblOffset val="100"/>
        <c:noMultiLvlLbl val="0"/>
      </c:catAx>
      <c:valAx>
        <c:axId val="3871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1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Summary!$E$130</c:f>
              <c:strCache>
                <c:ptCount val="1"/>
                <c:pt idx="0">
                  <c:v>Production (tons)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Summary!$D$131:$D$191</c:f>
              <c:strCache>
                <c:ptCount val="6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</c:strCache>
            </c:strRef>
          </c:cat>
          <c:val>
            <c:numRef>
              <c:f>Summary!$E$131:$E$191</c:f>
              <c:numCache>
                <c:formatCode>########0</c:formatCode>
                <c:ptCount val="61"/>
                <c:pt idx="0">
                  <c:v>400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  <c:pt idx="4">
                  <c:v>600</c:v>
                </c:pt>
                <c:pt idx="5">
                  <c:v>700</c:v>
                </c:pt>
                <c:pt idx="6">
                  <c:v>800</c:v>
                </c:pt>
                <c:pt idx="7">
                  <c:v>900</c:v>
                </c:pt>
                <c:pt idx="8">
                  <c:v>1000</c:v>
                </c:pt>
                <c:pt idx="9">
                  <c:v>2000</c:v>
                </c:pt>
                <c:pt idx="10">
                  <c:v>3000</c:v>
                </c:pt>
                <c:pt idx="11">
                  <c:v>4000</c:v>
                </c:pt>
                <c:pt idx="12">
                  <c:v>5000</c:v>
                </c:pt>
                <c:pt idx="13">
                  <c:v>6000</c:v>
                </c:pt>
                <c:pt idx="14">
                  <c:v>7000</c:v>
                </c:pt>
                <c:pt idx="15">
                  <c:v>8000</c:v>
                </c:pt>
                <c:pt idx="16">
                  <c:v>10000</c:v>
                </c:pt>
                <c:pt idx="17">
                  <c:v>11000</c:v>
                </c:pt>
                <c:pt idx="18">
                  <c:v>12000</c:v>
                </c:pt>
                <c:pt idx="19">
                  <c:v>13000</c:v>
                </c:pt>
                <c:pt idx="20">
                  <c:v>15000</c:v>
                </c:pt>
                <c:pt idx="21">
                  <c:v>18819</c:v>
                </c:pt>
                <c:pt idx="22">
                  <c:v>18446</c:v>
                </c:pt>
                <c:pt idx="23">
                  <c:v>25000</c:v>
                </c:pt>
                <c:pt idx="24">
                  <c:v>33000</c:v>
                </c:pt>
                <c:pt idx="25">
                  <c:v>40000</c:v>
                </c:pt>
                <c:pt idx="26">
                  <c:v>49000</c:v>
                </c:pt>
                <c:pt idx="27">
                  <c:v>55000</c:v>
                </c:pt>
                <c:pt idx="28">
                  <c:v>65000</c:v>
                </c:pt>
                <c:pt idx="29">
                  <c:v>75000</c:v>
                </c:pt>
                <c:pt idx="30">
                  <c:v>85000</c:v>
                </c:pt>
                <c:pt idx="31">
                  <c:v>90160</c:v>
                </c:pt>
                <c:pt idx="32">
                  <c:v>97426</c:v>
                </c:pt>
                <c:pt idx="33">
                  <c:v>90000</c:v>
                </c:pt>
                <c:pt idx="34">
                  <c:v>89258</c:v>
                </c:pt>
                <c:pt idx="35">
                  <c:v>88076</c:v>
                </c:pt>
                <c:pt idx="36">
                  <c:v>66707</c:v>
                </c:pt>
                <c:pt idx="37">
                  <c:v>150812</c:v>
                </c:pt>
                <c:pt idx="38">
                  <c:v>162322</c:v>
                </c:pt>
                <c:pt idx="39">
                  <c:v>112608</c:v>
                </c:pt>
                <c:pt idx="40">
                  <c:v>179638</c:v>
                </c:pt>
                <c:pt idx="41">
                  <c:v>176504</c:v>
                </c:pt>
                <c:pt idx="42">
                  <c:v>129532</c:v>
                </c:pt>
                <c:pt idx="43">
                  <c:v>118000</c:v>
                </c:pt>
                <c:pt idx="44">
                  <c:v>254113</c:v>
                </c:pt>
                <c:pt idx="45">
                  <c:v>248531</c:v>
                </c:pt>
                <c:pt idx="46">
                  <c:v>384461</c:v>
                </c:pt>
                <c:pt idx="47">
                  <c:v>448631</c:v>
                </c:pt>
                <c:pt idx="48">
                  <c:v>528815</c:v>
                </c:pt>
                <c:pt idx="49">
                  <c:v>553710</c:v>
                </c:pt>
                <c:pt idx="50">
                  <c:v>452944</c:v>
                </c:pt>
                <c:pt idx="51">
                  <c:v>520432</c:v>
                </c:pt>
                <c:pt idx="52">
                  <c:v>581290</c:v>
                </c:pt>
                <c:pt idx="53">
                  <c:v>757310</c:v>
                </c:pt>
                <c:pt idx="54">
                  <c:v>682778.5</c:v>
                </c:pt>
                <c:pt idx="55">
                  <c:v>801653</c:v>
                </c:pt>
                <c:pt idx="56">
                  <c:v>564009.57999999996</c:v>
                </c:pt>
                <c:pt idx="57">
                  <c:v>676376.59</c:v>
                </c:pt>
                <c:pt idx="58">
                  <c:v>806065.77</c:v>
                </c:pt>
                <c:pt idx="59">
                  <c:v>819276.06</c:v>
                </c:pt>
                <c:pt idx="60">
                  <c:v>752152.87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E-4BF0-868A-BCFC353596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31904"/>
        <c:axId val="39232320"/>
      </c:barChart>
      <c:catAx>
        <c:axId val="3923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32320"/>
        <c:crosses val="autoZero"/>
        <c:auto val="1"/>
        <c:lblAlgn val="ctr"/>
        <c:lblOffset val="100"/>
        <c:noMultiLvlLbl val="0"/>
      </c:catAx>
      <c:valAx>
        <c:axId val="3923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3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Summary!$E$66</c:f>
              <c:strCache>
                <c:ptCount val="1"/>
                <c:pt idx="0">
                  <c:v>Yield (kg/ha)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Summary!$D$67:$D$127</c:f>
              <c:strCache>
                <c:ptCount val="61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  <c:pt idx="60">
                  <c:v>2021</c:v>
                </c:pt>
              </c:strCache>
            </c:strRef>
          </c:cat>
          <c:val>
            <c:numRef>
              <c:f>Summary!$E$67:$E$127</c:f>
              <c:numCache>
                <c:formatCode>########0</c:formatCode>
                <c:ptCount val="61"/>
                <c:pt idx="0">
                  <c:v>26667</c:v>
                </c:pt>
                <c:pt idx="1">
                  <c:v>33333</c:v>
                </c:pt>
                <c:pt idx="2">
                  <c:v>33333</c:v>
                </c:pt>
                <c:pt idx="3">
                  <c:v>33333</c:v>
                </c:pt>
                <c:pt idx="4">
                  <c:v>30000</c:v>
                </c:pt>
                <c:pt idx="5">
                  <c:v>35000</c:v>
                </c:pt>
                <c:pt idx="6">
                  <c:v>40000</c:v>
                </c:pt>
                <c:pt idx="7">
                  <c:v>45000</c:v>
                </c:pt>
                <c:pt idx="8">
                  <c:v>40000</c:v>
                </c:pt>
                <c:pt idx="9">
                  <c:v>40000</c:v>
                </c:pt>
                <c:pt idx="10">
                  <c:v>37500</c:v>
                </c:pt>
                <c:pt idx="11">
                  <c:v>40000</c:v>
                </c:pt>
                <c:pt idx="12">
                  <c:v>38462</c:v>
                </c:pt>
                <c:pt idx="13">
                  <c:v>40000</c:v>
                </c:pt>
                <c:pt idx="14">
                  <c:v>46667</c:v>
                </c:pt>
                <c:pt idx="15">
                  <c:v>42105</c:v>
                </c:pt>
                <c:pt idx="16">
                  <c:v>43478</c:v>
                </c:pt>
                <c:pt idx="17">
                  <c:v>44000</c:v>
                </c:pt>
                <c:pt idx="18">
                  <c:v>42857</c:v>
                </c:pt>
                <c:pt idx="19">
                  <c:v>43333</c:v>
                </c:pt>
                <c:pt idx="20">
                  <c:v>42857</c:v>
                </c:pt>
                <c:pt idx="21">
                  <c:v>44807</c:v>
                </c:pt>
                <c:pt idx="22">
                  <c:v>43919</c:v>
                </c:pt>
                <c:pt idx="23">
                  <c:v>45455</c:v>
                </c:pt>
                <c:pt idx="24">
                  <c:v>55000</c:v>
                </c:pt>
                <c:pt idx="25">
                  <c:v>57143</c:v>
                </c:pt>
                <c:pt idx="26">
                  <c:v>65333</c:v>
                </c:pt>
                <c:pt idx="27">
                  <c:v>73333</c:v>
                </c:pt>
                <c:pt idx="28">
                  <c:v>72222</c:v>
                </c:pt>
                <c:pt idx="29">
                  <c:v>78947</c:v>
                </c:pt>
                <c:pt idx="30">
                  <c:v>76316</c:v>
                </c:pt>
                <c:pt idx="31">
                  <c:v>76155</c:v>
                </c:pt>
                <c:pt idx="32">
                  <c:v>78843</c:v>
                </c:pt>
                <c:pt idx="33">
                  <c:v>85714</c:v>
                </c:pt>
                <c:pt idx="34">
                  <c:v>82152</c:v>
                </c:pt>
                <c:pt idx="35">
                  <c:v>79042</c:v>
                </c:pt>
                <c:pt idx="36">
                  <c:v>50505</c:v>
                </c:pt>
                <c:pt idx="37">
                  <c:v>98647</c:v>
                </c:pt>
                <c:pt idx="38">
                  <c:v>103740</c:v>
                </c:pt>
                <c:pt idx="39">
                  <c:v>74937</c:v>
                </c:pt>
                <c:pt idx="40">
                  <c:v>108595</c:v>
                </c:pt>
                <c:pt idx="41">
                  <c:v>105862</c:v>
                </c:pt>
                <c:pt idx="42">
                  <c:v>75013</c:v>
                </c:pt>
                <c:pt idx="43">
                  <c:v>73750</c:v>
                </c:pt>
                <c:pt idx="44">
                  <c:v>143259</c:v>
                </c:pt>
                <c:pt idx="45">
                  <c:v>116879</c:v>
                </c:pt>
                <c:pt idx="46">
                  <c:v>164250</c:v>
                </c:pt>
                <c:pt idx="47">
                  <c:v>176975</c:v>
                </c:pt>
                <c:pt idx="48">
                  <c:v>145663</c:v>
                </c:pt>
                <c:pt idx="49">
                  <c:v>159898</c:v>
                </c:pt>
                <c:pt idx="50">
                  <c:v>115057</c:v>
                </c:pt>
                <c:pt idx="51">
                  <c:v>118883</c:v>
                </c:pt>
                <c:pt idx="52">
                  <c:v>123731</c:v>
                </c:pt>
                <c:pt idx="53">
                  <c:v>129452</c:v>
                </c:pt>
                <c:pt idx="54">
                  <c:v>138589</c:v>
                </c:pt>
                <c:pt idx="55">
                  <c:v>174515</c:v>
                </c:pt>
                <c:pt idx="56">
                  <c:v>116260</c:v>
                </c:pt>
                <c:pt idx="57">
                  <c:v>119046</c:v>
                </c:pt>
                <c:pt idx="58">
                  <c:v>106764</c:v>
                </c:pt>
                <c:pt idx="59">
                  <c:v>124495</c:v>
                </c:pt>
                <c:pt idx="60">
                  <c:v>128475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F7-45F1-9896-6D26A5CDF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226080"/>
        <c:axId val="39226912"/>
      </c:barChart>
      <c:catAx>
        <c:axId val="3922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6912"/>
        <c:crosses val="autoZero"/>
        <c:auto val="1"/>
        <c:lblAlgn val="ctr"/>
        <c:lblOffset val="100"/>
        <c:noMultiLvlLbl val="0"/>
      </c:catAx>
      <c:valAx>
        <c:axId val="3922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##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2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74A48-B0B8-48B8-8908-BFA2BFF89970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83FF5-6624-4639-8661-3FDBD5FA32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use of Technologies, Innovations and Management Practices (TIMPs) required to enhance productivity and competitiveness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015A9-FB09-4DAA-8957-F9D0DCD33A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10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dirty="0" smtClean="0"/>
              <a:t>WhatsApp Business, Twitter, Instagram, </a:t>
            </a:r>
            <a:r>
              <a:rPr lang="en-US" dirty="0" err="1" smtClean="0"/>
              <a:t>Tik</a:t>
            </a:r>
            <a:r>
              <a:rPr lang="en-US" dirty="0" smtClean="0"/>
              <a:t> </a:t>
            </a:r>
            <a:r>
              <a:rPr lang="en-US" dirty="0" err="1" smtClean="0"/>
              <a:t>Tok</a:t>
            </a:r>
            <a:r>
              <a:rPr lang="en-US" dirty="0" smtClean="0"/>
              <a:t>, YouTube, </a:t>
            </a:r>
            <a:r>
              <a:rPr lang="en-US" dirty="0" err="1" smtClean="0"/>
              <a:t>SnapChat</a:t>
            </a:r>
            <a:r>
              <a:rPr lang="en-US" dirty="0" smtClean="0"/>
              <a:t>, </a:t>
            </a:r>
            <a:r>
              <a:rPr lang="en-US" dirty="0" err="1" smtClean="0"/>
              <a:t>IoTs</a:t>
            </a:r>
            <a:r>
              <a:rPr lang="en-US" dirty="0" smtClean="0"/>
              <a:t>; </a:t>
            </a:r>
            <a:r>
              <a:rPr lang="en-US" sz="1200" b="0" dirty="0" smtClean="0">
                <a:latin typeface="Gill Sans MT" panose="020B0502020104020203" pitchFamily="34" charset="0"/>
              </a:rPr>
              <a:t>Mobile Apps; Modules on avocado value chain (</a:t>
            </a:r>
            <a:r>
              <a:rPr lang="en-US" sz="1200" b="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2023</a:t>
            </a:r>
            <a:r>
              <a:rPr lang="en-US" sz="1200" b="0" dirty="0" smtClean="0">
                <a:latin typeface="Gill Sans MT" panose="020B0502020104020203" pitchFamily="34" charset="0"/>
              </a:rPr>
              <a:t>); Compilation of technologies, innovations and management practices (</a:t>
            </a:r>
            <a:r>
              <a:rPr lang="en-US" sz="1200" b="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2023</a:t>
            </a:r>
            <a:r>
              <a:rPr lang="en-US" sz="1200" b="0" dirty="0" smtClean="0">
                <a:latin typeface="Gill Sans MT" panose="020B0502020104020203" pitchFamily="34" charset="0"/>
              </a:rPr>
              <a:t>); Factsheets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83FF5-6624-4639-8661-3FDBD5FA32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7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15A9-FB09-4DAA-8957-F9D0DCD33A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812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015A9-FB09-4DAA-8957-F9D0DCD33A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85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3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15A9-FB09-4DAA-8957-F9D0DCD33A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0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Gill Sans MT" panose="020B0502020104020203" pitchFamily="34" charset="0"/>
                <a:sym typeface="+mn-ea"/>
              </a:rPr>
              <a:t>lack of coordinated systems to address  emerging threats  in food production such as the Fall Armyworm, Maize Lethal Necrosis (MNLD) disease, </a:t>
            </a:r>
            <a:r>
              <a:rPr lang="en-US" sz="1200" dirty="0" err="1" smtClean="0">
                <a:latin typeface="Gill Sans MT" panose="020B0502020104020203" pitchFamily="34" charset="0"/>
                <a:sym typeface="+mn-ea"/>
              </a:rPr>
              <a:t>Striga</a:t>
            </a:r>
            <a:r>
              <a:rPr lang="en-US" sz="1200" dirty="0" smtClean="0">
                <a:latin typeface="Gill Sans MT" panose="020B0502020104020203" pitchFamily="34" charset="0"/>
                <a:sym typeface="+mn-ea"/>
              </a:rPr>
              <a:t> and others, </a:t>
            </a:r>
            <a:endParaRPr lang="en-US" sz="1200" dirty="0" smtClean="0">
              <a:latin typeface="Gill Sans MT" panose="020B0502020104020203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Gill Sans MT" panose="020B0502020104020203" pitchFamily="34" charset="0"/>
                <a:sym typeface="+mn-ea"/>
              </a:rPr>
              <a:t>Human animal conflict, (human and animal pests, livelihood conflicts between pastoralists and crop farmers with respect land–pasture, water whether irrigation or animals)</a:t>
            </a:r>
            <a:endParaRPr lang="en-US" sz="1200" dirty="0" smtClean="0">
              <a:latin typeface="Gill Sans MT" panose="020B05020201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15A9-FB09-4DAA-8957-F9D0DCD33A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55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KALRO 155 varieties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015A9-FB09-4DAA-8957-F9D0DCD33A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tx1"/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Production per acre has flat-lined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83FF5-6624-4639-8661-3FDBD5FA32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05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015A9-FB09-4DAA-8957-F9D0DCD33A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52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Must include pollinators in orchards; average loss 25%; integrate pest and pollinator</a:t>
            </a:r>
            <a:r>
              <a:rPr lang="en-US" baseline="0" dirty="0" smtClean="0"/>
              <a:t> management; 75% of crops rely on pollinators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83FF5-6624-4639-8661-3FDBD5FA32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2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83FF5-6624-4639-8661-3FDBD5FA32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2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70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19432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208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609865"/>
      </p:ext>
    </p:extLst>
  </p:cSld>
  <p:clrMapOvr>
    <a:masterClrMapping/>
  </p:clrMapOvr>
  <p:transition spd="slow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63915"/>
      </p:ext>
    </p:extLst>
  </p:cSld>
  <p:clrMapOvr>
    <a:masterClrMapping/>
  </p:clrMapOvr>
  <p:transition spd="slow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46092"/>
      </p:ext>
    </p:extLst>
  </p:cSld>
  <p:clrMapOvr>
    <a:masterClrMapping/>
  </p:clrMapOvr>
  <p:transition spd="slow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3862"/>
      </p:ext>
    </p:extLst>
  </p:cSld>
  <p:clrMapOvr>
    <a:masterClrMapping/>
  </p:clrMapOvr>
  <p:transition spd="slow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53994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8420"/>
      </p:ext>
    </p:extLst>
  </p:cSld>
  <p:clrMapOvr>
    <a:masterClrMapping/>
  </p:clrMapOvr>
  <p:transition spd="slow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51753"/>
      </p:ext>
    </p:extLst>
  </p:cSld>
  <p:clrMapOvr>
    <a:masterClrMapping/>
  </p:clrMapOvr>
  <p:transition spd="slow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89170"/>
      </p:ext>
    </p:extLst>
  </p:cSld>
  <p:clrMapOvr>
    <a:masterClrMapping/>
  </p:clrMapOvr>
  <p:transition spd="slow">
    <p:push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85183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831FF-FF06-4737-9144-593E7D2DA1C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175A6-B77B-4020-A6E5-ED0DAD75CD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3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37247DE-551A-4563-9456-8EDE363C515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1531B6-5FC0-4D76-8DC7-A3369B91E2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39828" cy="654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eg"/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3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g"/><Relationship Id="rId9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1.jpg"/><Relationship Id="rId5" Type="http://schemas.openxmlformats.org/officeDocument/2006/relationships/hyperlink" Target="mailto:lwasilwa@gmail.com" TargetMode="External"/><Relationship Id="rId4" Type="http://schemas.openxmlformats.org/officeDocument/2006/relationships/hyperlink" Target="mailto:lusike.wasilwa@kalro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35184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37976"/>
            <a:ext cx="9144000" cy="3620026"/>
          </a:xfrm>
          <a:prstGeom prst="rect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51" y="409523"/>
            <a:ext cx="2429219" cy="17141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V="1">
            <a:off x="0" y="3165555"/>
            <a:ext cx="9143996" cy="72420"/>
          </a:xfrm>
          <a:prstGeom prst="rect">
            <a:avLst/>
          </a:prstGeom>
          <a:solidFill>
            <a:srgbClr val="AD7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100" y="2263563"/>
            <a:ext cx="8378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Kenya Agricultural &amp; Livestock Research Organization (KALRO)</a:t>
            </a:r>
            <a:endParaRPr lang="en-US" sz="2400" dirty="0">
              <a:solidFill>
                <a:prstClr val="black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3188280"/>
            <a:ext cx="9144000" cy="3620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 Hidden Gem: Improved Fresh Produce Technologies</a:t>
            </a:r>
            <a:endParaRPr lang="en-US" altLang="en-US" sz="5400" b="1" dirty="0" smtClean="0">
              <a:solidFill>
                <a:srgbClr val="FFC000">
                  <a:lumMod val="40000"/>
                  <a:lumOff val="60000"/>
                </a:srgbClr>
              </a:solidFill>
              <a:latin typeface="Gill Sans MT" panose="020B0502020104020203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en-US" altLang="en-US" b="1" dirty="0" smtClean="0">
              <a:solidFill>
                <a:srgbClr val="FFC000">
                  <a:lumMod val="40000"/>
                  <a:lumOff val="60000"/>
                </a:srgbClr>
              </a:solidFill>
              <a:latin typeface="Gill Sans MT" panose="020B0502020104020203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en-US" b="1" dirty="0" smtClean="0">
                <a:solidFill>
                  <a:srgbClr val="FFC000">
                    <a:lumMod val="40000"/>
                    <a:lumOff val="60000"/>
                  </a:srgbClr>
                </a:solidFill>
                <a:latin typeface="Gill Sans MT" panose="020B0502020104020203" pitchFamily="34" charset="0"/>
              </a:rPr>
              <a:t>Dr. Lusike Wasilwa</a:t>
            </a:r>
            <a:endParaRPr lang="en-US" altLang="en-US" sz="1400" b="1" dirty="0" smtClean="0">
              <a:solidFill>
                <a:srgbClr val="BCE193"/>
              </a:solidFill>
              <a:latin typeface="Gill Sans MT" panose="020B0502020104020203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en-US" altLang="en-US" sz="1400" b="1" dirty="0" smtClean="0">
              <a:solidFill>
                <a:srgbClr val="BCE193"/>
              </a:solidFill>
              <a:latin typeface="Gill Sans MT" panose="020B0502020104020203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endParaRPr lang="en-US" altLang="en-US" sz="1400" b="1" dirty="0" smtClean="0">
              <a:solidFill>
                <a:srgbClr val="BCE193"/>
              </a:solidFill>
              <a:latin typeface="Gill Sans MT" panose="020B0502020104020203" pitchFamily="34" charset="0"/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US" altLang="en-US" sz="1400" b="1" dirty="0" err="1" smtClean="0">
                <a:solidFill>
                  <a:srgbClr val="BCE193"/>
                </a:solidFill>
                <a:latin typeface="Gill Sans MT" panose="020B0502020104020203" pitchFamily="34" charset="0"/>
              </a:rPr>
              <a:t>GlobalGAP</a:t>
            </a:r>
            <a:r>
              <a:rPr lang="en-US" altLang="en-US" sz="1400" b="1" dirty="0" smtClean="0">
                <a:solidFill>
                  <a:srgbClr val="BCE193"/>
                </a:solidFill>
                <a:latin typeface="Gill Sans MT" panose="020B0502020104020203" pitchFamily="34" charset="0"/>
              </a:rPr>
              <a:t> Tour – 29</a:t>
            </a:r>
            <a:r>
              <a:rPr lang="en-US" altLang="en-US" sz="1400" b="1" baseline="30000" dirty="0" smtClean="0">
                <a:solidFill>
                  <a:srgbClr val="BCE193"/>
                </a:solidFill>
                <a:latin typeface="Gill Sans MT" panose="020B0502020104020203" pitchFamily="34" charset="0"/>
              </a:rPr>
              <a:t>th</a:t>
            </a:r>
            <a:r>
              <a:rPr lang="en-US" altLang="en-US" sz="1400" b="1" dirty="0" smtClean="0">
                <a:solidFill>
                  <a:srgbClr val="BCE193"/>
                </a:solidFill>
                <a:latin typeface="Gill Sans MT" panose="020B0502020104020203" pitchFamily="34" charset="0"/>
              </a:rPr>
              <a:t> March </a:t>
            </a:r>
            <a:r>
              <a:rPr lang="en-US" altLang="en-US" sz="1400" b="1" dirty="0" smtClean="0">
                <a:solidFill>
                  <a:srgbClr val="BCE193"/>
                </a:solidFill>
                <a:latin typeface="Gill Sans MT" panose="020B0502020104020203" pitchFamily="34" charset="0"/>
              </a:rPr>
              <a:t>2023, </a:t>
            </a:r>
            <a:r>
              <a:rPr lang="en-US" altLang="en-US" sz="1400" b="1" dirty="0" smtClean="0">
                <a:solidFill>
                  <a:srgbClr val="BCE193"/>
                </a:solidFill>
                <a:latin typeface="Gill Sans MT" panose="020B0502020104020203" pitchFamily="34" charset="0"/>
              </a:rPr>
              <a:t>Safari Park Hotel, </a:t>
            </a:r>
            <a:r>
              <a:rPr lang="en-US" altLang="en-US" sz="1400" b="1" dirty="0" smtClean="0">
                <a:solidFill>
                  <a:srgbClr val="BCE193"/>
                </a:solidFill>
                <a:latin typeface="Gill Sans MT" panose="020B0502020104020203" pitchFamily="34" charset="0"/>
              </a:rPr>
              <a:t>Nairobi</a:t>
            </a:r>
            <a:endParaRPr lang="en-GB" sz="36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4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79" y="3076121"/>
            <a:ext cx="5740783" cy="3227889"/>
          </a:xfrm>
          <a:prstGeom prst="rect">
            <a:avLst/>
          </a:prstGeom>
        </p:spPr>
      </p:pic>
      <p:sp>
        <p:nvSpPr>
          <p:cNvPr id="3" name="Freeform 5"/>
          <p:cNvSpPr>
            <a:spLocks/>
          </p:cNvSpPr>
          <p:nvPr/>
        </p:nvSpPr>
        <p:spPr bwMode="auto">
          <a:xfrm>
            <a:off x="3085496" y="1221517"/>
            <a:ext cx="786403" cy="3960218"/>
          </a:xfrm>
          <a:custGeom>
            <a:avLst/>
            <a:gdLst>
              <a:gd name="T0" fmla="*/ 2682 w 2789"/>
              <a:gd name="T1" fmla="*/ 1562 h 14040"/>
              <a:gd name="T2" fmla="*/ 2624 w 2789"/>
              <a:gd name="T3" fmla="*/ 1477 h 14040"/>
              <a:gd name="T4" fmla="*/ 2520 w 2789"/>
              <a:gd name="T5" fmla="*/ 1327 h 14040"/>
              <a:gd name="T6" fmla="*/ 2383 w 2789"/>
              <a:gd name="T7" fmla="*/ 1128 h 14040"/>
              <a:gd name="T8" fmla="*/ 2226 w 2789"/>
              <a:gd name="T9" fmla="*/ 903 h 14040"/>
              <a:gd name="T10" fmla="*/ 2060 w 2789"/>
              <a:gd name="T11" fmla="*/ 670 h 14040"/>
              <a:gd name="T12" fmla="*/ 1899 w 2789"/>
              <a:gd name="T13" fmla="*/ 446 h 14040"/>
              <a:gd name="T14" fmla="*/ 1756 w 2789"/>
              <a:gd name="T15" fmla="*/ 253 h 14040"/>
              <a:gd name="T16" fmla="*/ 1665 w 2789"/>
              <a:gd name="T17" fmla="*/ 139 h 14040"/>
              <a:gd name="T18" fmla="*/ 1610 w 2789"/>
              <a:gd name="T19" fmla="*/ 84 h 14040"/>
              <a:gd name="T20" fmla="*/ 1555 w 2789"/>
              <a:gd name="T21" fmla="*/ 44 h 14040"/>
              <a:gd name="T22" fmla="*/ 1502 w 2789"/>
              <a:gd name="T23" fmla="*/ 18 h 14040"/>
              <a:gd name="T24" fmla="*/ 1452 w 2789"/>
              <a:gd name="T25" fmla="*/ 3 h 14040"/>
              <a:gd name="T26" fmla="*/ 1404 w 2789"/>
              <a:gd name="T27" fmla="*/ 0 h 14040"/>
              <a:gd name="T28" fmla="*/ 1359 w 2789"/>
              <a:gd name="T29" fmla="*/ 5 h 14040"/>
              <a:gd name="T30" fmla="*/ 1316 w 2789"/>
              <a:gd name="T31" fmla="*/ 17 h 14040"/>
              <a:gd name="T32" fmla="*/ 1278 w 2789"/>
              <a:gd name="T33" fmla="*/ 34 h 14040"/>
              <a:gd name="T34" fmla="*/ 1243 w 2789"/>
              <a:gd name="T35" fmla="*/ 56 h 14040"/>
              <a:gd name="T36" fmla="*/ 1212 w 2789"/>
              <a:gd name="T37" fmla="*/ 78 h 14040"/>
              <a:gd name="T38" fmla="*/ 1185 w 2789"/>
              <a:gd name="T39" fmla="*/ 102 h 14040"/>
              <a:gd name="T40" fmla="*/ 1154 w 2789"/>
              <a:gd name="T41" fmla="*/ 134 h 14040"/>
              <a:gd name="T42" fmla="*/ 1132 w 2789"/>
              <a:gd name="T43" fmla="*/ 162 h 14040"/>
              <a:gd name="T44" fmla="*/ 1123 w 2789"/>
              <a:gd name="T45" fmla="*/ 174 h 14040"/>
              <a:gd name="T46" fmla="*/ 1081 w 2789"/>
              <a:gd name="T47" fmla="*/ 236 h 14040"/>
              <a:gd name="T48" fmla="*/ 1003 w 2789"/>
              <a:gd name="T49" fmla="*/ 349 h 14040"/>
              <a:gd name="T50" fmla="*/ 892 w 2789"/>
              <a:gd name="T51" fmla="*/ 508 h 14040"/>
              <a:gd name="T52" fmla="*/ 755 w 2789"/>
              <a:gd name="T53" fmla="*/ 702 h 14040"/>
              <a:gd name="T54" fmla="*/ 595 w 2789"/>
              <a:gd name="T55" fmla="*/ 927 h 14040"/>
              <a:gd name="T56" fmla="*/ 418 w 2789"/>
              <a:gd name="T57" fmla="*/ 1171 h 14040"/>
              <a:gd name="T58" fmla="*/ 229 w 2789"/>
              <a:gd name="T59" fmla="*/ 1430 h 14040"/>
              <a:gd name="T60" fmla="*/ 105 w 2789"/>
              <a:gd name="T61" fmla="*/ 1599 h 14040"/>
              <a:gd name="T62" fmla="*/ 60 w 2789"/>
              <a:gd name="T63" fmla="*/ 1670 h 14040"/>
              <a:gd name="T64" fmla="*/ 29 w 2789"/>
              <a:gd name="T65" fmla="*/ 1732 h 14040"/>
              <a:gd name="T66" fmla="*/ 9 w 2789"/>
              <a:gd name="T67" fmla="*/ 1788 h 14040"/>
              <a:gd name="T68" fmla="*/ 2 w 2789"/>
              <a:gd name="T69" fmla="*/ 1836 h 14040"/>
              <a:gd name="T70" fmla="*/ 2 w 2789"/>
              <a:gd name="T71" fmla="*/ 1877 h 14040"/>
              <a:gd name="T72" fmla="*/ 8 w 2789"/>
              <a:gd name="T73" fmla="*/ 1912 h 14040"/>
              <a:gd name="T74" fmla="*/ 22 w 2789"/>
              <a:gd name="T75" fmla="*/ 1942 h 14040"/>
              <a:gd name="T76" fmla="*/ 40 w 2789"/>
              <a:gd name="T77" fmla="*/ 1967 h 14040"/>
              <a:gd name="T78" fmla="*/ 60 w 2789"/>
              <a:gd name="T79" fmla="*/ 1986 h 14040"/>
              <a:gd name="T80" fmla="*/ 83 w 2789"/>
              <a:gd name="T81" fmla="*/ 2002 h 14040"/>
              <a:gd name="T82" fmla="*/ 106 w 2789"/>
              <a:gd name="T83" fmla="*/ 2013 h 14040"/>
              <a:gd name="T84" fmla="*/ 136 w 2789"/>
              <a:gd name="T85" fmla="*/ 2024 h 14040"/>
              <a:gd name="T86" fmla="*/ 162 w 2789"/>
              <a:gd name="T87" fmla="*/ 2031 h 14040"/>
              <a:gd name="T88" fmla="*/ 492 w 2789"/>
              <a:gd name="T89" fmla="*/ 2026 h 14040"/>
              <a:gd name="T90" fmla="*/ 2354 w 2789"/>
              <a:gd name="T91" fmla="*/ 14040 h 14040"/>
              <a:gd name="T92" fmla="*/ 2383 w 2789"/>
              <a:gd name="T93" fmla="*/ 2019 h 14040"/>
              <a:gd name="T94" fmla="*/ 2444 w 2789"/>
              <a:gd name="T95" fmla="*/ 2019 h 14040"/>
              <a:gd name="T96" fmla="*/ 2524 w 2789"/>
              <a:gd name="T97" fmla="*/ 2018 h 14040"/>
              <a:gd name="T98" fmla="*/ 2606 w 2789"/>
              <a:gd name="T99" fmla="*/ 2007 h 14040"/>
              <a:gd name="T100" fmla="*/ 2671 w 2789"/>
              <a:gd name="T101" fmla="*/ 1989 h 14040"/>
              <a:gd name="T102" fmla="*/ 2720 w 2789"/>
              <a:gd name="T103" fmla="*/ 1964 h 14040"/>
              <a:gd name="T104" fmla="*/ 2754 w 2789"/>
              <a:gd name="T105" fmla="*/ 1933 h 14040"/>
              <a:gd name="T106" fmla="*/ 2775 w 2789"/>
              <a:gd name="T107" fmla="*/ 1898 h 14040"/>
              <a:gd name="T108" fmla="*/ 2786 w 2789"/>
              <a:gd name="T109" fmla="*/ 1858 h 14040"/>
              <a:gd name="T110" fmla="*/ 2789 w 2789"/>
              <a:gd name="T111" fmla="*/ 1817 h 14040"/>
              <a:gd name="T112" fmla="*/ 2783 w 2789"/>
              <a:gd name="T113" fmla="*/ 1775 h 14040"/>
              <a:gd name="T114" fmla="*/ 2773 w 2789"/>
              <a:gd name="T115" fmla="*/ 1734 h 14040"/>
              <a:gd name="T116" fmla="*/ 2758 w 2789"/>
              <a:gd name="T117" fmla="*/ 1695 h 14040"/>
              <a:gd name="T118" fmla="*/ 2741 w 2789"/>
              <a:gd name="T119" fmla="*/ 1660 h 14040"/>
              <a:gd name="T120" fmla="*/ 2717 w 2789"/>
              <a:gd name="T121" fmla="*/ 1614 h 14040"/>
              <a:gd name="T122" fmla="*/ 2694 w 2789"/>
              <a:gd name="T123" fmla="*/ 1579 h 14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89" h="14040">
                <a:moveTo>
                  <a:pt x="2690" y="1574"/>
                </a:moveTo>
                <a:lnTo>
                  <a:pt x="2682" y="1562"/>
                </a:lnTo>
                <a:lnTo>
                  <a:pt x="2660" y="1529"/>
                </a:lnTo>
                <a:lnTo>
                  <a:pt x="2624" y="1477"/>
                </a:lnTo>
                <a:lnTo>
                  <a:pt x="2577" y="1409"/>
                </a:lnTo>
                <a:lnTo>
                  <a:pt x="2520" y="1327"/>
                </a:lnTo>
                <a:lnTo>
                  <a:pt x="2455" y="1233"/>
                </a:lnTo>
                <a:lnTo>
                  <a:pt x="2383" y="1128"/>
                </a:lnTo>
                <a:lnTo>
                  <a:pt x="2306" y="1018"/>
                </a:lnTo>
                <a:lnTo>
                  <a:pt x="2226" y="903"/>
                </a:lnTo>
                <a:lnTo>
                  <a:pt x="2143" y="786"/>
                </a:lnTo>
                <a:lnTo>
                  <a:pt x="2060" y="670"/>
                </a:lnTo>
                <a:lnTo>
                  <a:pt x="1978" y="555"/>
                </a:lnTo>
                <a:lnTo>
                  <a:pt x="1899" y="446"/>
                </a:lnTo>
                <a:lnTo>
                  <a:pt x="1824" y="344"/>
                </a:lnTo>
                <a:lnTo>
                  <a:pt x="1756" y="253"/>
                </a:lnTo>
                <a:lnTo>
                  <a:pt x="1694" y="173"/>
                </a:lnTo>
                <a:lnTo>
                  <a:pt x="1665" y="139"/>
                </a:lnTo>
                <a:lnTo>
                  <a:pt x="1637" y="110"/>
                </a:lnTo>
                <a:lnTo>
                  <a:pt x="1610" y="84"/>
                </a:lnTo>
                <a:lnTo>
                  <a:pt x="1583" y="62"/>
                </a:lnTo>
                <a:lnTo>
                  <a:pt x="1555" y="44"/>
                </a:lnTo>
                <a:lnTo>
                  <a:pt x="1528" y="29"/>
                </a:lnTo>
                <a:lnTo>
                  <a:pt x="1502" y="18"/>
                </a:lnTo>
                <a:lnTo>
                  <a:pt x="1477" y="9"/>
                </a:lnTo>
                <a:lnTo>
                  <a:pt x="1452" y="3"/>
                </a:lnTo>
                <a:lnTo>
                  <a:pt x="1427" y="1"/>
                </a:lnTo>
                <a:lnTo>
                  <a:pt x="1404" y="0"/>
                </a:lnTo>
                <a:lnTo>
                  <a:pt x="1381" y="1"/>
                </a:lnTo>
                <a:lnTo>
                  <a:pt x="1359" y="5"/>
                </a:lnTo>
                <a:lnTo>
                  <a:pt x="1338" y="10"/>
                </a:lnTo>
                <a:lnTo>
                  <a:pt x="1316" y="17"/>
                </a:lnTo>
                <a:lnTo>
                  <a:pt x="1297" y="25"/>
                </a:lnTo>
                <a:lnTo>
                  <a:pt x="1278" y="34"/>
                </a:lnTo>
                <a:lnTo>
                  <a:pt x="1260" y="44"/>
                </a:lnTo>
                <a:lnTo>
                  <a:pt x="1243" y="56"/>
                </a:lnTo>
                <a:lnTo>
                  <a:pt x="1227" y="67"/>
                </a:lnTo>
                <a:lnTo>
                  <a:pt x="1212" y="78"/>
                </a:lnTo>
                <a:lnTo>
                  <a:pt x="1199" y="91"/>
                </a:lnTo>
                <a:lnTo>
                  <a:pt x="1185" y="102"/>
                </a:lnTo>
                <a:lnTo>
                  <a:pt x="1174" y="113"/>
                </a:lnTo>
                <a:lnTo>
                  <a:pt x="1154" y="134"/>
                </a:lnTo>
                <a:lnTo>
                  <a:pt x="1141" y="151"/>
                </a:lnTo>
                <a:lnTo>
                  <a:pt x="1132" y="162"/>
                </a:lnTo>
                <a:lnTo>
                  <a:pt x="1128" y="167"/>
                </a:lnTo>
                <a:lnTo>
                  <a:pt x="1123" y="174"/>
                </a:lnTo>
                <a:lnTo>
                  <a:pt x="1107" y="198"/>
                </a:lnTo>
                <a:lnTo>
                  <a:pt x="1081" y="236"/>
                </a:lnTo>
                <a:lnTo>
                  <a:pt x="1047" y="285"/>
                </a:lnTo>
                <a:lnTo>
                  <a:pt x="1003" y="349"/>
                </a:lnTo>
                <a:lnTo>
                  <a:pt x="951" y="423"/>
                </a:lnTo>
                <a:lnTo>
                  <a:pt x="892" y="508"/>
                </a:lnTo>
                <a:lnTo>
                  <a:pt x="826" y="600"/>
                </a:lnTo>
                <a:lnTo>
                  <a:pt x="755" y="702"/>
                </a:lnTo>
                <a:lnTo>
                  <a:pt x="678" y="811"/>
                </a:lnTo>
                <a:lnTo>
                  <a:pt x="595" y="927"/>
                </a:lnTo>
                <a:lnTo>
                  <a:pt x="509" y="1047"/>
                </a:lnTo>
                <a:lnTo>
                  <a:pt x="418" y="1171"/>
                </a:lnTo>
                <a:lnTo>
                  <a:pt x="325" y="1299"/>
                </a:lnTo>
                <a:lnTo>
                  <a:pt x="229" y="1430"/>
                </a:lnTo>
                <a:lnTo>
                  <a:pt x="133" y="1560"/>
                </a:lnTo>
                <a:lnTo>
                  <a:pt x="105" y="1599"/>
                </a:lnTo>
                <a:lnTo>
                  <a:pt x="81" y="1636"/>
                </a:lnTo>
                <a:lnTo>
                  <a:pt x="60" y="1670"/>
                </a:lnTo>
                <a:lnTo>
                  <a:pt x="43" y="1703"/>
                </a:lnTo>
                <a:lnTo>
                  <a:pt x="29" y="1732"/>
                </a:lnTo>
                <a:lnTo>
                  <a:pt x="19" y="1762"/>
                </a:lnTo>
                <a:lnTo>
                  <a:pt x="9" y="1788"/>
                </a:lnTo>
                <a:lnTo>
                  <a:pt x="4" y="1813"/>
                </a:lnTo>
                <a:lnTo>
                  <a:pt x="2" y="1836"/>
                </a:lnTo>
                <a:lnTo>
                  <a:pt x="0" y="1858"/>
                </a:lnTo>
                <a:lnTo>
                  <a:pt x="2" y="1877"/>
                </a:lnTo>
                <a:lnTo>
                  <a:pt x="4" y="1895"/>
                </a:lnTo>
                <a:lnTo>
                  <a:pt x="8" y="1912"/>
                </a:lnTo>
                <a:lnTo>
                  <a:pt x="15" y="1928"/>
                </a:lnTo>
                <a:lnTo>
                  <a:pt x="22" y="1942"/>
                </a:lnTo>
                <a:lnTo>
                  <a:pt x="31" y="1955"/>
                </a:lnTo>
                <a:lnTo>
                  <a:pt x="40" y="1967"/>
                </a:lnTo>
                <a:lnTo>
                  <a:pt x="50" y="1977"/>
                </a:lnTo>
                <a:lnTo>
                  <a:pt x="60" y="1986"/>
                </a:lnTo>
                <a:lnTo>
                  <a:pt x="72" y="1994"/>
                </a:lnTo>
                <a:lnTo>
                  <a:pt x="83" y="2002"/>
                </a:lnTo>
                <a:lnTo>
                  <a:pt x="94" y="2007"/>
                </a:lnTo>
                <a:lnTo>
                  <a:pt x="106" y="2013"/>
                </a:lnTo>
                <a:lnTo>
                  <a:pt x="116" y="2018"/>
                </a:lnTo>
                <a:lnTo>
                  <a:pt x="136" y="2024"/>
                </a:lnTo>
                <a:lnTo>
                  <a:pt x="152" y="2029"/>
                </a:lnTo>
                <a:lnTo>
                  <a:pt x="162" y="2031"/>
                </a:lnTo>
                <a:lnTo>
                  <a:pt x="166" y="2031"/>
                </a:lnTo>
                <a:lnTo>
                  <a:pt x="492" y="2026"/>
                </a:lnTo>
                <a:lnTo>
                  <a:pt x="492" y="14040"/>
                </a:lnTo>
                <a:lnTo>
                  <a:pt x="2354" y="14040"/>
                </a:lnTo>
                <a:lnTo>
                  <a:pt x="2354" y="2019"/>
                </a:lnTo>
                <a:lnTo>
                  <a:pt x="2383" y="2019"/>
                </a:lnTo>
                <a:lnTo>
                  <a:pt x="2414" y="2019"/>
                </a:lnTo>
                <a:lnTo>
                  <a:pt x="2444" y="2019"/>
                </a:lnTo>
                <a:lnTo>
                  <a:pt x="2475" y="2019"/>
                </a:lnTo>
                <a:lnTo>
                  <a:pt x="2524" y="2018"/>
                </a:lnTo>
                <a:lnTo>
                  <a:pt x="2567" y="2014"/>
                </a:lnTo>
                <a:lnTo>
                  <a:pt x="2606" y="2007"/>
                </a:lnTo>
                <a:lnTo>
                  <a:pt x="2640" y="2000"/>
                </a:lnTo>
                <a:lnTo>
                  <a:pt x="2671" y="1989"/>
                </a:lnTo>
                <a:lnTo>
                  <a:pt x="2697" y="1978"/>
                </a:lnTo>
                <a:lnTo>
                  <a:pt x="2720" y="1964"/>
                </a:lnTo>
                <a:lnTo>
                  <a:pt x="2738" y="1950"/>
                </a:lnTo>
                <a:lnTo>
                  <a:pt x="2754" y="1933"/>
                </a:lnTo>
                <a:lnTo>
                  <a:pt x="2766" y="1916"/>
                </a:lnTo>
                <a:lnTo>
                  <a:pt x="2775" y="1898"/>
                </a:lnTo>
                <a:lnTo>
                  <a:pt x="2782" y="1878"/>
                </a:lnTo>
                <a:lnTo>
                  <a:pt x="2786" y="1858"/>
                </a:lnTo>
                <a:lnTo>
                  <a:pt x="2789" y="1838"/>
                </a:lnTo>
                <a:lnTo>
                  <a:pt x="2789" y="1817"/>
                </a:lnTo>
                <a:lnTo>
                  <a:pt x="2786" y="1797"/>
                </a:lnTo>
                <a:lnTo>
                  <a:pt x="2783" y="1775"/>
                </a:lnTo>
                <a:lnTo>
                  <a:pt x="2778" y="1755"/>
                </a:lnTo>
                <a:lnTo>
                  <a:pt x="2773" y="1734"/>
                </a:lnTo>
                <a:lnTo>
                  <a:pt x="2766" y="1714"/>
                </a:lnTo>
                <a:lnTo>
                  <a:pt x="2758" y="1695"/>
                </a:lnTo>
                <a:lnTo>
                  <a:pt x="2750" y="1677"/>
                </a:lnTo>
                <a:lnTo>
                  <a:pt x="2741" y="1660"/>
                </a:lnTo>
                <a:lnTo>
                  <a:pt x="2733" y="1643"/>
                </a:lnTo>
                <a:lnTo>
                  <a:pt x="2717" y="1614"/>
                </a:lnTo>
                <a:lnTo>
                  <a:pt x="2703" y="1593"/>
                </a:lnTo>
                <a:lnTo>
                  <a:pt x="2694" y="1579"/>
                </a:lnTo>
                <a:lnTo>
                  <a:pt x="2690" y="15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3877539" y="1913145"/>
            <a:ext cx="786403" cy="3268591"/>
          </a:xfrm>
          <a:custGeom>
            <a:avLst/>
            <a:gdLst>
              <a:gd name="T0" fmla="*/ 2683 w 2789"/>
              <a:gd name="T1" fmla="*/ 1562 h 11588"/>
              <a:gd name="T2" fmla="*/ 2624 w 2789"/>
              <a:gd name="T3" fmla="*/ 1477 h 11588"/>
              <a:gd name="T4" fmla="*/ 2521 w 2789"/>
              <a:gd name="T5" fmla="*/ 1326 h 11588"/>
              <a:gd name="T6" fmla="*/ 2384 w 2789"/>
              <a:gd name="T7" fmla="*/ 1128 h 11588"/>
              <a:gd name="T8" fmla="*/ 2225 w 2789"/>
              <a:gd name="T9" fmla="*/ 903 h 11588"/>
              <a:gd name="T10" fmla="*/ 2060 w 2789"/>
              <a:gd name="T11" fmla="*/ 669 h 11588"/>
              <a:gd name="T12" fmla="*/ 1899 w 2789"/>
              <a:gd name="T13" fmla="*/ 446 h 11588"/>
              <a:gd name="T14" fmla="*/ 1755 w 2789"/>
              <a:gd name="T15" fmla="*/ 252 h 11588"/>
              <a:gd name="T16" fmla="*/ 1666 w 2789"/>
              <a:gd name="T17" fmla="*/ 139 h 11588"/>
              <a:gd name="T18" fmla="*/ 1610 w 2789"/>
              <a:gd name="T19" fmla="*/ 83 h 11588"/>
              <a:gd name="T20" fmla="*/ 1555 w 2789"/>
              <a:gd name="T21" fmla="*/ 44 h 11588"/>
              <a:gd name="T22" fmla="*/ 1502 w 2789"/>
              <a:gd name="T23" fmla="*/ 18 h 11588"/>
              <a:gd name="T24" fmla="*/ 1453 w 2789"/>
              <a:gd name="T25" fmla="*/ 3 h 11588"/>
              <a:gd name="T26" fmla="*/ 1404 w 2789"/>
              <a:gd name="T27" fmla="*/ 0 h 11588"/>
              <a:gd name="T28" fmla="*/ 1359 w 2789"/>
              <a:gd name="T29" fmla="*/ 5 h 11588"/>
              <a:gd name="T30" fmla="*/ 1317 w 2789"/>
              <a:gd name="T31" fmla="*/ 17 h 11588"/>
              <a:gd name="T32" fmla="*/ 1278 w 2789"/>
              <a:gd name="T33" fmla="*/ 35 h 11588"/>
              <a:gd name="T34" fmla="*/ 1243 w 2789"/>
              <a:gd name="T35" fmla="*/ 55 h 11588"/>
              <a:gd name="T36" fmla="*/ 1213 w 2789"/>
              <a:gd name="T37" fmla="*/ 78 h 11588"/>
              <a:gd name="T38" fmla="*/ 1185 w 2789"/>
              <a:gd name="T39" fmla="*/ 102 h 11588"/>
              <a:gd name="T40" fmla="*/ 1155 w 2789"/>
              <a:gd name="T41" fmla="*/ 133 h 11588"/>
              <a:gd name="T42" fmla="*/ 1131 w 2789"/>
              <a:gd name="T43" fmla="*/ 162 h 11588"/>
              <a:gd name="T44" fmla="*/ 1123 w 2789"/>
              <a:gd name="T45" fmla="*/ 174 h 11588"/>
              <a:gd name="T46" fmla="*/ 1081 w 2789"/>
              <a:gd name="T47" fmla="*/ 235 h 11588"/>
              <a:gd name="T48" fmla="*/ 1003 w 2789"/>
              <a:gd name="T49" fmla="*/ 349 h 11588"/>
              <a:gd name="T50" fmla="*/ 892 w 2789"/>
              <a:gd name="T51" fmla="*/ 507 h 11588"/>
              <a:gd name="T52" fmla="*/ 755 w 2789"/>
              <a:gd name="T53" fmla="*/ 702 h 11588"/>
              <a:gd name="T54" fmla="*/ 595 w 2789"/>
              <a:gd name="T55" fmla="*/ 926 h 11588"/>
              <a:gd name="T56" fmla="*/ 419 w 2789"/>
              <a:gd name="T57" fmla="*/ 1171 h 11588"/>
              <a:gd name="T58" fmla="*/ 230 w 2789"/>
              <a:gd name="T59" fmla="*/ 1429 h 11588"/>
              <a:gd name="T60" fmla="*/ 105 w 2789"/>
              <a:gd name="T61" fmla="*/ 1598 h 11588"/>
              <a:gd name="T62" fmla="*/ 60 w 2789"/>
              <a:gd name="T63" fmla="*/ 1669 h 11588"/>
              <a:gd name="T64" fmla="*/ 29 w 2789"/>
              <a:gd name="T65" fmla="*/ 1733 h 11588"/>
              <a:gd name="T66" fmla="*/ 10 w 2789"/>
              <a:gd name="T67" fmla="*/ 1787 h 11588"/>
              <a:gd name="T68" fmla="*/ 1 w 2789"/>
              <a:gd name="T69" fmla="*/ 1836 h 11588"/>
              <a:gd name="T70" fmla="*/ 1 w 2789"/>
              <a:gd name="T71" fmla="*/ 1877 h 11588"/>
              <a:gd name="T72" fmla="*/ 9 w 2789"/>
              <a:gd name="T73" fmla="*/ 1912 h 11588"/>
              <a:gd name="T74" fmla="*/ 22 w 2789"/>
              <a:gd name="T75" fmla="*/ 1941 h 11588"/>
              <a:gd name="T76" fmla="*/ 40 w 2789"/>
              <a:gd name="T77" fmla="*/ 1966 h 11588"/>
              <a:gd name="T78" fmla="*/ 61 w 2789"/>
              <a:gd name="T79" fmla="*/ 1986 h 11588"/>
              <a:gd name="T80" fmla="*/ 83 w 2789"/>
              <a:gd name="T81" fmla="*/ 2001 h 11588"/>
              <a:gd name="T82" fmla="*/ 106 w 2789"/>
              <a:gd name="T83" fmla="*/ 2013 h 11588"/>
              <a:gd name="T84" fmla="*/ 136 w 2789"/>
              <a:gd name="T85" fmla="*/ 2024 h 11588"/>
              <a:gd name="T86" fmla="*/ 163 w 2789"/>
              <a:gd name="T87" fmla="*/ 2031 h 11588"/>
              <a:gd name="T88" fmla="*/ 475 w 2789"/>
              <a:gd name="T89" fmla="*/ 2025 h 11588"/>
              <a:gd name="T90" fmla="*/ 2336 w 2789"/>
              <a:gd name="T91" fmla="*/ 11588 h 11588"/>
              <a:gd name="T92" fmla="*/ 2371 w 2789"/>
              <a:gd name="T93" fmla="*/ 2018 h 11588"/>
              <a:gd name="T94" fmla="*/ 2440 w 2789"/>
              <a:gd name="T95" fmla="*/ 2018 h 11588"/>
              <a:gd name="T96" fmla="*/ 2523 w 2789"/>
              <a:gd name="T97" fmla="*/ 2017 h 11588"/>
              <a:gd name="T98" fmla="*/ 2606 w 2789"/>
              <a:gd name="T99" fmla="*/ 2007 h 11588"/>
              <a:gd name="T100" fmla="*/ 2671 w 2789"/>
              <a:gd name="T101" fmla="*/ 1989 h 11588"/>
              <a:gd name="T102" fmla="*/ 2720 w 2789"/>
              <a:gd name="T103" fmla="*/ 1964 h 11588"/>
              <a:gd name="T104" fmla="*/ 2754 w 2789"/>
              <a:gd name="T105" fmla="*/ 1932 h 11588"/>
              <a:gd name="T106" fmla="*/ 2775 w 2789"/>
              <a:gd name="T107" fmla="*/ 1897 h 11588"/>
              <a:gd name="T108" fmla="*/ 2787 w 2789"/>
              <a:gd name="T109" fmla="*/ 1858 h 11588"/>
              <a:gd name="T110" fmla="*/ 2789 w 2789"/>
              <a:gd name="T111" fmla="*/ 1817 h 11588"/>
              <a:gd name="T112" fmla="*/ 2783 w 2789"/>
              <a:gd name="T113" fmla="*/ 1775 h 11588"/>
              <a:gd name="T114" fmla="*/ 2772 w 2789"/>
              <a:gd name="T115" fmla="*/ 1734 h 11588"/>
              <a:gd name="T116" fmla="*/ 2758 w 2789"/>
              <a:gd name="T117" fmla="*/ 1696 h 11588"/>
              <a:gd name="T118" fmla="*/ 2741 w 2789"/>
              <a:gd name="T119" fmla="*/ 1659 h 11588"/>
              <a:gd name="T120" fmla="*/ 2717 w 2789"/>
              <a:gd name="T121" fmla="*/ 1614 h 11588"/>
              <a:gd name="T122" fmla="*/ 2694 w 2789"/>
              <a:gd name="T123" fmla="*/ 1579 h 11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89" h="11588">
                <a:moveTo>
                  <a:pt x="2690" y="1573"/>
                </a:moveTo>
                <a:lnTo>
                  <a:pt x="2683" y="1562"/>
                </a:lnTo>
                <a:lnTo>
                  <a:pt x="2660" y="1529"/>
                </a:lnTo>
                <a:lnTo>
                  <a:pt x="2624" y="1477"/>
                </a:lnTo>
                <a:lnTo>
                  <a:pt x="2577" y="1409"/>
                </a:lnTo>
                <a:lnTo>
                  <a:pt x="2521" y="1326"/>
                </a:lnTo>
                <a:lnTo>
                  <a:pt x="2455" y="1232"/>
                </a:lnTo>
                <a:lnTo>
                  <a:pt x="2384" y="1128"/>
                </a:lnTo>
                <a:lnTo>
                  <a:pt x="2307" y="1018"/>
                </a:lnTo>
                <a:lnTo>
                  <a:pt x="2225" y="903"/>
                </a:lnTo>
                <a:lnTo>
                  <a:pt x="2143" y="786"/>
                </a:lnTo>
                <a:lnTo>
                  <a:pt x="2060" y="669"/>
                </a:lnTo>
                <a:lnTo>
                  <a:pt x="1978" y="555"/>
                </a:lnTo>
                <a:lnTo>
                  <a:pt x="1899" y="446"/>
                </a:lnTo>
                <a:lnTo>
                  <a:pt x="1824" y="344"/>
                </a:lnTo>
                <a:lnTo>
                  <a:pt x="1755" y="252"/>
                </a:lnTo>
                <a:lnTo>
                  <a:pt x="1694" y="173"/>
                </a:lnTo>
                <a:lnTo>
                  <a:pt x="1666" y="139"/>
                </a:lnTo>
                <a:lnTo>
                  <a:pt x="1637" y="109"/>
                </a:lnTo>
                <a:lnTo>
                  <a:pt x="1610" y="83"/>
                </a:lnTo>
                <a:lnTo>
                  <a:pt x="1582" y="62"/>
                </a:lnTo>
                <a:lnTo>
                  <a:pt x="1555" y="44"/>
                </a:lnTo>
                <a:lnTo>
                  <a:pt x="1529" y="29"/>
                </a:lnTo>
                <a:lnTo>
                  <a:pt x="1502" y="18"/>
                </a:lnTo>
                <a:lnTo>
                  <a:pt x="1478" y="9"/>
                </a:lnTo>
                <a:lnTo>
                  <a:pt x="1453" y="3"/>
                </a:lnTo>
                <a:lnTo>
                  <a:pt x="1428" y="1"/>
                </a:lnTo>
                <a:lnTo>
                  <a:pt x="1404" y="0"/>
                </a:lnTo>
                <a:lnTo>
                  <a:pt x="1381" y="1"/>
                </a:lnTo>
                <a:lnTo>
                  <a:pt x="1359" y="5"/>
                </a:lnTo>
                <a:lnTo>
                  <a:pt x="1337" y="10"/>
                </a:lnTo>
                <a:lnTo>
                  <a:pt x="1317" y="17"/>
                </a:lnTo>
                <a:lnTo>
                  <a:pt x="1297" y="25"/>
                </a:lnTo>
                <a:lnTo>
                  <a:pt x="1278" y="35"/>
                </a:lnTo>
                <a:lnTo>
                  <a:pt x="1260" y="44"/>
                </a:lnTo>
                <a:lnTo>
                  <a:pt x="1243" y="55"/>
                </a:lnTo>
                <a:lnTo>
                  <a:pt x="1227" y="66"/>
                </a:lnTo>
                <a:lnTo>
                  <a:pt x="1213" y="78"/>
                </a:lnTo>
                <a:lnTo>
                  <a:pt x="1198" y="90"/>
                </a:lnTo>
                <a:lnTo>
                  <a:pt x="1185" y="102"/>
                </a:lnTo>
                <a:lnTo>
                  <a:pt x="1174" y="113"/>
                </a:lnTo>
                <a:lnTo>
                  <a:pt x="1155" y="133"/>
                </a:lnTo>
                <a:lnTo>
                  <a:pt x="1140" y="150"/>
                </a:lnTo>
                <a:lnTo>
                  <a:pt x="1131" y="162"/>
                </a:lnTo>
                <a:lnTo>
                  <a:pt x="1129" y="166"/>
                </a:lnTo>
                <a:lnTo>
                  <a:pt x="1123" y="174"/>
                </a:lnTo>
                <a:lnTo>
                  <a:pt x="1107" y="198"/>
                </a:lnTo>
                <a:lnTo>
                  <a:pt x="1081" y="235"/>
                </a:lnTo>
                <a:lnTo>
                  <a:pt x="1046" y="285"/>
                </a:lnTo>
                <a:lnTo>
                  <a:pt x="1003" y="349"/>
                </a:lnTo>
                <a:lnTo>
                  <a:pt x="951" y="422"/>
                </a:lnTo>
                <a:lnTo>
                  <a:pt x="892" y="507"/>
                </a:lnTo>
                <a:lnTo>
                  <a:pt x="826" y="600"/>
                </a:lnTo>
                <a:lnTo>
                  <a:pt x="755" y="702"/>
                </a:lnTo>
                <a:lnTo>
                  <a:pt x="677" y="811"/>
                </a:lnTo>
                <a:lnTo>
                  <a:pt x="595" y="926"/>
                </a:lnTo>
                <a:lnTo>
                  <a:pt x="508" y="1046"/>
                </a:lnTo>
                <a:lnTo>
                  <a:pt x="419" y="1171"/>
                </a:lnTo>
                <a:lnTo>
                  <a:pt x="325" y="1299"/>
                </a:lnTo>
                <a:lnTo>
                  <a:pt x="230" y="1429"/>
                </a:lnTo>
                <a:lnTo>
                  <a:pt x="132" y="1560"/>
                </a:lnTo>
                <a:lnTo>
                  <a:pt x="105" y="1598"/>
                </a:lnTo>
                <a:lnTo>
                  <a:pt x="81" y="1635"/>
                </a:lnTo>
                <a:lnTo>
                  <a:pt x="60" y="1669"/>
                </a:lnTo>
                <a:lnTo>
                  <a:pt x="43" y="1702"/>
                </a:lnTo>
                <a:lnTo>
                  <a:pt x="29" y="1733"/>
                </a:lnTo>
                <a:lnTo>
                  <a:pt x="18" y="1761"/>
                </a:lnTo>
                <a:lnTo>
                  <a:pt x="10" y="1787"/>
                </a:lnTo>
                <a:lnTo>
                  <a:pt x="4" y="1812"/>
                </a:lnTo>
                <a:lnTo>
                  <a:pt x="1" y="1836"/>
                </a:lnTo>
                <a:lnTo>
                  <a:pt x="0" y="1858"/>
                </a:lnTo>
                <a:lnTo>
                  <a:pt x="1" y="1877"/>
                </a:lnTo>
                <a:lnTo>
                  <a:pt x="4" y="1896"/>
                </a:lnTo>
                <a:lnTo>
                  <a:pt x="9" y="1912"/>
                </a:lnTo>
                <a:lnTo>
                  <a:pt x="14" y="1928"/>
                </a:lnTo>
                <a:lnTo>
                  <a:pt x="22" y="1941"/>
                </a:lnTo>
                <a:lnTo>
                  <a:pt x="30" y="1955"/>
                </a:lnTo>
                <a:lnTo>
                  <a:pt x="40" y="1966"/>
                </a:lnTo>
                <a:lnTo>
                  <a:pt x="51" y="1976"/>
                </a:lnTo>
                <a:lnTo>
                  <a:pt x="61" y="1986"/>
                </a:lnTo>
                <a:lnTo>
                  <a:pt x="72" y="1993"/>
                </a:lnTo>
                <a:lnTo>
                  <a:pt x="83" y="2001"/>
                </a:lnTo>
                <a:lnTo>
                  <a:pt x="95" y="2007"/>
                </a:lnTo>
                <a:lnTo>
                  <a:pt x="106" y="2013"/>
                </a:lnTo>
                <a:lnTo>
                  <a:pt x="116" y="2017"/>
                </a:lnTo>
                <a:lnTo>
                  <a:pt x="136" y="2024"/>
                </a:lnTo>
                <a:lnTo>
                  <a:pt x="151" y="2029"/>
                </a:lnTo>
                <a:lnTo>
                  <a:pt x="163" y="2031"/>
                </a:lnTo>
                <a:lnTo>
                  <a:pt x="166" y="2031"/>
                </a:lnTo>
                <a:lnTo>
                  <a:pt x="475" y="2025"/>
                </a:lnTo>
                <a:lnTo>
                  <a:pt x="475" y="11588"/>
                </a:lnTo>
                <a:lnTo>
                  <a:pt x="2336" y="11588"/>
                </a:lnTo>
                <a:lnTo>
                  <a:pt x="2336" y="2018"/>
                </a:lnTo>
                <a:lnTo>
                  <a:pt x="2371" y="2018"/>
                </a:lnTo>
                <a:lnTo>
                  <a:pt x="2405" y="2018"/>
                </a:lnTo>
                <a:lnTo>
                  <a:pt x="2440" y="2018"/>
                </a:lnTo>
                <a:lnTo>
                  <a:pt x="2474" y="2018"/>
                </a:lnTo>
                <a:lnTo>
                  <a:pt x="2523" y="2017"/>
                </a:lnTo>
                <a:lnTo>
                  <a:pt x="2567" y="2014"/>
                </a:lnTo>
                <a:lnTo>
                  <a:pt x="2606" y="2007"/>
                </a:lnTo>
                <a:lnTo>
                  <a:pt x="2641" y="1999"/>
                </a:lnTo>
                <a:lnTo>
                  <a:pt x="2671" y="1989"/>
                </a:lnTo>
                <a:lnTo>
                  <a:pt x="2697" y="1978"/>
                </a:lnTo>
                <a:lnTo>
                  <a:pt x="2720" y="1964"/>
                </a:lnTo>
                <a:lnTo>
                  <a:pt x="2738" y="1949"/>
                </a:lnTo>
                <a:lnTo>
                  <a:pt x="2754" y="1932"/>
                </a:lnTo>
                <a:lnTo>
                  <a:pt x="2766" y="1915"/>
                </a:lnTo>
                <a:lnTo>
                  <a:pt x="2775" y="1897"/>
                </a:lnTo>
                <a:lnTo>
                  <a:pt x="2782" y="1878"/>
                </a:lnTo>
                <a:lnTo>
                  <a:pt x="2787" y="1858"/>
                </a:lnTo>
                <a:lnTo>
                  <a:pt x="2789" y="1837"/>
                </a:lnTo>
                <a:lnTo>
                  <a:pt x="2789" y="1817"/>
                </a:lnTo>
                <a:lnTo>
                  <a:pt x="2787" y="1796"/>
                </a:lnTo>
                <a:lnTo>
                  <a:pt x="2783" y="1775"/>
                </a:lnTo>
                <a:lnTo>
                  <a:pt x="2779" y="1754"/>
                </a:lnTo>
                <a:lnTo>
                  <a:pt x="2772" y="1734"/>
                </a:lnTo>
                <a:lnTo>
                  <a:pt x="2765" y="1715"/>
                </a:lnTo>
                <a:lnTo>
                  <a:pt x="2758" y="1696"/>
                </a:lnTo>
                <a:lnTo>
                  <a:pt x="2749" y="1676"/>
                </a:lnTo>
                <a:lnTo>
                  <a:pt x="2741" y="1659"/>
                </a:lnTo>
                <a:lnTo>
                  <a:pt x="2733" y="1643"/>
                </a:lnTo>
                <a:lnTo>
                  <a:pt x="2717" y="1614"/>
                </a:lnTo>
                <a:lnTo>
                  <a:pt x="2703" y="1592"/>
                </a:lnTo>
                <a:lnTo>
                  <a:pt x="2694" y="1579"/>
                </a:lnTo>
                <a:lnTo>
                  <a:pt x="2690" y="15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747434" y="2381376"/>
            <a:ext cx="1801843" cy="2800359"/>
          </a:xfrm>
          <a:custGeom>
            <a:avLst/>
            <a:gdLst>
              <a:gd name="T0" fmla="*/ 6188 w 6386"/>
              <a:gd name="T1" fmla="*/ 1107 h 9930"/>
              <a:gd name="T2" fmla="*/ 6037 w 6386"/>
              <a:gd name="T3" fmla="*/ 1003 h 9930"/>
              <a:gd name="T4" fmla="*/ 5786 w 6386"/>
              <a:gd name="T5" fmla="*/ 826 h 9930"/>
              <a:gd name="T6" fmla="*/ 5460 w 6386"/>
              <a:gd name="T7" fmla="*/ 595 h 9930"/>
              <a:gd name="T8" fmla="*/ 5087 w 6386"/>
              <a:gd name="T9" fmla="*/ 325 h 9930"/>
              <a:gd name="T10" fmla="*/ 4788 w 6386"/>
              <a:gd name="T11" fmla="*/ 104 h 9930"/>
              <a:gd name="T12" fmla="*/ 4684 w 6386"/>
              <a:gd name="T13" fmla="*/ 43 h 9930"/>
              <a:gd name="T14" fmla="*/ 4599 w 6386"/>
              <a:gd name="T15" fmla="*/ 9 h 9930"/>
              <a:gd name="T16" fmla="*/ 4529 w 6386"/>
              <a:gd name="T17" fmla="*/ 0 h 9930"/>
              <a:gd name="T18" fmla="*/ 4474 w 6386"/>
              <a:gd name="T19" fmla="*/ 8 h 9930"/>
              <a:gd name="T20" fmla="*/ 4431 w 6386"/>
              <a:gd name="T21" fmla="*/ 31 h 9930"/>
              <a:gd name="T22" fmla="*/ 4401 w 6386"/>
              <a:gd name="T23" fmla="*/ 60 h 9930"/>
              <a:gd name="T24" fmla="*/ 4379 w 6386"/>
              <a:gd name="T25" fmla="*/ 94 h 9930"/>
              <a:gd name="T26" fmla="*/ 4362 w 6386"/>
              <a:gd name="T27" fmla="*/ 136 h 9930"/>
              <a:gd name="T28" fmla="*/ 4355 w 6386"/>
              <a:gd name="T29" fmla="*/ 166 h 9930"/>
              <a:gd name="T30" fmla="*/ 1861 w 6386"/>
              <a:gd name="T31" fmla="*/ 545 h 9930"/>
              <a:gd name="T32" fmla="*/ 392 w 6386"/>
              <a:gd name="T33" fmla="*/ 552 h 9930"/>
              <a:gd name="T34" fmla="*/ 282 w 6386"/>
              <a:gd name="T35" fmla="*/ 587 h 9930"/>
              <a:gd name="T36" fmla="*/ 195 w 6386"/>
              <a:gd name="T37" fmla="*/ 646 h 9930"/>
              <a:gd name="T38" fmla="*/ 127 w 6386"/>
              <a:gd name="T39" fmla="*/ 721 h 9930"/>
              <a:gd name="T40" fmla="*/ 77 w 6386"/>
              <a:gd name="T41" fmla="*/ 807 h 9930"/>
              <a:gd name="T42" fmla="*/ 43 w 6386"/>
              <a:gd name="T43" fmla="*/ 897 h 9930"/>
              <a:gd name="T44" fmla="*/ 20 w 6386"/>
              <a:gd name="T45" fmla="*/ 986 h 9930"/>
              <a:gd name="T46" fmla="*/ 7 w 6386"/>
              <a:gd name="T47" fmla="*/ 1065 h 9930"/>
              <a:gd name="T48" fmla="*/ 0 w 6386"/>
              <a:gd name="T49" fmla="*/ 1161 h 9930"/>
              <a:gd name="T50" fmla="*/ 0 w 6386"/>
              <a:gd name="T51" fmla="*/ 9930 h 9930"/>
              <a:gd name="T52" fmla="*/ 4368 w 6386"/>
              <a:gd name="T53" fmla="*/ 2189 h 9930"/>
              <a:gd name="T54" fmla="*/ 4368 w 6386"/>
              <a:gd name="T55" fmla="*/ 2295 h 9930"/>
              <a:gd name="T56" fmla="*/ 4368 w 6386"/>
              <a:gd name="T57" fmla="*/ 2403 h 9930"/>
              <a:gd name="T58" fmla="*/ 4369 w 6386"/>
              <a:gd name="T59" fmla="*/ 2524 h 9930"/>
              <a:gd name="T60" fmla="*/ 4387 w 6386"/>
              <a:gd name="T61" fmla="*/ 2641 h 9930"/>
              <a:gd name="T62" fmla="*/ 4422 w 6386"/>
              <a:gd name="T63" fmla="*/ 2720 h 9930"/>
              <a:gd name="T64" fmla="*/ 4471 w 6386"/>
              <a:gd name="T65" fmla="*/ 2767 h 9930"/>
              <a:gd name="T66" fmla="*/ 4529 w 6386"/>
              <a:gd name="T67" fmla="*/ 2787 h 9930"/>
              <a:gd name="T68" fmla="*/ 4591 w 6386"/>
              <a:gd name="T69" fmla="*/ 2787 h 9930"/>
              <a:gd name="T70" fmla="*/ 4652 w 6386"/>
              <a:gd name="T71" fmla="*/ 2773 h 9930"/>
              <a:gd name="T72" fmla="*/ 4710 w 6386"/>
              <a:gd name="T73" fmla="*/ 2751 h 9930"/>
              <a:gd name="T74" fmla="*/ 4772 w 6386"/>
              <a:gd name="T75" fmla="*/ 2718 h 9930"/>
              <a:gd name="T76" fmla="*/ 4813 w 6386"/>
              <a:gd name="T77" fmla="*/ 2691 h 9930"/>
              <a:gd name="T78" fmla="*/ 4909 w 6386"/>
              <a:gd name="T79" fmla="*/ 2625 h 9930"/>
              <a:gd name="T80" fmla="*/ 5154 w 6386"/>
              <a:gd name="T81" fmla="*/ 2456 h 9930"/>
              <a:gd name="T82" fmla="*/ 5483 w 6386"/>
              <a:gd name="T83" fmla="*/ 2226 h 9930"/>
              <a:gd name="T84" fmla="*/ 5831 w 6386"/>
              <a:gd name="T85" fmla="*/ 1978 h 9930"/>
              <a:gd name="T86" fmla="*/ 6133 w 6386"/>
              <a:gd name="T87" fmla="*/ 1756 h 9930"/>
              <a:gd name="T88" fmla="*/ 6276 w 6386"/>
              <a:gd name="T89" fmla="*/ 1637 h 9930"/>
              <a:gd name="T90" fmla="*/ 6342 w 6386"/>
              <a:gd name="T91" fmla="*/ 1556 h 9930"/>
              <a:gd name="T92" fmla="*/ 6377 w 6386"/>
              <a:gd name="T93" fmla="*/ 1477 h 9930"/>
              <a:gd name="T94" fmla="*/ 6386 w 6386"/>
              <a:gd name="T95" fmla="*/ 1404 h 9930"/>
              <a:gd name="T96" fmla="*/ 6376 w 6386"/>
              <a:gd name="T97" fmla="*/ 1338 h 9930"/>
              <a:gd name="T98" fmla="*/ 6352 w 6386"/>
              <a:gd name="T99" fmla="*/ 1278 h 9930"/>
              <a:gd name="T100" fmla="*/ 6319 w 6386"/>
              <a:gd name="T101" fmla="*/ 1227 h 9930"/>
              <a:gd name="T102" fmla="*/ 6284 w 6386"/>
              <a:gd name="T103" fmla="*/ 1185 h 9930"/>
              <a:gd name="T104" fmla="*/ 6220 w 6386"/>
              <a:gd name="T105" fmla="*/ 1129 h 9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86" h="9930">
                <a:moveTo>
                  <a:pt x="6220" y="1129"/>
                </a:moveTo>
                <a:lnTo>
                  <a:pt x="6212" y="1123"/>
                </a:lnTo>
                <a:lnTo>
                  <a:pt x="6188" y="1107"/>
                </a:lnTo>
                <a:lnTo>
                  <a:pt x="6150" y="1081"/>
                </a:lnTo>
                <a:lnTo>
                  <a:pt x="6101" y="1047"/>
                </a:lnTo>
                <a:lnTo>
                  <a:pt x="6037" y="1003"/>
                </a:lnTo>
                <a:lnTo>
                  <a:pt x="5964" y="951"/>
                </a:lnTo>
                <a:lnTo>
                  <a:pt x="5879" y="892"/>
                </a:lnTo>
                <a:lnTo>
                  <a:pt x="5786" y="826"/>
                </a:lnTo>
                <a:lnTo>
                  <a:pt x="5684" y="755"/>
                </a:lnTo>
                <a:lnTo>
                  <a:pt x="5575" y="678"/>
                </a:lnTo>
                <a:lnTo>
                  <a:pt x="5460" y="595"/>
                </a:lnTo>
                <a:lnTo>
                  <a:pt x="5340" y="509"/>
                </a:lnTo>
                <a:lnTo>
                  <a:pt x="5215" y="418"/>
                </a:lnTo>
                <a:lnTo>
                  <a:pt x="5087" y="325"/>
                </a:lnTo>
                <a:lnTo>
                  <a:pt x="4958" y="229"/>
                </a:lnTo>
                <a:lnTo>
                  <a:pt x="4827" y="133"/>
                </a:lnTo>
                <a:lnTo>
                  <a:pt x="4788" y="104"/>
                </a:lnTo>
                <a:lnTo>
                  <a:pt x="4751" y="81"/>
                </a:lnTo>
                <a:lnTo>
                  <a:pt x="4717" y="60"/>
                </a:lnTo>
                <a:lnTo>
                  <a:pt x="4684" y="43"/>
                </a:lnTo>
                <a:lnTo>
                  <a:pt x="4654" y="28"/>
                </a:lnTo>
                <a:lnTo>
                  <a:pt x="4625" y="18"/>
                </a:lnTo>
                <a:lnTo>
                  <a:pt x="4599" y="9"/>
                </a:lnTo>
                <a:lnTo>
                  <a:pt x="4574" y="4"/>
                </a:lnTo>
                <a:lnTo>
                  <a:pt x="4550" y="1"/>
                </a:lnTo>
                <a:lnTo>
                  <a:pt x="4529" y="0"/>
                </a:lnTo>
                <a:lnTo>
                  <a:pt x="4509" y="1"/>
                </a:lnTo>
                <a:lnTo>
                  <a:pt x="4491" y="4"/>
                </a:lnTo>
                <a:lnTo>
                  <a:pt x="4474" y="8"/>
                </a:lnTo>
                <a:lnTo>
                  <a:pt x="4458" y="15"/>
                </a:lnTo>
                <a:lnTo>
                  <a:pt x="4445" y="22"/>
                </a:lnTo>
                <a:lnTo>
                  <a:pt x="4431" y="31"/>
                </a:lnTo>
                <a:lnTo>
                  <a:pt x="4420" y="40"/>
                </a:lnTo>
                <a:lnTo>
                  <a:pt x="4410" y="50"/>
                </a:lnTo>
                <a:lnTo>
                  <a:pt x="4401" y="60"/>
                </a:lnTo>
                <a:lnTo>
                  <a:pt x="4393" y="72"/>
                </a:lnTo>
                <a:lnTo>
                  <a:pt x="4385" y="83"/>
                </a:lnTo>
                <a:lnTo>
                  <a:pt x="4379" y="94"/>
                </a:lnTo>
                <a:lnTo>
                  <a:pt x="4374" y="106"/>
                </a:lnTo>
                <a:lnTo>
                  <a:pt x="4369" y="116"/>
                </a:lnTo>
                <a:lnTo>
                  <a:pt x="4362" y="136"/>
                </a:lnTo>
                <a:lnTo>
                  <a:pt x="4358" y="152"/>
                </a:lnTo>
                <a:lnTo>
                  <a:pt x="4355" y="162"/>
                </a:lnTo>
                <a:lnTo>
                  <a:pt x="4355" y="166"/>
                </a:lnTo>
                <a:lnTo>
                  <a:pt x="4362" y="547"/>
                </a:lnTo>
                <a:lnTo>
                  <a:pt x="1861" y="547"/>
                </a:lnTo>
                <a:lnTo>
                  <a:pt x="1861" y="545"/>
                </a:lnTo>
                <a:lnTo>
                  <a:pt x="479" y="545"/>
                </a:lnTo>
                <a:lnTo>
                  <a:pt x="434" y="547"/>
                </a:lnTo>
                <a:lnTo>
                  <a:pt x="392" y="552"/>
                </a:lnTo>
                <a:lnTo>
                  <a:pt x="352" y="561"/>
                </a:lnTo>
                <a:lnTo>
                  <a:pt x="316" y="572"/>
                </a:lnTo>
                <a:lnTo>
                  <a:pt x="282" y="587"/>
                </a:lnTo>
                <a:lnTo>
                  <a:pt x="250" y="604"/>
                </a:lnTo>
                <a:lnTo>
                  <a:pt x="221" y="624"/>
                </a:lnTo>
                <a:lnTo>
                  <a:pt x="195" y="646"/>
                </a:lnTo>
                <a:lnTo>
                  <a:pt x="170" y="670"/>
                </a:lnTo>
                <a:lnTo>
                  <a:pt x="147" y="695"/>
                </a:lnTo>
                <a:lnTo>
                  <a:pt x="127" y="721"/>
                </a:lnTo>
                <a:lnTo>
                  <a:pt x="109" y="749"/>
                </a:lnTo>
                <a:lnTo>
                  <a:pt x="92" y="777"/>
                </a:lnTo>
                <a:lnTo>
                  <a:pt x="77" y="807"/>
                </a:lnTo>
                <a:lnTo>
                  <a:pt x="64" y="837"/>
                </a:lnTo>
                <a:lnTo>
                  <a:pt x="53" y="867"/>
                </a:lnTo>
                <a:lnTo>
                  <a:pt x="43" y="897"/>
                </a:lnTo>
                <a:lnTo>
                  <a:pt x="34" y="927"/>
                </a:lnTo>
                <a:lnTo>
                  <a:pt x="26" y="956"/>
                </a:lnTo>
                <a:lnTo>
                  <a:pt x="20" y="986"/>
                </a:lnTo>
                <a:lnTo>
                  <a:pt x="15" y="1013"/>
                </a:lnTo>
                <a:lnTo>
                  <a:pt x="10" y="1040"/>
                </a:lnTo>
                <a:lnTo>
                  <a:pt x="7" y="1065"/>
                </a:lnTo>
                <a:lnTo>
                  <a:pt x="4" y="1089"/>
                </a:lnTo>
                <a:lnTo>
                  <a:pt x="1" y="1130"/>
                </a:lnTo>
                <a:lnTo>
                  <a:pt x="0" y="1161"/>
                </a:lnTo>
                <a:lnTo>
                  <a:pt x="0" y="1183"/>
                </a:lnTo>
                <a:lnTo>
                  <a:pt x="0" y="1190"/>
                </a:lnTo>
                <a:lnTo>
                  <a:pt x="0" y="9930"/>
                </a:lnTo>
                <a:lnTo>
                  <a:pt x="1861" y="9930"/>
                </a:lnTo>
                <a:lnTo>
                  <a:pt x="1861" y="2189"/>
                </a:lnTo>
                <a:lnTo>
                  <a:pt x="4368" y="2189"/>
                </a:lnTo>
                <a:lnTo>
                  <a:pt x="4368" y="2225"/>
                </a:lnTo>
                <a:lnTo>
                  <a:pt x="4368" y="2260"/>
                </a:lnTo>
                <a:lnTo>
                  <a:pt x="4368" y="2295"/>
                </a:lnTo>
                <a:lnTo>
                  <a:pt x="4368" y="2332"/>
                </a:lnTo>
                <a:lnTo>
                  <a:pt x="4368" y="2367"/>
                </a:lnTo>
                <a:lnTo>
                  <a:pt x="4368" y="2403"/>
                </a:lnTo>
                <a:lnTo>
                  <a:pt x="4368" y="2439"/>
                </a:lnTo>
                <a:lnTo>
                  <a:pt x="4368" y="2476"/>
                </a:lnTo>
                <a:lnTo>
                  <a:pt x="4369" y="2524"/>
                </a:lnTo>
                <a:lnTo>
                  <a:pt x="4374" y="2567"/>
                </a:lnTo>
                <a:lnTo>
                  <a:pt x="4379" y="2607"/>
                </a:lnTo>
                <a:lnTo>
                  <a:pt x="4387" y="2641"/>
                </a:lnTo>
                <a:lnTo>
                  <a:pt x="4397" y="2672"/>
                </a:lnTo>
                <a:lnTo>
                  <a:pt x="4409" y="2698"/>
                </a:lnTo>
                <a:lnTo>
                  <a:pt x="4422" y="2720"/>
                </a:lnTo>
                <a:lnTo>
                  <a:pt x="4437" y="2739"/>
                </a:lnTo>
                <a:lnTo>
                  <a:pt x="4454" y="2754"/>
                </a:lnTo>
                <a:lnTo>
                  <a:pt x="4471" y="2767"/>
                </a:lnTo>
                <a:lnTo>
                  <a:pt x="4489" y="2777"/>
                </a:lnTo>
                <a:lnTo>
                  <a:pt x="4508" y="2783"/>
                </a:lnTo>
                <a:lnTo>
                  <a:pt x="4529" y="2787"/>
                </a:lnTo>
                <a:lnTo>
                  <a:pt x="4549" y="2789"/>
                </a:lnTo>
                <a:lnTo>
                  <a:pt x="4569" y="2789"/>
                </a:lnTo>
                <a:lnTo>
                  <a:pt x="4591" y="2787"/>
                </a:lnTo>
                <a:lnTo>
                  <a:pt x="4611" y="2784"/>
                </a:lnTo>
                <a:lnTo>
                  <a:pt x="4632" y="2779"/>
                </a:lnTo>
                <a:lnTo>
                  <a:pt x="4652" y="2773"/>
                </a:lnTo>
                <a:lnTo>
                  <a:pt x="4673" y="2767"/>
                </a:lnTo>
                <a:lnTo>
                  <a:pt x="4692" y="2759"/>
                </a:lnTo>
                <a:lnTo>
                  <a:pt x="4710" y="2751"/>
                </a:lnTo>
                <a:lnTo>
                  <a:pt x="4727" y="2742"/>
                </a:lnTo>
                <a:lnTo>
                  <a:pt x="4744" y="2734"/>
                </a:lnTo>
                <a:lnTo>
                  <a:pt x="4772" y="2718"/>
                </a:lnTo>
                <a:lnTo>
                  <a:pt x="4794" y="2703"/>
                </a:lnTo>
                <a:lnTo>
                  <a:pt x="4808" y="2694"/>
                </a:lnTo>
                <a:lnTo>
                  <a:pt x="4813" y="2691"/>
                </a:lnTo>
                <a:lnTo>
                  <a:pt x="4824" y="2683"/>
                </a:lnTo>
                <a:lnTo>
                  <a:pt x="4857" y="2660"/>
                </a:lnTo>
                <a:lnTo>
                  <a:pt x="4909" y="2625"/>
                </a:lnTo>
                <a:lnTo>
                  <a:pt x="4977" y="2577"/>
                </a:lnTo>
                <a:lnTo>
                  <a:pt x="5060" y="2521"/>
                </a:lnTo>
                <a:lnTo>
                  <a:pt x="5154" y="2456"/>
                </a:lnTo>
                <a:lnTo>
                  <a:pt x="5258" y="2384"/>
                </a:lnTo>
                <a:lnTo>
                  <a:pt x="5368" y="2307"/>
                </a:lnTo>
                <a:lnTo>
                  <a:pt x="5483" y="2226"/>
                </a:lnTo>
                <a:lnTo>
                  <a:pt x="5600" y="2144"/>
                </a:lnTo>
                <a:lnTo>
                  <a:pt x="5717" y="2061"/>
                </a:lnTo>
                <a:lnTo>
                  <a:pt x="5831" y="1978"/>
                </a:lnTo>
                <a:lnTo>
                  <a:pt x="5940" y="1899"/>
                </a:lnTo>
                <a:lnTo>
                  <a:pt x="6042" y="1824"/>
                </a:lnTo>
                <a:lnTo>
                  <a:pt x="6133" y="1756"/>
                </a:lnTo>
                <a:lnTo>
                  <a:pt x="6213" y="1694"/>
                </a:lnTo>
                <a:lnTo>
                  <a:pt x="6247" y="1666"/>
                </a:lnTo>
                <a:lnTo>
                  <a:pt x="6276" y="1637"/>
                </a:lnTo>
                <a:lnTo>
                  <a:pt x="6302" y="1610"/>
                </a:lnTo>
                <a:lnTo>
                  <a:pt x="6324" y="1583"/>
                </a:lnTo>
                <a:lnTo>
                  <a:pt x="6342" y="1556"/>
                </a:lnTo>
                <a:lnTo>
                  <a:pt x="6357" y="1528"/>
                </a:lnTo>
                <a:lnTo>
                  <a:pt x="6368" y="1502"/>
                </a:lnTo>
                <a:lnTo>
                  <a:pt x="6377" y="1477"/>
                </a:lnTo>
                <a:lnTo>
                  <a:pt x="6383" y="1453"/>
                </a:lnTo>
                <a:lnTo>
                  <a:pt x="6385" y="1428"/>
                </a:lnTo>
                <a:lnTo>
                  <a:pt x="6386" y="1404"/>
                </a:lnTo>
                <a:lnTo>
                  <a:pt x="6385" y="1381"/>
                </a:lnTo>
                <a:lnTo>
                  <a:pt x="6381" y="1360"/>
                </a:lnTo>
                <a:lnTo>
                  <a:pt x="6376" y="1338"/>
                </a:lnTo>
                <a:lnTo>
                  <a:pt x="6369" y="1317"/>
                </a:lnTo>
                <a:lnTo>
                  <a:pt x="6361" y="1297"/>
                </a:lnTo>
                <a:lnTo>
                  <a:pt x="6352" y="1278"/>
                </a:lnTo>
                <a:lnTo>
                  <a:pt x="6342" y="1260"/>
                </a:lnTo>
                <a:lnTo>
                  <a:pt x="6331" y="1243"/>
                </a:lnTo>
                <a:lnTo>
                  <a:pt x="6319" y="1227"/>
                </a:lnTo>
                <a:lnTo>
                  <a:pt x="6308" y="1212"/>
                </a:lnTo>
                <a:lnTo>
                  <a:pt x="6295" y="1199"/>
                </a:lnTo>
                <a:lnTo>
                  <a:pt x="6284" y="1185"/>
                </a:lnTo>
                <a:lnTo>
                  <a:pt x="6273" y="1174"/>
                </a:lnTo>
                <a:lnTo>
                  <a:pt x="6235" y="1141"/>
                </a:lnTo>
                <a:lnTo>
                  <a:pt x="6220" y="112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1438226" y="2370093"/>
            <a:ext cx="1575061" cy="2801488"/>
          </a:xfrm>
          <a:custGeom>
            <a:avLst/>
            <a:gdLst>
              <a:gd name="T0" fmla="*/ 198 w 5582"/>
              <a:gd name="T1" fmla="*/ 1108 h 9931"/>
              <a:gd name="T2" fmla="*/ 349 w 5582"/>
              <a:gd name="T3" fmla="*/ 1004 h 9931"/>
              <a:gd name="T4" fmla="*/ 600 w 5582"/>
              <a:gd name="T5" fmla="*/ 827 h 9931"/>
              <a:gd name="T6" fmla="*/ 926 w 5582"/>
              <a:gd name="T7" fmla="*/ 596 h 9931"/>
              <a:gd name="T8" fmla="*/ 1299 w 5582"/>
              <a:gd name="T9" fmla="*/ 325 h 9931"/>
              <a:gd name="T10" fmla="*/ 1598 w 5582"/>
              <a:gd name="T11" fmla="*/ 105 h 9931"/>
              <a:gd name="T12" fmla="*/ 1702 w 5582"/>
              <a:gd name="T13" fmla="*/ 43 h 9931"/>
              <a:gd name="T14" fmla="*/ 1787 w 5582"/>
              <a:gd name="T15" fmla="*/ 10 h 9931"/>
              <a:gd name="T16" fmla="*/ 1857 w 5582"/>
              <a:gd name="T17" fmla="*/ 0 h 9931"/>
              <a:gd name="T18" fmla="*/ 1912 w 5582"/>
              <a:gd name="T19" fmla="*/ 9 h 9931"/>
              <a:gd name="T20" fmla="*/ 1955 w 5582"/>
              <a:gd name="T21" fmla="*/ 30 h 9931"/>
              <a:gd name="T22" fmla="*/ 1985 w 5582"/>
              <a:gd name="T23" fmla="*/ 61 h 9931"/>
              <a:gd name="T24" fmla="*/ 2007 w 5582"/>
              <a:gd name="T25" fmla="*/ 95 h 9931"/>
              <a:gd name="T26" fmla="*/ 2024 w 5582"/>
              <a:gd name="T27" fmla="*/ 136 h 9931"/>
              <a:gd name="T28" fmla="*/ 2031 w 5582"/>
              <a:gd name="T29" fmla="*/ 166 h 9931"/>
              <a:gd name="T30" fmla="*/ 3720 w 5582"/>
              <a:gd name="T31" fmla="*/ 545 h 9931"/>
              <a:gd name="T32" fmla="*/ 5189 w 5582"/>
              <a:gd name="T33" fmla="*/ 553 h 9931"/>
              <a:gd name="T34" fmla="*/ 5300 w 5582"/>
              <a:gd name="T35" fmla="*/ 588 h 9931"/>
              <a:gd name="T36" fmla="*/ 5387 w 5582"/>
              <a:gd name="T37" fmla="*/ 646 h 9931"/>
              <a:gd name="T38" fmla="*/ 5454 w 5582"/>
              <a:gd name="T39" fmla="*/ 722 h 9931"/>
              <a:gd name="T40" fmla="*/ 5504 w 5582"/>
              <a:gd name="T41" fmla="*/ 808 h 9931"/>
              <a:gd name="T42" fmla="*/ 5539 w 5582"/>
              <a:gd name="T43" fmla="*/ 898 h 9931"/>
              <a:gd name="T44" fmla="*/ 5562 w 5582"/>
              <a:gd name="T45" fmla="*/ 987 h 9931"/>
              <a:gd name="T46" fmla="*/ 5574 w 5582"/>
              <a:gd name="T47" fmla="*/ 1066 h 9931"/>
              <a:gd name="T48" fmla="*/ 5582 w 5582"/>
              <a:gd name="T49" fmla="*/ 1162 h 9931"/>
              <a:gd name="T50" fmla="*/ 5582 w 5582"/>
              <a:gd name="T51" fmla="*/ 9931 h 9931"/>
              <a:gd name="T52" fmla="*/ 2018 w 5582"/>
              <a:gd name="T53" fmla="*/ 2190 h 9931"/>
              <a:gd name="T54" fmla="*/ 2018 w 5582"/>
              <a:gd name="T55" fmla="*/ 2296 h 9931"/>
              <a:gd name="T56" fmla="*/ 2018 w 5582"/>
              <a:gd name="T57" fmla="*/ 2404 h 9931"/>
              <a:gd name="T58" fmla="*/ 2017 w 5582"/>
              <a:gd name="T59" fmla="*/ 2524 h 9931"/>
              <a:gd name="T60" fmla="*/ 1999 w 5582"/>
              <a:gd name="T61" fmla="*/ 2642 h 9931"/>
              <a:gd name="T62" fmla="*/ 1964 w 5582"/>
              <a:gd name="T63" fmla="*/ 2721 h 9931"/>
              <a:gd name="T64" fmla="*/ 1915 w 5582"/>
              <a:gd name="T65" fmla="*/ 2768 h 9931"/>
              <a:gd name="T66" fmla="*/ 1857 w 5582"/>
              <a:gd name="T67" fmla="*/ 2788 h 9931"/>
              <a:gd name="T68" fmla="*/ 1795 w 5582"/>
              <a:gd name="T69" fmla="*/ 2788 h 9931"/>
              <a:gd name="T70" fmla="*/ 1734 w 5582"/>
              <a:gd name="T71" fmla="*/ 2773 h 9931"/>
              <a:gd name="T72" fmla="*/ 1676 w 5582"/>
              <a:gd name="T73" fmla="*/ 2751 h 9931"/>
              <a:gd name="T74" fmla="*/ 1614 w 5582"/>
              <a:gd name="T75" fmla="*/ 2718 h 9931"/>
              <a:gd name="T76" fmla="*/ 1573 w 5582"/>
              <a:gd name="T77" fmla="*/ 2692 h 9931"/>
              <a:gd name="T78" fmla="*/ 1477 w 5582"/>
              <a:gd name="T79" fmla="*/ 2625 h 9931"/>
              <a:gd name="T80" fmla="*/ 1232 w 5582"/>
              <a:gd name="T81" fmla="*/ 2456 h 9931"/>
              <a:gd name="T82" fmla="*/ 903 w 5582"/>
              <a:gd name="T83" fmla="*/ 2226 h 9931"/>
              <a:gd name="T84" fmla="*/ 555 w 5582"/>
              <a:gd name="T85" fmla="*/ 1979 h 9931"/>
              <a:gd name="T86" fmla="*/ 253 w 5582"/>
              <a:gd name="T87" fmla="*/ 1756 h 9931"/>
              <a:gd name="T88" fmla="*/ 110 w 5582"/>
              <a:gd name="T89" fmla="*/ 1638 h 9931"/>
              <a:gd name="T90" fmla="*/ 44 w 5582"/>
              <a:gd name="T91" fmla="*/ 1555 h 9931"/>
              <a:gd name="T92" fmla="*/ 9 w 5582"/>
              <a:gd name="T93" fmla="*/ 1477 h 9931"/>
              <a:gd name="T94" fmla="*/ 0 w 5582"/>
              <a:gd name="T95" fmla="*/ 1405 h 9931"/>
              <a:gd name="T96" fmla="*/ 10 w 5582"/>
              <a:gd name="T97" fmla="*/ 1338 h 9931"/>
              <a:gd name="T98" fmla="*/ 34 w 5582"/>
              <a:gd name="T99" fmla="*/ 1279 h 9931"/>
              <a:gd name="T100" fmla="*/ 67 w 5582"/>
              <a:gd name="T101" fmla="*/ 1228 h 9931"/>
              <a:gd name="T102" fmla="*/ 102 w 5582"/>
              <a:gd name="T103" fmla="*/ 1186 h 9931"/>
              <a:gd name="T104" fmla="*/ 166 w 5582"/>
              <a:gd name="T105" fmla="*/ 1129 h 99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582" h="9931">
                <a:moveTo>
                  <a:pt x="166" y="1129"/>
                </a:moveTo>
                <a:lnTo>
                  <a:pt x="174" y="1124"/>
                </a:lnTo>
                <a:lnTo>
                  <a:pt x="198" y="1108"/>
                </a:lnTo>
                <a:lnTo>
                  <a:pt x="236" y="1082"/>
                </a:lnTo>
                <a:lnTo>
                  <a:pt x="285" y="1047"/>
                </a:lnTo>
                <a:lnTo>
                  <a:pt x="349" y="1004"/>
                </a:lnTo>
                <a:lnTo>
                  <a:pt x="422" y="952"/>
                </a:lnTo>
                <a:lnTo>
                  <a:pt x="507" y="893"/>
                </a:lnTo>
                <a:lnTo>
                  <a:pt x="600" y="827"/>
                </a:lnTo>
                <a:lnTo>
                  <a:pt x="702" y="754"/>
                </a:lnTo>
                <a:lnTo>
                  <a:pt x="811" y="677"/>
                </a:lnTo>
                <a:lnTo>
                  <a:pt x="926" y="596"/>
                </a:lnTo>
                <a:lnTo>
                  <a:pt x="1046" y="509"/>
                </a:lnTo>
                <a:lnTo>
                  <a:pt x="1171" y="419"/>
                </a:lnTo>
                <a:lnTo>
                  <a:pt x="1299" y="325"/>
                </a:lnTo>
                <a:lnTo>
                  <a:pt x="1428" y="230"/>
                </a:lnTo>
                <a:lnTo>
                  <a:pt x="1559" y="132"/>
                </a:lnTo>
                <a:lnTo>
                  <a:pt x="1598" y="105"/>
                </a:lnTo>
                <a:lnTo>
                  <a:pt x="1635" y="81"/>
                </a:lnTo>
                <a:lnTo>
                  <a:pt x="1669" y="60"/>
                </a:lnTo>
                <a:lnTo>
                  <a:pt x="1702" y="43"/>
                </a:lnTo>
                <a:lnTo>
                  <a:pt x="1732" y="29"/>
                </a:lnTo>
                <a:lnTo>
                  <a:pt x="1761" y="18"/>
                </a:lnTo>
                <a:lnTo>
                  <a:pt x="1787" y="10"/>
                </a:lnTo>
                <a:lnTo>
                  <a:pt x="1812" y="4"/>
                </a:lnTo>
                <a:lnTo>
                  <a:pt x="1836" y="1"/>
                </a:lnTo>
                <a:lnTo>
                  <a:pt x="1857" y="0"/>
                </a:lnTo>
                <a:lnTo>
                  <a:pt x="1877" y="1"/>
                </a:lnTo>
                <a:lnTo>
                  <a:pt x="1895" y="4"/>
                </a:lnTo>
                <a:lnTo>
                  <a:pt x="1912" y="9"/>
                </a:lnTo>
                <a:lnTo>
                  <a:pt x="1928" y="15"/>
                </a:lnTo>
                <a:lnTo>
                  <a:pt x="1941" y="23"/>
                </a:lnTo>
                <a:lnTo>
                  <a:pt x="1955" y="30"/>
                </a:lnTo>
                <a:lnTo>
                  <a:pt x="1966" y="41"/>
                </a:lnTo>
                <a:lnTo>
                  <a:pt x="1976" y="51"/>
                </a:lnTo>
                <a:lnTo>
                  <a:pt x="1985" y="61"/>
                </a:lnTo>
                <a:lnTo>
                  <a:pt x="1993" y="72"/>
                </a:lnTo>
                <a:lnTo>
                  <a:pt x="2001" y="84"/>
                </a:lnTo>
                <a:lnTo>
                  <a:pt x="2007" y="95"/>
                </a:lnTo>
                <a:lnTo>
                  <a:pt x="2012" y="106"/>
                </a:lnTo>
                <a:lnTo>
                  <a:pt x="2017" y="117"/>
                </a:lnTo>
                <a:lnTo>
                  <a:pt x="2024" y="136"/>
                </a:lnTo>
                <a:lnTo>
                  <a:pt x="2028" y="152"/>
                </a:lnTo>
                <a:lnTo>
                  <a:pt x="2031" y="163"/>
                </a:lnTo>
                <a:lnTo>
                  <a:pt x="2031" y="166"/>
                </a:lnTo>
                <a:lnTo>
                  <a:pt x="2024" y="547"/>
                </a:lnTo>
                <a:lnTo>
                  <a:pt x="3720" y="547"/>
                </a:lnTo>
                <a:lnTo>
                  <a:pt x="3720" y="545"/>
                </a:lnTo>
                <a:lnTo>
                  <a:pt x="5102" y="545"/>
                </a:lnTo>
                <a:lnTo>
                  <a:pt x="5147" y="547"/>
                </a:lnTo>
                <a:lnTo>
                  <a:pt x="5189" y="553"/>
                </a:lnTo>
                <a:lnTo>
                  <a:pt x="5229" y="562"/>
                </a:lnTo>
                <a:lnTo>
                  <a:pt x="5266" y="573"/>
                </a:lnTo>
                <a:lnTo>
                  <a:pt x="5300" y="588"/>
                </a:lnTo>
                <a:lnTo>
                  <a:pt x="5332" y="605"/>
                </a:lnTo>
                <a:lnTo>
                  <a:pt x="5360" y="624"/>
                </a:lnTo>
                <a:lnTo>
                  <a:pt x="5387" y="646"/>
                </a:lnTo>
                <a:lnTo>
                  <a:pt x="5411" y="669"/>
                </a:lnTo>
                <a:lnTo>
                  <a:pt x="5434" y="694"/>
                </a:lnTo>
                <a:lnTo>
                  <a:pt x="5454" y="722"/>
                </a:lnTo>
                <a:lnTo>
                  <a:pt x="5472" y="750"/>
                </a:lnTo>
                <a:lnTo>
                  <a:pt x="5489" y="778"/>
                </a:lnTo>
                <a:lnTo>
                  <a:pt x="5504" y="808"/>
                </a:lnTo>
                <a:lnTo>
                  <a:pt x="5518" y="837"/>
                </a:lnTo>
                <a:lnTo>
                  <a:pt x="5529" y="868"/>
                </a:lnTo>
                <a:lnTo>
                  <a:pt x="5539" y="898"/>
                </a:lnTo>
                <a:lnTo>
                  <a:pt x="5547" y="928"/>
                </a:lnTo>
                <a:lnTo>
                  <a:pt x="5555" y="957"/>
                </a:lnTo>
                <a:lnTo>
                  <a:pt x="5562" y="987"/>
                </a:lnTo>
                <a:lnTo>
                  <a:pt x="5566" y="1014"/>
                </a:lnTo>
                <a:lnTo>
                  <a:pt x="5571" y="1041"/>
                </a:lnTo>
                <a:lnTo>
                  <a:pt x="5574" y="1066"/>
                </a:lnTo>
                <a:lnTo>
                  <a:pt x="5576" y="1090"/>
                </a:lnTo>
                <a:lnTo>
                  <a:pt x="5580" y="1131"/>
                </a:lnTo>
                <a:lnTo>
                  <a:pt x="5582" y="1162"/>
                </a:lnTo>
                <a:lnTo>
                  <a:pt x="5582" y="1183"/>
                </a:lnTo>
                <a:lnTo>
                  <a:pt x="5582" y="1191"/>
                </a:lnTo>
                <a:lnTo>
                  <a:pt x="5582" y="9931"/>
                </a:lnTo>
                <a:lnTo>
                  <a:pt x="3720" y="9931"/>
                </a:lnTo>
                <a:lnTo>
                  <a:pt x="3720" y="2190"/>
                </a:lnTo>
                <a:lnTo>
                  <a:pt x="2018" y="2190"/>
                </a:lnTo>
                <a:lnTo>
                  <a:pt x="2018" y="2225"/>
                </a:lnTo>
                <a:lnTo>
                  <a:pt x="2018" y="2260"/>
                </a:lnTo>
                <a:lnTo>
                  <a:pt x="2018" y="2296"/>
                </a:lnTo>
                <a:lnTo>
                  <a:pt x="2018" y="2331"/>
                </a:lnTo>
                <a:lnTo>
                  <a:pt x="2018" y="2368"/>
                </a:lnTo>
                <a:lnTo>
                  <a:pt x="2018" y="2404"/>
                </a:lnTo>
                <a:lnTo>
                  <a:pt x="2018" y="2439"/>
                </a:lnTo>
                <a:lnTo>
                  <a:pt x="2018" y="2475"/>
                </a:lnTo>
                <a:lnTo>
                  <a:pt x="2017" y="2524"/>
                </a:lnTo>
                <a:lnTo>
                  <a:pt x="2012" y="2568"/>
                </a:lnTo>
                <a:lnTo>
                  <a:pt x="2007" y="2607"/>
                </a:lnTo>
                <a:lnTo>
                  <a:pt x="1999" y="2642"/>
                </a:lnTo>
                <a:lnTo>
                  <a:pt x="1989" y="2671"/>
                </a:lnTo>
                <a:lnTo>
                  <a:pt x="1977" y="2698"/>
                </a:lnTo>
                <a:lnTo>
                  <a:pt x="1964" y="2721"/>
                </a:lnTo>
                <a:lnTo>
                  <a:pt x="1949" y="2739"/>
                </a:lnTo>
                <a:lnTo>
                  <a:pt x="1932" y="2755"/>
                </a:lnTo>
                <a:lnTo>
                  <a:pt x="1915" y="2768"/>
                </a:lnTo>
                <a:lnTo>
                  <a:pt x="1897" y="2777"/>
                </a:lnTo>
                <a:lnTo>
                  <a:pt x="1878" y="2783"/>
                </a:lnTo>
                <a:lnTo>
                  <a:pt x="1857" y="2788"/>
                </a:lnTo>
                <a:lnTo>
                  <a:pt x="1837" y="2790"/>
                </a:lnTo>
                <a:lnTo>
                  <a:pt x="1817" y="2790"/>
                </a:lnTo>
                <a:lnTo>
                  <a:pt x="1795" y="2788"/>
                </a:lnTo>
                <a:lnTo>
                  <a:pt x="1775" y="2785"/>
                </a:lnTo>
                <a:lnTo>
                  <a:pt x="1754" y="2780"/>
                </a:lnTo>
                <a:lnTo>
                  <a:pt x="1734" y="2773"/>
                </a:lnTo>
                <a:lnTo>
                  <a:pt x="1713" y="2766"/>
                </a:lnTo>
                <a:lnTo>
                  <a:pt x="1694" y="2760"/>
                </a:lnTo>
                <a:lnTo>
                  <a:pt x="1676" y="2751"/>
                </a:lnTo>
                <a:lnTo>
                  <a:pt x="1659" y="2743"/>
                </a:lnTo>
                <a:lnTo>
                  <a:pt x="1642" y="2735"/>
                </a:lnTo>
                <a:lnTo>
                  <a:pt x="1614" y="2718"/>
                </a:lnTo>
                <a:lnTo>
                  <a:pt x="1592" y="2704"/>
                </a:lnTo>
                <a:lnTo>
                  <a:pt x="1578" y="2695"/>
                </a:lnTo>
                <a:lnTo>
                  <a:pt x="1573" y="2692"/>
                </a:lnTo>
                <a:lnTo>
                  <a:pt x="1562" y="2684"/>
                </a:lnTo>
                <a:lnTo>
                  <a:pt x="1529" y="2661"/>
                </a:lnTo>
                <a:lnTo>
                  <a:pt x="1477" y="2625"/>
                </a:lnTo>
                <a:lnTo>
                  <a:pt x="1409" y="2578"/>
                </a:lnTo>
                <a:lnTo>
                  <a:pt x="1326" y="2522"/>
                </a:lnTo>
                <a:lnTo>
                  <a:pt x="1232" y="2456"/>
                </a:lnTo>
                <a:lnTo>
                  <a:pt x="1128" y="2385"/>
                </a:lnTo>
                <a:lnTo>
                  <a:pt x="1018" y="2308"/>
                </a:lnTo>
                <a:lnTo>
                  <a:pt x="903" y="2226"/>
                </a:lnTo>
                <a:lnTo>
                  <a:pt x="786" y="2144"/>
                </a:lnTo>
                <a:lnTo>
                  <a:pt x="669" y="2061"/>
                </a:lnTo>
                <a:lnTo>
                  <a:pt x="555" y="1979"/>
                </a:lnTo>
                <a:lnTo>
                  <a:pt x="446" y="1900"/>
                </a:lnTo>
                <a:lnTo>
                  <a:pt x="344" y="1825"/>
                </a:lnTo>
                <a:lnTo>
                  <a:pt x="253" y="1756"/>
                </a:lnTo>
                <a:lnTo>
                  <a:pt x="173" y="1695"/>
                </a:lnTo>
                <a:lnTo>
                  <a:pt x="139" y="1666"/>
                </a:lnTo>
                <a:lnTo>
                  <a:pt x="110" y="1638"/>
                </a:lnTo>
                <a:lnTo>
                  <a:pt x="84" y="1611"/>
                </a:lnTo>
                <a:lnTo>
                  <a:pt x="62" y="1583"/>
                </a:lnTo>
                <a:lnTo>
                  <a:pt x="44" y="1555"/>
                </a:lnTo>
                <a:lnTo>
                  <a:pt x="29" y="1529"/>
                </a:lnTo>
                <a:lnTo>
                  <a:pt x="18" y="1503"/>
                </a:lnTo>
                <a:lnTo>
                  <a:pt x="9" y="1477"/>
                </a:lnTo>
                <a:lnTo>
                  <a:pt x="3" y="1452"/>
                </a:lnTo>
                <a:lnTo>
                  <a:pt x="1" y="1428"/>
                </a:lnTo>
                <a:lnTo>
                  <a:pt x="0" y="1405"/>
                </a:lnTo>
                <a:lnTo>
                  <a:pt x="1" y="1382"/>
                </a:lnTo>
                <a:lnTo>
                  <a:pt x="5" y="1359"/>
                </a:lnTo>
                <a:lnTo>
                  <a:pt x="10" y="1338"/>
                </a:lnTo>
                <a:lnTo>
                  <a:pt x="17" y="1317"/>
                </a:lnTo>
                <a:lnTo>
                  <a:pt x="25" y="1297"/>
                </a:lnTo>
                <a:lnTo>
                  <a:pt x="34" y="1279"/>
                </a:lnTo>
                <a:lnTo>
                  <a:pt x="44" y="1261"/>
                </a:lnTo>
                <a:lnTo>
                  <a:pt x="55" y="1244"/>
                </a:lnTo>
                <a:lnTo>
                  <a:pt x="67" y="1228"/>
                </a:lnTo>
                <a:lnTo>
                  <a:pt x="78" y="1213"/>
                </a:lnTo>
                <a:lnTo>
                  <a:pt x="91" y="1199"/>
                </a:lnTo>
                <a:lnTo>
                  <a:pt x="102" y="1186"/>
                </a:lnTo>
                <a:lnTo>
                  <a:pt x="113" y="1175"/>
                </a:lnTo>
                <a:lnTo>
                  <a:pt x="151" y="1141"/>
                </a:lnTo>
                <a:lnTo>
                  <a:pt x="166" y="11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7079" y="2548472"/>
            <a:ext cx="1384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4"/>
                </a:solidFill>
                <a:effectLst/>
                <a:uLnTx/>
                <a:uFillTx/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Poor roads</a:t>
            </a:r>
            <a:endParaRPr kumimoji="0" lang="ru-RU" sz="1800" b="1" i="0" u="none" strike="noStrike" kern="1200" cap="none" spc="-100" normalizeH="0" baseline="0" noProof="0" dirty="0">
              <a:ln>
                <a:noFill/>
              </a:ln>
              <a:solidFill>
                <a:srgbClr val="FFFFF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1680075" y="3160856"/>
            <a:ext cx="3559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Underdeveloped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infrastructure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2725192" y="3386996"/>
            <a:ext cx="310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4"/>
                </a:solidFill>
                <a:effectLst/>
                <a:uLnTx/>
                <a:uFillTx/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cost of transportation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1"/>
          <p:cNvSpPr txBox="1"/>
          <p:nvPr/>
        </p:nvSpPr>
        <p:spPr>
          <a:xfrm>
            <a:off x="1080744" y="74241"/>
            <a:ext cx="7384384" cy="9680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Value Chain: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Constraints at the Transport Node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18" name="Rectangle 17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 rot="16200000">
            <a:off x="3681061" y="3693936"/>
            <a:ext cx="266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Insufficient rail system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8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pt 2009 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5170" y="3429000"/>
            <a:ext cx="3898084" cy="3314700"/>
            <a:chOff x="3380" y="1709"/>
            <a:chExt cx="2361" cy="2016"/>
          </a:xfrm>
        </p:grpSpPr>
        <p:pic>
          <p:nvPicPr>
            <p:cNvPr id="4" name="Picture 8" descr="PPP_CGENE_CLP_ArrowChartDown_R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0" y="1709"/>
              <a:ext cx="2361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 rot="2160000">
              <a:off x="3539" y="2433"/>
              <a:ext cx="196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6" tIns="45718" rIns="91436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i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Reduce losses</a:t>
              </a:r>
            </a:p>
          </p:txBody>
        </p: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8731" y="0"/>
            <a:ext cx="3537744" cy="3314700"/>
            <a:chOff x="701" y="1709"/>
            <a:chExt cx="2142" cy="2016"/>
          </a:xfrm>
        </p:grpSpPr>
        <p:pic>
          <p:nvPicPr>
            <p:cNvPr id="7" name="Picture 5" descr="PPP_CGENE_CLP_ArrowChartUp_Blu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" y="1709"/>
              <a:ext cx="2142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 rot="19440000">
              <a:off x="706" y="2438"/>
              <a:ext cx="1968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6" tIns="45718" rIns="91436" bIns="4571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i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Increase value</a:t>
              </a:r>
            </a:p>
          </p:txBody>
        </p:sp>
      </p:grpSp>
      <p:sp>
        <p:nvSpPr>
          <p:cNvPr id="9" name="Oval Callout 8"/>
          <p:cNvSpPr/>
          <p:nvPr/>
        </p:nvSpPr>
        <p:spPr>
          <a:xfrm>
            <a:off x="3968424" y="5155660"/>
            <a:ext cx="5175577" cy="1702340"/>
          </a:xfrm>
          <a:prstGeom prst="wedgeEllipseCallout">
            <a:avLst>
              <a:gd name="adj1" fmla="val -7963"/>
              <a:gd name="adj2" fmla="val -97754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Gill Sans MT" panose="020B0502020104020203" pitchFamily="34" charset="0"/>
              </a:rPr>
              <a:t>KALRO is </a:t>
            </a:r>
            <a:r>
              <a:rPr lang="en-US" sz="2400" b="1" dirty="0" smtClean="0">
                <a:latin typeface="Gill Sans MT" panose="020B0502020104020203" pitchFamily="34" charset="0"/>
              </a:rPr>
              <a:t>putting </a:t>
            </a:r>
            <a:r>
              <a:rPr lang="en-US" sz="2400" b="1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Research into Use</a:t>
            </a:r>
            <a:r>
              <a:rPr lang="en-US" sz="2400" b="1" dirty="0" smtClean="0">
                <a:latin typeface="Gill Sans MT" panose="020B0502020104020203" pitchFamily="34" charset="0"/>
              </a:rPr>
              <a:t> to increase production and productivity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02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/>
          <p:nvPr/>
        </p:nvSpPr>
        <p:spPr bwMode="auto">
          <a:xfrm>
            <a:off x="0" y="2972758"/>
            <a:ext cx="9144000" cy="127267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fontAlgn="auto" hangingPunct="1">
              <a:spcAft>
                <a:spcPts val="0"/>
              </a:spcAft>
              <a:buClr>
                <a:schemeClr val="accent2">
                  <a:lumMod val="50000"/>
                </a:schemeClr>
              </a:buClr>
              <a:defRPr/>
            </a:pPr>
            <a:r>
              <a:rPr lang="en-GB" sz="66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Case of the green </a:t>
            </a:r>
            <a:r>
              <a:rPr lang="en-GB" sz="66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  <a:cs typeface="Times New Roman" panose="02020603050405020304" pitchFamily="18" charset="0"/>
              </a:rPr>
              <a:t>gold</a:t>
            </a:r>
          </a:p>
          <a:p>
            <a:pPr marL="457200" indent="-457200" algn="l" eaLnBrk="1" fontAlgn="auto" hangingPunct="1"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en-GB" sz="66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  <a:cs typeface="Times New Roman" panose="02020603050405020304" pitchFamily="18" charset="0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  <a:defRPr/>
            </a:pPr>
            <a:endParaRPr lang="en-GB" sz="6600" b="1" dirty="0">
              <a:solidFill>
                <a:schemeClr val="accent6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1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-7215" y="8968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149390" y="368395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572000" y="9091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9" name="Rectangle 8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1073528" y="146498"/>
            <a:ext cx="7152520" cy="928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Avocado Production</a:t>
            </a:r>
            <a:endParaRPr lang="en-US" sz="4000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1390" y="6499412"/>
            <a:ext cx="240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Source: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FAO STAT 2023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43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 395"/>
          <p:cNvGrpSpPr/>
          <p:nvPr/>
        </p:nvGrpSpPr>
        <p:grpSpPr>
          <a:xfrm>
            <a:off x="7215" y="6499412"/>
            <a:ext cx="9144000" cy="358588"/>
            <a:chOff x="0" y="6499412"/>
            <a:chExt cx="9144000" cy="358588"/>
          </a:xfrm>
        </p:grpSpPr>
        <p:sp>
          <p:nvSpPr>
            <p:cNvPr id="397" name="Rectangle 396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Rectangle 397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4" name="Title 1"/>
          <p:cNvSpPr txBox="1">
            <a:spLocks/>
          </p:cNvSpPr>
          <p:nvPr/>
        </p:nvSpPr>
        <p:spPr>
          <a:xfrm>
            <a:off x="1087957" y="117738"/>
            <a:ext cx="6882157" cy="9563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Facts: </a:t>
            </a:r>
            <a:r>
              <a:rPr lang="en-US" sz="3200" b="1" dirty="0">
                <a:latin typeface="Gill Sans MT" panose="020B0502020104020203" pitchFamily="34" charset="0"/>
              </a:rPr>
              <a:t> </a:t>
            </a:r>
            <a:r>
              <a:rPr lang="en-US" sz="3200" b="1" dirty="0" smtClean="0">
                <a:latin typeface="Gill Sans MT" panose="020B0502020104020203" pitchFamily="34" charset="0"/>
              </a:rPr>
              <a:t>Avocado Value Chain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21636" y="946629"/>
            <a:ext cx="6514877" cy="5441049"/>
            <a:chOff x="1221636" y="946629"/>
            <a:chExt cx="6514877" cy="5441049"/>
          </a:xfrm>
        </p:grpSpPr>
        <p:sp>
          <p:nvSpPr>
            <p:cNvPr id="8" name="TextBox 7"/>
            <p:cNvSpPr txBox="1"/>
            <p:nvPr/>
          </p:nvSpPr>
          <p:spPr>
            <a:xfrm rot="3325500">
              <a:off x="6050563" y="1813655"/>
              <a:ext cx="15175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Factory machinery &amp; processing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509951">
              <a:off x="4709717" y="1227288"/>
              <a:ext cx="1208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Production &amp; trade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16313" y="3544054"/>
              <a:ext cx="112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ill Sans MT" panose="020B0502020104020203" pitchFamily="34" charset="0"/>
                </a:rPr>
                <a:t>Packaging &amp; storage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42797" y="4877539"/>
              <a:ext cx="17937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ill Sans MT" panose="020B0502020104020203" pitchFamily="34" charset="0"/>
                </a:rPr>
                <a:t>Farm agricultural</a:t>
              </a:r>
            </a:p>
            <a:p>
              <a:r>
                <a:rPr lang="en-US" dirty="0" smtClean="0">
                  <a:latin typeface="Gill Sans MT" panose="020B0502020104020203" pitchFamily="34" charset="0"/>
                </a:rPr>
                <a:t>machinery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46943" y="5464348"/>
              <a:ext cx="18367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Climate volatility greenhouses &amp; irrigation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78962" y="5506808"/>
              <a:ext cx="15213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Pest &amp; disease managements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52289" y="4707244"/>
              <a:ext cx="15810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Nursery &amp; certified seed and seedling systems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21636" y="3610387"/>
              <a:ext cx="17117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ill Sans MT" panose="020B0502020104020203" pitchFamily="34" charset="0"/>
                </a:rPr>
                <a:t>Biological and organic controls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8504200">
              <a:off x="1739709" y="1879925"/>
              <a:ext cx="1517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ill Sans MT" panose="020B0502020104020203" pitchFamily="34" charset="0"/>
                </a:rPr>
                <a:t>Extension &amp; input services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57171" y="1111583"/>
              <a:ext cx="1517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Gill Sans MT" panose="020B0502020104020203" pitchFamily="34" charset="0"/>
                </a:rPr>
                <a:t>Knowledge &amp; information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5413263" y="1482296"/>
              <a:ext cx="893398" cy="113673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935106" y="3011128"/>
              <a:ext cx="1502478" cy="34941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900015" y="4073006"/>
              <a:ext cx="1546783" cy="56669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306444" y="4821280"/>
              <a:ext cx="795170" cy="1071066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358593" y="5073042"/>
              <a:ext cx="7781" cy="1137384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733958" y="4841127"/>
              <a:ext cx="859950" cy="1040860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642584" y="4073006"/>
              <a:ext cx="1523406" cy="60426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1665917" y="2833537"/>
              <a:ext cx="1529443" cy="465058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2749120" y="1440322"/>
              <a:ext cx="940655" cy="1101029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4527494" y="946629"/>
              <a:ext cx="20193" cy="1335742"/>
            </a:xfrm>
            <a:prstGeom prst="line">
              <a:avLst/>
            </a:prstGeom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4744840" y="1826056"/>
              <a:ext cx="622186" cy="716198"/>
              <a:chOff x="2445077" y="5257431"/>
              <a:chExt cx="939764" cy="942728"/>
            </a:xfrm>
          </p:grpSpPr>
          <p:pic>
            <p:nvPicPr>
              <p:cNvPr id="8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5077" y="5257431"/>
                <a:ext cx="939764" cy="942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Trapezoid 88"/>
              <p:cNvSpPr/>
              <p:nvPr/>
            </p:nvSpPr>
            <p:spPr>
              <a:xfrm>
                <a:off x="2458453" y="5736271"/>
                <a:ext cx="282503" cy="281310"/>
              </a:xfrm>
              <a:prstGeom prst="trapezoid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0" name="Freeform 143"/>
            <p:cNvSpPr/>
            <p:nvPr/>
          </p:nvSpPr>
          <p:spPr bwMode="auto">
            <a:xfrm>
              <a:off x="2747305" y="4387414"/>
              <a:ext cx="567690" cy="585503"/>
            </a:xfrm>
            <a:custGeom>
              <a:avLst/>
              <a:gdLst>
                <a:gd name="T0" fmla="+- 0 3914 3251"/>
                <a:gd name="T1" fmla="*/ T0 w 894"/>
                <a:gd name="T2" fmla="+- 0 13409 12507"/>
                <a:gd name="T3" fmla="*/ 13409 h 922"/>
                <a:gd name="T4" fmla="+- 0 3851 3251"/>
                <a:gd name="T5" fmla="*/ T4 w 894"/>
                <a:gd name="T6" fmla="+- 0 13385 12507"/>
                <a:gd name="T7" fmla="*/ 13385 h 922"/>
                <a:gd name="T8" fmla="+- 0 3732 3251"/>
                <a:gd name="T9" fmla="*/ T8 w 894"/>
                <a:gd name="T10" fmla="+- 0 13341 12507"/>
                <a:gd name="T11" fmla="*/ 13341 h 922"/>
                <a:gd name="T12" fmla="+- 0 3708 3251"/>
                <a:gd name="T13" fmla="*/ T12 w 894"/>
                <a:gd name="T14" fmla="+- 0 13285 12507"/>
                <a:gd name="T15" fmla="*/ 13285 h 922"/>
                <a:gd name="T16" fmla="+- 0 3686 3251"/>
                <a:gd name="T17" fmla="*/ T16 w 894"/>
                <a:gd name="T18" fmla="+- 0 13225 12507"/>
                <a:gd name="T19" fmla="*/ 13225 h 922"/>
                <a:gd name="T20" fmla="+- 0 3686 3251"/>
                <a:gd name="T21" fmla="*/ T20 w 894"/>
                <a:gd name="T22" fmla="+- 0 13146 12507"/>
                <a:gd name="T23" fmla="*/ 13146 h 922"/>
                <a:gd name="T24" fmla="+- 0 3697 3251"/>
                <a:gd name="T25" fmla="*/ T24 w 894"/>
                <a:gd name="T26" fmla="+- 0 13090 12507"/>
                <a:gd name="T27" fmla="*/ 13090 h 922"/>
                <a:gd name="T28" fmla="+- 0 3716 3251"/>
                <a:gd name="T29" fmla="*/ T28 w 894"/>
                <a:gd name="T30" fmla="+- 0 13062 12507"/>
                <a:gd name="T31" fmla="*/ 13062 h 922"/>
                <a:gd name="T32" fmla="+- 0 3757 3251"/>
                <a:gd name="T33" fmla="*/ T32 w 894"/>
                <a:gd name="T34" fmla="+- 0 13086 12507"/>
                <a:gd name="T35" fmla="*/ 13086 h 922"/>
                <a:gd name="T36" fmla="+- 0 3809 3251"/>
                <a:gd name="T37" fmla="*/ T36 w 894"/>
                <a:gd name="T38" fmla="+- 0 13087 12507"/>
                <a:gd name="T39" fmla="*/ 13087 h 922"/>
                <a:gd name="T40" fmla="+- 0 3871 3251"/>
                <a:gd name="T41" fmla="*/ T40 w 894"/>
                <a:gd name="T42" fmla="+- 0 13071 12507"/>
                <a:gd name="T43" fmla="*/ 13071 h 922"/>
                <a:gd name="T44" fmla="+- 0 3928 3251"/>
                <a:gd name="T45" fmla="*/ T44 w 894"/>
                <a:gd name="T46" fmla="+- 0 13040 12507"/>
                <a:gd name="T47" fmla="*/ 13040 h 922"/>
                <a:gd name="T48" fmla="+- 0 3980 3251"/>
                <a:gd name="T49" fmla="*/ T48 w 894"/>
                <a:gd name="T50" fmla="+- 0 12998 12507"/>
                <a:gd name="T51" fmla="*/ 12998 h 922"/>
                <a:gd name="T52" fmla="+- 0 4022 3251"/>
                <a:gd name="T53" fmla="*/ T52 w 894"/>
                <a:gd name="T54" fmla="+- 0 12951 12507"/>
                <a:gd name="T55" fmla="*/ 12951 h 922"/>
                <a:gd name="T56" fmla="+- 0 4054 3251"/>
                <a:gd name="T57" fmla="*/ T56 w 894"/>
                <a:gd name="T58" fmla="+- 0 12904 12507"/>
                <a:gd name="T59" fmla="*/ 12904 h 922"/>
                <a:gd name="T60" fmla="+- 0 4082 3251"/>
                <a:gd name="T61" fmla="*/ T60 w 894"/>
                <a:gd name="T62" fmla="+- 0 12838 12507"/>
                <a:gd name="T63" fmla="*/ 12838 h 922"/>
                <a:gd name="T64" fmla="+- 0 4099 3251"/>
                <a:gd name="T65" fmla="*/ T64 w 894"/>
                <a:gd name="T66" fmla="+- 0 12782 12507"/>
                <a:gd name="T67" fmla="*/ 12782 h 922"/>
                <a:gd name="T68" fmla="+- 0 4110 3251"/>
                <a:gd name="T69" fmla="*/ T68 w 894"/>
                <a:gd name="T70" fmla="+- 0 12725 12507"/>
                <a:gd name="T71" fmla="*/ 12725 h 922"/>
                <a:gd name="T72" fmla="+- 0 4119 3251"/>
                <a:gd name="T73" fmla="*/ T72 w 894"/>
                <a:gd name="T74" fmla="+- 0 12667 12507"/>
                <a:gd name="T75" fmla="*/ 12667 h 922"/>
                <a:gd name="T76" fmla="+- 0 4128 3251"/>
                <a:gd name="T77" fmla="*/ T76 w 894"/>
                <a:gd name="T78" fmla="+- 0 12607 12507"/>
                <a:gd name="T79" fmla="*/ 12607 h 922"/>
                <a:gd name="T80" fmla="+- 0 4139 3251"/>
                <a:gd name="T81" fmla="*/ T80 w 894"/>
                <a:gd name="T82" fmla="+- 0 12546 12507"/>
                <a:gd name="T83" fmla="*/ 12546 h 922"/>
                <a:gd name="T84" fmla="+- 0 4140 3251"/>
                <a:gd name="T85" fmla="*/ T84 w 894"/>
                <a:gd name="T86" fmla="+- 0 12507 12507"/>
                <a:gd name="T87" fmla="*/ 12507 h 922"/>
                <a:gd name="T88" fmla="+- 0 4088 3251"/>
                <a:gd name="T89" fmla="*/ T88 w 894"/>
                <a:gd name="T90" fmla="+- 0 12562 12507"/>
                <a:gd name="T91" fmla="*/ 12562 h 922"/>
                <a:gd name="T92" fmla="+- 0 3998 3251"/>
                <a:gd name="T93" fmla="*/ T92 w 894"/>
                <a:gd name="T94" fmla="+- 0 12613 12507"/>
                <a:gd name="T95" fmla="*/ 12613 h 922"/>
                <a:gd name="T96" fmla="+- 0 3895 3251"/>
                <a:gd name="T97" fmla="*/ T96 w 894"/>
                <a:gd name="T98" fmla="+- 0 12648 12507"/>
                <a:gd name="T99" fmla="*/ 12648 h 922"/>
                <a:gd name="T100" fmla="+- 0 3792 3251"/>
                <a:gd name="T101" fmla="*/ T100 w 894"/>
                <a:gd name="T102" fmla="+- 0 12683 12507"/>
                <a:gd name="T103" fmla="*/ 12683 h 922"/>
                <a:gd name="T104" fmla="+- 0 3701 3251"/>
                <a:gd name="T105" fmla="*/ T104 w 894"/>
                <a:gd name="T106" fmla="+- 0 12731 12507"/>
                <a:gd name="T107" fmla="*/ 12731 h 922"/>
                <a:gd name="T108" fmla="+- 0 3637 3251"/>
                <a:gd name="T109" fmla="*/ T108 w 894"/>
                <a:gd name="T110" fmla="+- 0 12809 12507"/>
                <a:gd name="T111" fmla="*/ 12809 h 922"/>
                <a:gd name="T112" fmla="+- 0 3613 3251"/>
                <a:gd name="T113" fmla="*/ T112 w 894"/>
                <a:gd name="T114" fmla="+- 0 12930 12507"/>
                <a:gd name="T115" fmla="*/ 12930 h 922"/>
                <a:gd name="T116" fmla="+- 0 3639 3251"/>
                <a:gd name="T117" fmla="*/ T116 w 894"/>
                <a:gd name="T118" fmla="+- 0 12985 12507"/>
                <a:gd name="T119" fmla="*/ 12985 h 922"/>
                <a:gd name="T120" fmla="+- 0 3643 3251"/>
                <a:gd name="T121" fmla="*/ T120 w 894"/>
                <a:gd name="T122" fmla="+- 0 13061 12507"/>
                <a:gd name="T123" fmla="*/ 13061 h 922"/>
                <a:gd name="T124" fmla="+- 0 3618 3251"/>
                <a:gd name="T125" fmla="*/ T124 w 894"/>
                <a:gd name="T126" fmla="+- 0 13016 12507"/>
                <a:gd name="T127" fmla="*/ 13016 h 922"/>
                <a:gd name="T128" fmla="+- 0 3582 3251"/>
                <a:gd name="T129" fmla="*/ T128 w 894"/>
                <a:gd name="T130" fmla="+- 0 12975 12507"/>
                <a:gd name="T131" fmla="*/ 12975 h 922"/>
                <a:gd name="T132" fmla="+- 0 3542 3251"/>
                <a:gd name="T133" fmla="*/ T132 w 894"/>
                <a:gd name="T134" fmla="+- 0 12951 12507"/>
                <a:gd name="T135" fmla="*/ 12951 h 922"/>
                <a:gd name="T136" fmla="+- 0 3482 3251"/>
                <a:gd name="T137" fmla="*/ T136 w 894"/>
                <a:gd name="T138" fmla="+- 0 12932 12507"/>
                <a:gd name="T139" fmla="*/ 12932 h 922"/>
                <a:gd name="T140" fmla="+- 0 3417 3251"/>
                <a:gd name="T141" fmla="*/ T140 w 894"/>
                <a:gd name="T142" fmla="+- 0 12931 12507"/>
                <a:gd name="T143" fmla="*/ 12931 h 922"/>
                <a:gd name="T144" fmla="+- 0 3364 3251"/>
                <a:gd name="T145" fmla="*/ T144 w 894"/>
                <a:gd name="T146" fmla="+- 0 12943 12507"/>
                <a:gd name="T147" fmla="*/ 12943 h 922"/>
                <a:gd name="T148" fmla="+- 0 3302 3251"/>
                <a:gd name="T149" fmla="*/ T148 w 894"/>
                <a:gd name="T150" fmla="+- 0 12958 12507"/>
                <a:gd name="T151" fmla="*/ 12958 h 922"/>
                <a:gd name="T152" fmla="+- 0 3251 3251"/>
                <a:gd name="T153" fmla="*/ T152 w 894"/>
                <a:gd name="T154" fmla="+- 0 12962 12507"/>
                <a:gd name="T155" fmla="*/ 12962 h 922"/>
                <a:gd name="T156" fmla="+- 0 3292 3251"/>
                <a:gd name="T157" fmla="*/ T156 w 894"/>
                <a:gd name="T158" fmla="+- 0 13004 12507"/>
                <a:gd name="T159" fmla="*/ 13004 h 922"/>
                <a:gd name="T160" fmla="+- 0 3323 3251"/>
                <a:gd name="T161" fmla="*/ T160 w 894"/>
                <a:gd name="T162" fmla="+- 0 13033 12507"/>
                <a:gd name="T163" fmla="*/ 13033 h 922"/>
                <a:gd name="T164" fmla="+- 0 3359 3251"/>
                <a:gd name="T165" fmla="*/ T164 w 894"/>
                <a:gd name="T166" fmla="+- 0 13080 12507"/>
                <a:gd name="T167" fmla="*/ 13080 h 922"/>
                <a:gd name="T168" fmla="+- 0 3396 3251"/>
                <a:gd name="T169" fmla="*/ T168 w 894"/>
                <a:gd name="T170" fmla="+- 0 13123 12507"/>
                <a:gd name="T171" fmla="*/ 13123 h 922"/>
                <a:gd name="T172" fmla="+- 0 3439 3251"/>
                <a:gd name="T173" fmla="*/ T172 w 894"/>
                <a:gd name="T174" fmla="+- 0 13163 12507"/>
                <a:gd name="T175" fmla="*/ 13163 h 922"/>
                <a:gd name="T176" fmla="+- 0 3491 3251"/>
                <a:gd name="T177" fmla="*/ T176 w 894"/>
                <a:gd name="T178" fmla="+- 0 13196 12507"/>
                <a:gd name="T179" fmla="*/ 13196 h 922"/>
                <a:gd name="T180" fmla="+- 0 3557 3251"/>
                <a:gd name="T181" fmla="*/ T180 w 894"/>
                <a:gd name="T182" fmla="+- 0 13209 12507"/>
                <a:gd name="T183" fmla="*/ 13209 h 922"/>
                <a:gd name="T184" fmla="+- 0 3600 3251"/>
                <a:gd name="T185" fmla="*/ T184 w 894"/>
                <a:gd name="T186" fmla="+- 0 13196 12507"/>
                <a:gd name="T187" fmla="*/ 13196 h 922"/>
                <a:gd name="T188" fmla="+- 0 3630 3251"/>
                <a:gd name="T189" fmla="*/ T188 w 894"/>
                <a:gd name="T190" fmla="+- 0 13165 12507"/>
                <a:gd name="T191" fmla="*/ 13165 h 922"/>
                <a:gd name="T192" fmla="+- 0 3633 3251"/>
                <a:gd name="T193" fmla="*/ T192 w 894"/>
                <a:gd name="T194" fmla="+- 0 13233 12507"/>
                <a:gd name="T195" fmla="*/ 13233 h 922"/>
                <a:gd name="T196" fmla="+- 0 3644 3251"/>
                <a:gd name="T197" fmla="*/ T196 w 894"/>
                <a:gd name="T198" fmla="+- 0 13294 12507"/>
                <a:gd name="T199" fmla="*/ 13294 h 922"/>
                <a:gd name="T200" fmla="+- 0 3661 3251"/>
                <a:gd name="T201" fmla="*/ T200 w 894"/>
                <a:gd name="T202" fmla="+- 0 13347 12507"/>
                <a:gd name="T203" fmla="*/ 13347 h 922"/>
                <a:gd name="T204" fmla="+- 0 3656 3251"/>
                <a:gd name="T205" fmla="*/ T204 w 894"/>
                <a:gd name="T206" fmla="+- 0 13367 12507"/>
                <a:gd name="T207" fmla="*/ 13367 h 922"/>
                <a:gd name="T208" fmla="+- 0 3602 3251"/>
                <a:gd name="T209" fmla="*/ T208 w 894"/>
                <a:gd name="T210" fmla="+- 0 13360 12507"/>
                <a:gd name="T211" fmla="*/ 13360 h 922"/>
                <a:gd name="T212" fmla="+- 0 3539 3251"/>
                <a:gd name="T213" fmla="*/ T212 w 894"/>
                <a:gd name="T214" fmla="+- 0 13384 12507"/>
                <a:gd name="T215" fmla="*/ 13384 h 922"/>
                <a:gd name="T216" fmla="+- 0 3485 3251"/>
                <a:gd name="T217" fmla="*/ T216 w 894"/>
                <a:gd name="T218" fmla="+- 0 13419 12507"/>
                <a:gd name="T219" fmla="*/ 13419 h 9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894" h="922">
                  <a:moveTo>
                    <a:pt x="691" y="922"/>
                  </a:moveTo>
                  <a:lnTo>
                    <a:pt x="682" y="913"/>
                  </a:lnTo>
                  <a:lnTo>
                    <a:pt x="663" y="902"/>
                  </a:lnTo>
                  <a:lnTo>
                    <a:pt x="639" y="891"/>
                  </a:lnTo>
                  <a:lnTo>
                    <a:pt x="617" y="882"/>
                  </a:lnTo>
                  <a:lnTo>
                    <a:pt x="600" y="878"/>
                  </a:lnTo>
                  <a:lnTo>
                    <a:pt x="483" y="878"/>
                  </a:lnTo>
                  <a:lnTo>
                    <a:pt x="483" y="851"/>
                  </a:lnTo>
                  <a:lnTo>
                    <a:pt x="481" y="834"/>
                  </a:lnTo>
                  <a:lnTo>
                    <a:pt x="475" y="817"/>
                  </a:lnTo>
                  <a:lnTo>
                    <a:pt x="467" y="798"/>
                  </a:lnTo>
                  <a:lnTo>
                    <a:pt x="457" y="778"/>
                  </a:lnTo>
                  <a:lnTo>
                    <a:pt x="448" y="758"/>
                  </a:lnTo>
                  <a:lnTo>
                    <a:pt x="440" y="738"/>
                  </a:lnTo>
                  <a:lnTo>
                    <a:pt x="435" y="718"/>
                  </a:lnTo>
                  <a:lnTo>
                    <a:pt x="433" y="702"/>
                  </a:lnTo>
                  <a:lnTo>
                    <a:pt x="433" y="658"/>
                  </a:lnTo>
                  <a:lnTo>
                    <a:pt x="435" y="639"/>
                  </a:lnTo>
                  <a:lnTo>
                    <a:pt x="438" y="620"/>
                  </a:lnTo>
                  <a:lnTo>
                    <a:pt x="442" y="602"/>
                  </a:lnTo>
                  <a:lnTo>
                    <a:pt x="446" y="583"/>
                  </a:lnTo>
                  <a:lnTo>
                    <a:pt x="449" y="562"/>
                  </a:lnTo>
                  <a:lnTo>
                    <a:pt x="450" y="543"/>
                  </a:lnTo>
                  <a:lnTo>
                    <a:pt x="465" y="555"/>
                  </a:lnTo>
                  <a:lnTo>
                    <a:pt x="477" y="565"/>
                  </a:lnTo>
                  <a:lnTo>
                    <a:pt x="489" y="574"/>
                  </a:lnTo>
                  <a:lnTo>
                    <a:pt x="506" y="579"/>
                  </a:lnTo>
                  <a:lnTo>
                    <a:pt x="533" y="582"/>
                  </a:lnTo>
                  <a:lnTo>
                    <a:pt x="538" y="582"/>
                  </a:lnTo>
                  <a:lnTo>
                    <a:pt x="558" y="580"/>
                  </a:lnTo>
                  <a:lnTo>
                    <a:pt x="579" y="577"/>
                  </a:lnTo>
                  <a:lnTo>
                    <a:pt x="600" y="572"/>
                  </a:lnTo>
                  <a:lnTo>
                    <a:pt x="620" y="564"/>
                  </a:lnTo>
                  <a:lnTo>
                    <a:pt x="639" y="555"/>
                  </a:lnTo>
                  <a:lnTo>
                    <a:pt x="659" y="545"/>
                  </a:lnTo>
                  <a:lnTo>
                    <a:pt x="677" y="533"/>
                  </a:lnTo>
                  <a:lnTo>
                    <a:pt x="695" y="520"/>
                  </a:lnTo>
                  <a:lnTo>
                    <a:pt x="712" y="506"/>
                  </a:lnTo>
                  <a:lnTo>
                    <a:pt x="729" y="491"/>
                  </a:lnTo>
                  <a:lnTo>
                    <a:pt x="744" y="476"/>
                  </a:lnTo>
                  <a:lnTo>
                    <a:pt x="758" y="460"/>
                  </a:lnTo>
                  <a:lnTo>
                    <a:pt x="771" y="444"/>
                  </a:lnTo>
                  <a:lnTo>
                    <a:pt x="783" y="428"/>
                  </a:lnTo>
                  <a:lnTo>
                    <a:pt x="794" y="412"/>
                  </a:lnTo>
                  <a:lnTo>
                    <a:pt x="803" y="397"/>
                  </a:lnTo>
                  <a:lnTo>
                    <a:pt x="817" y="368"/>
                  </a:lnTo>
                  <a:lnTo>
                    <a:pt x="825" y="349"/>
                  </a:lnTo>
                  <a:lnTo>
                    <a:pt x="831" y="331"/>
                  </a:lnTo>
                  <a:lnTo>
                    <a:pt x="837" y="313"/>
                  </a:lnTo>
                  <a:lnTo>
                    <a:pt x="843" y="294"/>
                  </a:lnTo>
                  <a:lnTo>
                    <a:pt x="848" y="275"/>
                  </a:lnTo>
                  <a:lnTo>
                    <a:pt x="852" y="256"/>
                  </a:lnTo>
                  <a:lnTo>
                    <a:pt x="856" y="237"/>
                  </a:lnTo>
                  <a:lnTo>
                    <a:pt x="859" y="218"/>
                  </a:lnTo>
                  <a:lnTo>
                    <a:pt x="862" y="199"/>
                  </a:lnTo>
                  <a:lnTo>
                    <a:pt x="865" y="179"/>
                  </a:lnTo>
                  <a:lnTo>
                    <a:pt x="868" y="160"/>
                  </a:lnTo>
                  <a:lnTo>
                    <a:pt x="871" y="140"/>
                  </a:lnTo>
                  <a:lnTo>
                    <a:pt x="874" y="120"/>
                  </a:lnTo>
                  <a:lnTo>
                    <a:pt x="877" y="100"/>
                  </a:lnTo>
                  <a:lnTo>
                    <a:pt x="881" y="80"/>
                  </a:lnTo>
                  <a:lnTo>
                    <a:pt x="884" y="59"/>
                  </a:lnTo>
                  <a:lnTo>
                    <a:pt x="888" y="39"/>
                  </a:lnTo>
                  <a:lnTo>
                    <a:pt x="893" y="18"/>
                  </a:lnTo>
                  <a:lnTo>
                    <a:pt x="894" y="11"/>
                  </a:lnTo>
                  <a:lnTo>
                    <a:pt x="889" y="0"/>
                  </a:lnTo>
                  <a:lnTo>
                    <a:pt x="883" y="5"/>
                  </a:lnTo>
                  <a:lnTo>
                    <a:pt x="862" y="32"/>
                  </a:lnTo>
                  <a:lnTo>
                    <a:pt x="837" y="55"/>
                  </a:lnTo>
                  <a:lnTo>
                    <a:pt x="810" y="75"/>
                  </a:lnTo>
                  <a:lnTo>
                    <a:pt x="780" y="91"/>
                  </a:lnTo>
                  <a:lnTo>
                    <a:pt x="747" y="106"/>
                  </a:lnTo>
                  <a:lnTo>
                    <a:pt x="714" y="119"/>
                  </a:lnTo>
                  <a:lnTo>
                    <a:pt x="679" y="130"/>
                  </a:lnTo>
                  <a:lnTo>
                    <a:pt x="644" y="141"/>
                  </a:lnTo>
                  <a:lnTo>
                    <a:pt x="609" y="152"/>
                  </a:lnTo>
                  <a:lnTo>
                    <a:pt x="574" y="163"/>
                  </a:lnTo>
                  <a:lnTo>
                    <a:pt x="541" y="176"/>
                  </a:lnTo>
                  <a:lnTo>
                    <a:pt x="508" y="190"/>
                  </a:lnTo>
                  <a:lnTo>
                    <a:pt x="478" y="206"/>
                  </a:lnTo>
                  <a:lnTo>
                    <a:pt x="450" y="224"/>
                  </a:lnTo>
                  <a:lnTo>
                    <a:pt x="425" y="246"/>
                  </a:lnTo>
                  <a:lnTo>
                    <a:pt x="404" y="272"/>
                  </a:lnTo>
                  <a:lnTo>
                    <a:pt x="386" y="302"/>
                  </a:lnTo>
                  <a:lnTo>
                    <a:pt x="373" y="336"/>
                  </a:lnTo>
                  <a:lnTo>
                    <a:pt x="365" y="376"/>
                  </a:lnTo>
                  <a:lnTo>
                    <a:pt x="362" y="423"/>
                  </a:lnTo>
                  <a:lnTo>
                    <a:pt x="366" y="446"/>
                  </a:lnTo>
                  <a:lnTo>
                    <a:pt x="375" y="464"/>
                  </a:lnTo>
                  <a:lnTo>
                    <a:pt x="388" y="478"/>
                  </a:lnTo>
                  <a:lnTo>
                    <a:pt x="401" y="493"/>
                  </a:lnTo>
                  <a:lnTo>
                    <a:pt x="406" y="499"/>
                  </a:lnTo>
                  <a:lnTo>
                    <a:pt x="392" y="554"/>
                  </a:lnTo>
                  <a:lnTo>
                    <a:pt x="381" y="538"/>
                  </a:lnTo>
                  <a:lnTo>
                    <a:pt x="373" y="523"/>
                  </a:lnTo>
                  <a:lnTo>
                    <a:pt x="367" y="509"/>
                  </a:lnTo>
                  <a:lnTo>
                    <a:pt x="359" y="496"/>
                  </a:lnTo>
                  <a:lnTo>
                    <a:pt x="348" y="482"/>
                  </a:lnTo>
                  <a:lnTo>
                    <a:pt x="331" y="468"/>
                  </a:lnTo>
                  <a:lnTo>
                    <a:pt x="323" y="462"/>
                  </a:lnTo>
                  <a:lnTo>
                    <a:pt x="308" y="453"/>
                  </a:lnTo>
                  <a:lnTo>
                    <a:pt x="291" y="444"/>
                  </a:lnTo>
                  <a:lnTo>
                    <a:pt x="272" y="436"/>
                  </a:lnTo>
                  <a:lnTo>
                    <a:pt x="252" y="430"/>
                  </a:lnTo>
                  <a:lnTo>
                    <a:pt x="231" y="425"/>
                  </a:lnTo>
                  <a:lnTo>
                    <a:pt x="209" y="423"/>
                  </a:lnTo>
                  <a:lnTo>
                    <a:pt x="181" y="423"/>
                  </a:lnTo>
                  <a:lnTo>
                    <a:pt x="166" y="424"/>
                  </a:lnTo>
                  <a:lnTo>
                    <a:pt x="149" y="426"/>
                  </a:lnTo>
                  <a:lnTo>
                    <a:pt x="132" y="431"/>
                  </a:lnTo>
                  <a:lnTo>
                    <a:pt x="113" y="436"/>
                  </a:lnTo>
                  <a:lnTo>
                    <a:pt x="94" y="441"/>
                  </a:lnTo>
                  <a:lnTo>
                    <a:pt x="73" y="446"/>
                  </a:lnTo>
                  <a:lnTo>
                    <a:pt x="51" y="451"/>
                  </a:lnTo>
                  <a:lnTo>
                    <a:pt x="29" y="454"/>
                  </a:lnTo>
                  <a:lnTo>
                    <a:pt x="5" y="455"/>
                  </a:lnTo>
                  <a:lnTo>
                    <a:pt x="0" y="455"/>
                  </a:lnTo>
                  <a:lnTo>
                    <a:pt x="9" y="469"/>
                  </a:lnTo>
                  <a:lnTo>
                    <a:pt x="23" y="483"/>
                  </a:lnTo>
                  <a:lnTo>
                    <a:pt x="41" y="497"/>
                  </a:lnTo>
                  <a:lnTo>
                    <a:pt x="58" y="511"/>
                  </a:lnTo>
                  <a:lnTo>
                    <a:pt x="72" y="525"/>
                  </a:lnTo>
                  <a:lnTo>
                    <a:pt x="72" y="526"/>
                  </a:lnTo>
                  <a:lnTo>
                    <a:pt x="85" y="543"/>
                  </a:lnTo>
                  <a:lnTo>
                    <a:pt x="97" y="558"/>
                  </a:lnTo>
                  <a:lnTo>
                    <a:pt x="108" y="573"/>
                  </a:lnTo>
                  <a:lnTo>
                    <a:pt x="120" y="588"/>
                  </a:lnTo>
                  <a:lnTo>
                    <a:pt x="133" y="602"/>
                  </a:lnTo>
                  <a:lnTo>
                    <a:pt x="145" y="616"/>
                  </a:lnTo>
                  <a:lnTo>
                    <a:pt x="159" y="630"/>
                  </a:lnTo>
                  <a:lnTo>
                    <a:pt x="173" y="643"/>
                  </a:lnTo>
                  <a:lnTo>
                    <a:pt x="188" y="656"/>
                  </a:lnTo>
                  <a:lnTo>
                    <a:pt x="204" y="669"/>
                  </a:lnTo>
                  <a:lnTo>
                    <a:pt x="221" y="680"/>
                  </a:lnTo>
                  <a:lnTo>
                    <a:pt x="240" y="689"/>
                  </a:lnTo>
                  <a:lnTo>
                    <a:pt x="260" y="696"/>
                  </a:lnTo>
                  <a:lnTo>
                    <a:pt x="282" y="701"/>
                  </a:lnTo>
                  <a:lnTo>
                    <a:pt x="306" y="702"/>
                  </a:lnTo>
                  <a:lnTo>
                    <a:pt x="307" y="702"/>
                  </a:lnTo>
                  <a:lnTo>
                    <a:pt x="331" y="699"/>
                  </a:lnTo>
                  <a:lnTo>
                    <a:pt x="349" y="689"/>
                  </a:lnTo>
                  <a:lnTo>
                    <a:pt x="363" y="676"/>
                  </a:lnTo>
                  <a:lnTo>
                    <a:pt x="376" y="661"/>
                  </a:lnTo>
                  <a:lnTo>
                    <a:pt x="379" y="658"/>
                  </a:lnTo>
                  <a:lnTo>
                    <a:pt x="379" y="682"/>
                  </a:lnTo>
                  <a:lnTo>
                    <a:pt x="380" y="704"/>
                  </a:lnTo>
                  <a:lnTo>
                    <a:pt x="382" y="726"/>
                  </a:lnTo>
                  <a:lnTo>
                    <a:pt x="385" y="747"/>
                  </a:lnTo>
                  <a:lnTo>
                    <a:pt x="388" y="767"/>
                  </a:lnTo>
                  <a:lnTo>
                    <a:pt x="393" y="787"/>
                  </a:lnTo>
                  <a:lnTo>
                    <a:pt x="398" y="805"/>
                  </a:lnTo>
                  <a:lnTo>
                    <a:pt x="403" y="823"/>
                  </a:lnTo>
                  <a:lnTo>
                    <a:pt x="410" y="840"/>
                  </a:lnTo>
                  <a:lnTo>
                    <a:pt x="417" y="857"/>
                  </a:lnTo>
                  <a:lnTo>
                    <a:pt x="422" y="867"/>
                  </a:lnTo>
                  <a:lnTo>
                    <a:pt x="405" y="860"/>
                  </a:lnTo>
                  <a:lnTo>
                    <a:pt x="390" y="853"/>
                  </a:lnTo>
                  <a:lnTo>
                    <a:pt x="368" y="851"/>
                  </a:lnTo>
                  <a:lnTo>
                    <a:pt x="351" y="853"/>
                  </a:lnTo>
                  <a:lnTo>
                    <a:pt x="331" y="858"/>
                  </a:lnTo>
                  <a:lnTo>
                    <a:pt x="310" y="867"/>
                  </a:lnTo>
                  <a:lnTo>
                    <a:pt x="288" y="877"/>
                  </a:lnTo>
                  <a:lnTo>
                    <a:pt x="267" y="889"/>
                  </a:lnTo>
                  <a:lnTo>
                    <a:pt x="249" y="901"/>
                  </a:lnTo>
                  <a:lnTo>
                    <a:pt x="234" y="912"/>
                  </a:lnTo>
                  <a:lnTo>
                    <a:pt x="225" y="922"/>
                  </a:lnTo>
                  <a:lnTo>
                    <a:pt x="691" y="9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333" name="Group 552"/>
            <p:cNvGrpSpPr/>
            <p:nvPr/>
          </p:nvGrpSpPr>
          <p:grpSpPr>
            <a:xfrm>
              <a:off x="3531845" y="1767823"/>
              <a:ext cx="982122" cy="802274"/>
              <a:chOff x="6238876" y="2390775"/>
              <a:chExt cx="576262" cy="419101"/>
            </a:xfrm>
            <a:solidFill>
              <a:schemeClr val="tx1"/>
            </a:solidFill>
          </p:grpSpPr>
          <p:sp>
            <p:nvSpPr>
              <p:cNvPr id="334" name="Rectangle 89"/>
              <p:cNvSpPr>
                <a:spLocks noChangeArrowheads="1"/>
              </p:cNvSpPr>
              <p:nvPr/>
            </p:nvSpPr>
            <p:spPr bwMode="auto">
              <a:xfrm>
                <a:off x="6378576" y="2528888"/>
                <a:ext cx="179388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35" name="Rectangle 90"/>
              <p:cNvSpPr>
                <a:spLocks noChangeArrowheads="1"/>
              </p:cNvSpPr>
              <p:nvPr/>
            </p:nvSpPr>
            <p:spPr bwMode="auto">
              <a:xfrm>
                <a:off x="6380163" y="2571750"/>
                <a:ext cx="179388" cy="158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36" name="Freeform 91"/>
              <p:cNvSpPr/>
              <p:nvPr/>
            </p:nvSpPr>
            <p:spPr bwMode="auto">
              <a:xfrm>
                <a:off x="6342063" y="2484438"/>
                <a:ext cx="254000" cy="30321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5" y="42"/>
                  </a:cxn>
                  <a:cxn ang="0">
                    <a:pos x="15" y="15"/>
                  </a:cxn>
                  <a:cxn ang="0">
                    <a:pos x="146" y="15"/>
                  </a:cxn>
                  <a:cxn ang="0">
                    <a:pos x="146" y="176"/>
                  </a:cxn>
                  <a:cxn ang="0">
                    <a:pos x="44" y="176"/>
                  </a:cxn>
                  <a:cxn ang="0">
                    <a:pos x="44" y="177"/>
                  </a:cxn>
                  <a:cxn ang="0">
                    <a:pos x="43" y="176"/>
                  </a:cxn>
                  <a:cxn ang="0">
                    <a:pos x="15" y="176"/>
                  </a:cxn>
                  <a:cxn ang="0">
                    <a:pos x="15" y="149"/>
                  </a:cxn>
                  <a:cxn ang="0">
                    <a:pos x="3" y="138"/>
                  </a:cxn>
                  <a:cxn ang="0">
                    <a:pos x="2" y="138"/>
                  </a:cxn>
                  <a:cxn ang="0">
                    <a:pos x="2" y="137"/>
                  </a:cxn>
                  <a:cxn ang="0">
                    <a:pos x="0" y="135"/>
                  </a:cxn>
                  <a:cxn ang="0">
                    <a:pos x="0" y="191"/>
                  </a:cxn>
                  <a:cxn ang="0">
                    <a:pos x="160" y="191"/>
                  </a:cxn>
                  <a:cxn ang="0">
                    <a:pos x="160" y="0"/>
                  </a:cxn>
                  <a:cxn ang="0">
                    <a:pos x="0" y="0"/>
                  </a:cxn>
                  <a:cxn ang="0">
                    <a:pos x="0" y="6"/>
                  </a:cxn>
                </a:cxnLst>
                <a:rect l="0" t="0" r="r" b="b"/>
                <a:pathLst>
                  <a:path w="160" h="191">
                    <a:moveTo>
                      <a:pt x="0" y="6"/>
                    </a:moveTo>
                    <a:lnTo>
                      <a:pt x="15" y="42"/>
                    </a:lnTo>
                    <a:lnTo>
                      <a:pt x="15" y="15"/>
                    </a:lnTo>
                    <a:lnTo>
                      <a:pt x="146" y="15"/>
                    </a:lnTo>
                    <a:lnTo>
                      <a:pt x="146" y="176"/>
                    </a:lnTo>
                    <a:lnTo>
                      <a:pt x="44" y="176"/>
                    </a:lnTo>
                    <a:lnTo>
                      <a:pt x="44" y="177"/>
                    </a:lnTo>
                    <a:lnTo>
                      <a:pt x="43" y="176"/>
                    </a:lnTo>
                    <a:lnTo>
                      <a:pt x="15" y="176"/>
                    </a:lnTo>
                    <a:lnTo>
                      <a:pt x="15" y="149"/>
                    </a:lnTo>
                    <a:lnTo>
                      <a:pt x="3" y="138"/>
                    </a:lnTo>
                    <a:lnTo>
                      <a:pt x="2" y="138"/>
                    </a:lnTo>
                    <a:lnTo>
                      <a:pt x="2" y="137"/>
                    </a:lnTo>
                    <a:lnTo>
                      <a:pt x="0" y="135"/>
                    </a:lnTo>
                    <a:lnTo>
                      <a:pt x="0" y="191"/>
                    </a:lnTo>
                    <a:lnTo>
                      <a:pt x="160" y="191"/>
                    </a:lnTo>
                    <a:lnTo>
                      <a:pt x="160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37" name="Freeform 92"/>
              <p:cNvSpPr/>
              <p:nvPr/>
            </p:nvSpPr>
            <p:spPr bwMode="auto">
              <a:xfrm>
                <a:off x="6389688" y="2608263"/>
                <a:ext cx="168275" cy="1746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1"/>
                  </a:cxn>
                  <a:cxn ang="0">
                    <a:pos x="106" y="11"/>
                  </a:cxn>
                  <a:cxn ang="0">
                    <a:pos x="106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1">
                    <a:moveTo>
                      <a:pt x="0" y="0"/>
                    </a:moveTo>
                    <a:lnTo>
                      <a:pt x="4" y="11"/>
                    </a:lnTo>
                    <a:lnTo>
                      <a:pt x="106" y="11"/>
                    </a:lnTo>
                    <a:lnTo>
                      <a:pt x="10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38" name="Freeform 93"/>
              <p:cNvSpPr/>
              <p:nvPr/>
            </p:nvSpPr>
            <p:spPr bwMode="auto">
              <a:xfrm>
                <a:off x="6405563" y="2651125"/>
                <a:ext cx="153988" cy="15875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97" y="10"/>
                  </a:cxn>
                  <a:cxn ang="0">
                    <a:pos x="97" y="0"/>
                  </a:cxn>
                  <a:cxn ang="0">
                    <a:pos x="0" y="0"/>
                  </a:cxn>
                  <a:cxn ang="0">
                    <a:pos x="6" y="10"/>
                  </a:cxn>
                </a:cxnLst>
                <a:rect l="0" t="0" r="r" b="b"/>
                <a:pathLst>
                  <a:path w="97" h="10">
                    <a:moveTo>
                      <a:pt x="6" y="10"/>
                    </a:moveTo>
                    <a:lnTo>
                      <a:pt x="97" y="10"/>
                    </a:lnTo>
                    <a:lnTo>
                      <a:pt x="97" y="0"/>
                    </a:lnTo>
                    <a:lnTo>
                      <a:pt x="0" y="0"/>
                    </a:lnTo>
                    <a:lnTo>
                      <a:pt x="6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39" name="Rectangle 94"/>
              <p:cNvSpPr>
                <a:spLocks noChangeArrowheads="1"/>
              </p:cNvSpPr>
              <p:nvPr/>
            </p:nvSpPr>
            <p:spPr bwMode="auto">
              <a:xfrm>
                <a:off x="6415088" y="2682875"/>
                <a:ext cx="144463" cy="174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0" name="Freeform 95"/>
              <p:cNvSpPr/>
              <p:nvPr/>
            </p:nvSpPr>
            <p:spPr bwMode="auto">
              <a:xfrm>
                <a:off x="6351588" y="2673350"/>
                <a:ext cx="55563" cy="76200"/>
              </a:xfrm>
              <a:custGeom>
                <a:avLst/>
                <a:gdLst/>
                <a:ahLst/>
                <a:cxnLst>
                  <a:cxn ang="0">
                    <a:pos x="34" y="48"/>
                  </a:cxn>
                  <a:cxn ang="0">
                    <a:pos x="35" y="0"/>
                  </a:cxn>
                  <a:cxn ang="0">
                    <a:pos x="0" y="15"/>
                  </a:cxn>
                  <a:cxn ang="0">
                    <a:pos x="34" y="48"/>
                  </a:cxn>
                </a:cxnLst>
                <a:rect l="0" t="0" r="r" b="b"/>
                <a:pathLst>
                  <a:path w="35" h="48">
                    <a:moveTo>
                      <a:pt x="34" y="48"/>
                    </a:moveTo>
                    <a:lnTo>
                      <a:pt x="35" y="0"/>
                    </a:lnTo>
                    <a:lnTo>
                      <a:pt x="0" y="15"/>
                    </a:lnTo>
                    <a:lnTo>
                      <a:pt x="34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1" name="Freeform 96"/>
              <p:cNvSpPr/>
              <p:nvPr/>
            </p:nvSpPr>
            <p:spPr bwMode="auto">
              <a:xfrm>
                <a:off x="6238876" y="2390775"/>
                <a:ext cx="71438" cy="68263"/>
              </a:xfrm>
              <a:custGeom>
                <a:avLst/>
                <a:gdLst/>
                <a:ahLst/>
                <a:cxnLst>
                  <a:cxn ang="0">
                    <a:pos x="120" y="35"/>
                  </a:cxn>
                  <a:cxn ang="0">
                    <a:pos x="60" y="10"/>
                  </a:cxn>
                  <a:cxn ang="0">
                    <a:pos x="34" y="20"/>
                  </a:cxn>
                  <a:cxn ang="0">
                    <a:pos x="9" y="79"/>
                  </a:cxn>
                  <a:cxn ang="0">
                    <a:pos x="31" y="133"/>
                  </a:cxn>
                  <a:cxn ang="0">
                    <a:pos x="141" y="88"/>
                  </a:cxn>
                  <a:cxn ang="0">
                    <a:pos x="120" y="35"/>
                  </a:cxn>
                </a:cxnLst>
                <a:rect l="0" t="0" r="r" b="b"/>
                <a:pathLst>
                  <a:path w="141" h="133">
                    <a:moveTo>
                      <a:pt x="120" y="35"/>
                    </a:moveTo>
                    <a:cubicBezTo>
                      <a:pt x="110" y="11"/>
                      <a:pt x="83" y="0"/>
                      <a:pt x="60" y="1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11" y="30"/>
                      <a:pt x="0" y="56"/>
                      <a:pt x="9" y="79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141" y="88"/>
                      <a:pt x="141" y="88"/>
                      <a:pt x="141" y="88"/>
                    </a:cubicBezTo>
                    <a:lnTo>
                      <a:pt x="120" y="3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2" name="Rectangle 97"/>
              <p:cNvSpPr>
                <a:spLocks noChangeArrowheads="1"/>
              </p:cNvSpPr>
              <p:nvPr/>
            </p:nvSpPr>
            <p:spPr bwMode="auto">
              <a:xfrm>
                <a:off x="6413501" y="2725738"/>
                <a:ext cx="147638" cy="158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3" name="Freeform 98"/>
              <p:cNvSpPr/>
              <p:nvPr/>
            </p:nvSpPr>
            <p:spPr bwMode="auto">
              <a:xfrm>
                <a:off x="6607176" y="2541588"/>
                <a:ext cx="141288" cy="7143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84" y="45"/>
                  </a:cxn>
                  <a:cxn ang="0">
                    <a:pos x="85" y="45"/>
                  </a:cxn>
                  <a:cxn ang="0">
                    <a:pos x="89" y="36"/>
                  </a:cxn>
                  <a:cxn ang="0">
                    <a:pos x="88" y="35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89" h="45">
                    <a:moveTo>
                      <a:pt x="0" y="11"/>
                    </a:moveTo>
                    <a:lnTo>
                      <a:pt x="84" y="45"/>
                    </a:lnTo>
                    <a:lnTo>
                      <a:pt x="85" y="45"/>
                    </a:lnTo>
                    <a:lnTo>
                      <a:pt x="89" y="36"/>
                    </a:lnTo>
                    <a:lnTo>
                      <a:pt x="88" y="35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4" name="Freeform 99"/>
              <p:cNvSpPr/>
              <p:nvPr/>
            </p:nvSpPr>
            <p:spPr bwMode="auto">
              <a:xfrm>
                <a:off x="6607176" y="2581275"/>
                <a:ext cx="127000" cy="66675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76" y="42"/>
                  </a:cxn>
                  <a:cxn ang="0">
                    <a:pos x="80" y="32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80" h="42">
                    <a:moveTo>
                      <a:pt x="0" y="11"/>
                    </a:moveTo>
                    <a:lnTo>
                      <a:pt x="76" y="42"/>
                    </a:lnTo>
                    <a:lnTo>
                      <a:pt x="80" y="32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5" name="Freeform 100"/>
              <p:cNvSpPr/>
              <p:nvPr/>
            </p:nvSpPr>
            <p:spPr bwMode="auto">
              <a:xfrm>
                <a:off x="6607176" y="2497138"/>
                <a:ext cx="157163" cy="77788"/>
              </a:xfrm>
              <a:custGeom>
                <a:avLst/>
                <a:gdLst/>
                <a:ahLst/>
                <a:cxnLst>
                  <a:cxn ang="0">
                    <a:pos x="95" y="49"/>
                  </a:cxn>
                  <a:cxn ang="0">
                    <a:pos x="99" y="40"/>
                  </a:cxn>
                  <a:cxn ang="0">
                    <a:pos x="98" y="4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94" y="49"/>
                  </a:cxn>
                  <a:cxn ang="0">
                    <a:pos x="95" y="49"/>
                  </a:cxn>
                </a:cxnLst>
                <a:rect l="0" t="0" r="r" b="b"/>
                <a:pathLst>
                  <a:path w="99" h="49">
                    <a:moveTo>
                      <a:pt x="95" y="49"/>
                    </a:moveTo>
                    <a:lnTo>
                      <a:pt x="99" y="40"/>
                    </a:lnTo>
                    <a:lnTo>
                      <a:pt x="98" y="4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94" y="49"/>
                    </a:lnTo>
                    <a:lnTo>
                      <a:pt x="95" y="4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6" name="Freeform 101"/>
              <p:cNvSpPr/>
              <p:nvPr/>
            </p:nvSpPr>
            <p:spPr bwMode="auto">
              <a:xfrm>
                <a:off x="6607176" y="2625725"/>
                <a:ext cx="112713" cy="60325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68" y="38"/>
                  </a:cxn>
                  <a:cxn ang="0">
                    <a:pos x="71" y="29"/>
                  </a:cxn>
                  <a:cxn ang="0">
                    <a:pos x="0" y="0"/>
                  </a:cxn>
                  <a:cxn ang="0">
                    <a:pos x="0" y="11"/>
                  </a:cxn>
                </a:cxnLst>
                <a:rect l="0" t="0" r="r" b="b"/>
                <a:pathLst>
                  <a:path w="71" h="38">
                    <a:moveTo>
                      <a:pt x="0" y="11"/>
                    </a:moveTo>
                    <a:lnTo>
                      <a:pt x="68" y="38"/>
                    </a:lnTo>
                    <a:lnTo>
                      <a:pt x="71" y="29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7" name="Freeform 102"/>
              <p:cNvSpPr/>
              <p:nvPr/>
            </p:nvSpPr>
            <p:spPr bwMode="auto">
              <a:xfrm>
                <a:off x="6607176" y="2705100"/>
                <a:ext cx="85725" cy="49213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51" y="31"/>
                  </a:cxn>
                  <a:cxn ang="0">
                    <a:pos x="54" y="22"/>
                  </a:cxn>
                  <a:cxn ang="0">
                    <a:pos x="0" y="0"/>
                  </a:cxn>
                  <a:cxn ang="0">
                    <a:pos x="0" y="10"/>
                  </a:cxn>
                </a:cxnLst>
                <a:rect l="0" t="0" r="r" b="b"/>
                <a:pathLst>
                  <a:path w="54" h="31">
                    <a:moveTo>
                      <a:pt x="0" y="10"/>
                    </a:moveTo>
                    <a:lnTo>
                      <a:pt x="51" y="31"/>
                    </a:lnTo>
                    <a:lnTo>
                      <a:pt x="54" y="22"/>
                    </a:ln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8" name="Freeform 103"/>
              <p:cNvSpPr/>
              <p:nvPr/>
            </p:nvSpPr>
            <p:spPr bwMode="auto">
              <a:xfrm>
                <a:off x="6607176" y="2660650"/>
                <a:ext cx="100013" cy="55563"/>
              </a:xfrm>
              <a:custGeom>
                <a:avLst/>
                <a:gdLst/>
                <a:ahLst/>
                <a:cxnLst>
                  <a:cxn ang="0">
                    <a:pos x="63" y="25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59" y="35"/>
                  </a:cxn>
                  <a:cxn ang="0">
                    <a:pos x="63" y="25"/>
                  </a:cxn>
                </a:cxnLst>
                <a:rect l="0" t="0" r="r" b="b"/>
                <a:pathLst>
                  <a:path w="63" h="35">
                    <a:moveTo>
                      <a:pt x="63" y="25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59" y="35"/>
                    </a:lnTo>
                    <a:lnTo>
                      <a:pt x="63" y="2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49" name="Freeform 104"/>
              <p:cNvSpPr/>
              <p:nvPr/>
            </p:nvSpPr>
            <p:spPr bwMode="auto">
              <a:xfrm>
                <a:off x="6567488" y="2439988"/>
                <a:ext cx="247650" cy="369888"/>
              </a:xfrm>
              <a:custGeom>
                <a:avLst/>
                <a:gdLst/>
                <a:ahLst/>
                <a:cxnLst>
                  <a:cxn ang="0">
                    <a:pos x="155" y="59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0" y="22"/>
                  </a:cxn>
                  <a:cxn ang="0">
                    <a:pos x="17" y="22"/>
                  </a:cxn>
                  <a:cxn ang="0">
                    <a:pos x="18" y="19"/>
                  </a:cxn>
                  <a:cxn ang="0">
                    <a:pos x="136" y="67"/>
                  </a:cxn>
                  <a:cxn ang="0">
                    <a:pos x="76" y="214"/>
                  </a:cxn>
                  <a:cxn ang="0">
                    <a:pos x="25" y="193"/>
                  </a:cxn>
                  <a:cxn ang="0">
                    <a:pos x="25" y="208"/>
                  </a:cxn>
                  <a:cxn ang="0">
                    <a:pos x="84" y="233"/>
                  </a:cxn>
                  <a:cxn ang="0">
                    <a:pos x="85" y="233"/>
                  </a:cxn>
                  <a:cxn ang="0">
                    <a:pos x="156" y="59"/>
                  </a:cxn>
                  <a:cxn ang="0">
                    <a:pos x="155" y="59"/>
                  </a:cxn>
                </a:cxnLst>
                <a:rect l="0" t="0" r="r" b="b"/>
                <a:pathLst>
                  <a:path w="156" h="233">
                    <a:moveTo>
                      <a:pt x="155" y="59"/>
                    </a:moveTo>
                    <a:lnTo>
                      <a:pt x="10" y="0"/>
                    </a:lnTo>
                    <a:lnTo>
                      <a:pt x="9" y="0"/>
                    </a:lnTo>
                    <a:lnTo>
                      <a:pt x="0" y="22"/>
                    </a:lnTo>
                    <a:lnTo>
                      <a:pt x="17" y="22"/>
                    </a:lnTo>
                    <a:lnTo>
                      <a:pt x="18" y="19"/>
                    </a:lnTo>
                    <a:lnTo>
                      <a:pt x="136" y="67"/>
                    </a:lnTo>
                    <a:lnTo>
                      <a:pt x="76" y="214"/>
                    </a:lnTo>
                    <a:lnTo>
                      <a:pt x="25" y="193"/>
                    </a:lnTo>
                    <a:lnTo>
                      <a:pt x="25" y="208"/>
                    </a:lnTo>
                    <a:lnTo>
                      <a:pt x="84" y="233"/>
                    </a:lnTo>
                    <a:lnTo>
                      <a:pt x="85" y="233"/>
                    </a:lnTo>
                    <a:lnTo>
                      <a:pt x="156" y="59"/>
                    </a:lnTo>
                    <a:lnTo>
                      <a:pt x="155" y="5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50" name="Freeform 105"/>
              <p:cNvSpPr>
                <a:spLocks noEditPoints="1"/>
              </p:cNvSpPr>
              <p:nvPr/>
            </p:nvSpPr>
            <p:spPr bwMode="auto">
              <a:xfrm>
                <a:off x="6256338" y="2441575"/>
                <a:ext cx="149225" cy="250825"/>
              </a:xfrm>
              <a:custGeom>
                <a:avLst/>
                <a:gdLst/>
                <a:ahLst/>
                <a:cxnLst>
                  <a:cxn ang="0">
                    <a:pos x="292" y="447"/>
                  </a:cxn>
                  <a:cxn ang="0">
                    <a:pos x="110" y="0"/>
                  </a:cxn>
                  <a:cxn ang="0">
                    <a:pos x="0" y="45"/>
                  </a:cxn>
                  <a:cxn ang="0">
                    <a:pos x="182" y="491"/>
                  </a:cxn>
                  <a:cxn ang="0">
                    <a:pos x="292" y="447"/>
                  </a:cxn>
                  <a:cxn ang="0">
                    <a:pos x="99" y="19"/>
                  </a:cxn>
                  <a:cxn ang="0">
                    <a:pos x="220" y="315"/>
                  </a:cxn>
                  <a:cxn ang="0">
                    <a:pos x="215" y="338"/>
                  </a:cxn>
                  <a:cxn ang="0">
                    <a:pos x="195" y="325"/>
                  </a:cxn>
                  <a:cxn ang="0">
                    <a:pos x="75" y="29"/>
                  </a:cxn>
                  <a:cxn ang="0">
                    <a:pos x="99" y="19"/>
                  </a:cxn>
                  <a:cxn ang="0">
                    <a:pos x="165" y="358"/>
                  </a:cxn>
                  <a:cxn ang="0">
                    <a:pos x="146" y="345"/>
                  </a:cxn>
                  <a:cxn ang="0">
                    <a:pos x="25" y="49"/>
                  </a:cxn>
                  <a:cxn ang="0">
                    <a:pos x="50" y="39"/>
                  </a:cxn>
                  <a:cxn ang="0">
                    <a:pos x="170" y="335"/>
                  </a:cxn>
                  <a:cxn ang="0">
                    <a:pos x="165" y="358"/>
                  </a:cxn>
                </a:cxnLst>
                <a:rect l="0" t="0" r="r" b="b"/>
                <a:pathLst>
                  <a:path w="292" h="491">
                    <a:moveTo>
                      <a:pt x="292" y="447"/>
                    </a:moveTo>
                    <a:cubicBezTo>
                      <a:pt x="110" y="0"/>
                      <a:pt x="110" y="0"/>
                      <a:pt x="110" y="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182" y="491"/>
                      <a:pt x="182" y="491"/>
                      <a:pt x="182" y="491"/>
                    </a:cubicBezTo>
                    <a:lnTo>
                      <a:pt x="292" y="447"/>
                    </a:lnTo>
                    <a:close/>
                    <a:moveTo>
                      <a:pt x="99" y="19"/>
                    </a:moveTo>
                    <a:cubicBezTo>
                      <a:pt x="220" y="315"/>
                      <a:pt x="220" y="315"/>
                      <a:pt x="220" y="315"/>
                    </a:cubicBezTo>
                    <a:cubicBezTo>
                      <a:pt x="224" y="325"/>
                      <a:pt x="222" y="335"/>
                      <a:pt x="215" y="338"/>
                    </a:cubicBezTo>
                    <a:cubicBezTo>
                      <a:pt x="208" y="340"/>
                      <a:pt x="199" y="335"/>
                      <a:pt x="195" y="325"/>
                    </a:cubicBezTo>
                    <a:cubicBezTo>
                      <a:pt x="75" y="29"/>
                      <a:pt x="75" y="29"/>
                      <a:pt x="75" y="29"/>
                    </a:cubicBezTo>
                    <a:lnTo>
                      <a:pt x="99" y="19"/>
                    </a:lnTo>
                    <a:close/>
                    <a:moveTo>
                      <a:pt x="165" y="358"/>
                    </a:moveTo>
                    <a:cubicBezTo>
                      <a:pt x="159" y="361"/>
                      <a:pt x="150" y="355"/>
                      <a:pt x="146" y="345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170" y="335"/>
                      <a:pt x="170" y="335"/>
                      <a:pt x="170" y="335"/>
                    </a:cubicBezTo>
                    <a:cubicBezTo>
                      <a:pt x="174" y="345"/>
                      <a:pt x="172" y="355"/>
                      <a:pt x="165" y="35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</p:grpSp>
        <p:sp>
          <p:nvSpPr>
            <p:cNvPr id="358" name="Freeform 79"/>
            <p:cNvSpPr>
              <a:spLocks noEditPoints="1"/>
            </p:cNvSpPr>
            <p:nvPr/>
          </p:nvSpPr>
          <p:spPr bwMode="auto">
            <a:xfrm>
              <a:off x="1844962" y="3095564"/>
              <a:ext cx="427531" cy="485589"/>
            </a:xfrm>
            <a:custGeom>
              <a:avLst/>
              <a:gdLst/>
              <a:ahLst/>
              <a:cxnLst>
                <a:cxn ang="0">
                  <a:pos x="87" y="109"/>
                </a:cxn>
                <a:cxn ang="0">
                  <a:pos x="82" y="109"/>
                </a:cxn>
                <a:cxn ang="0">
                  <a:pos x="102" y="73"/>
                </a:cxn>
                <a:cxn ang="0">
                  <a:pos x="69" y="31"/>
                </a:cxn>
                <a:cxn ang="0">
                  <a:pos x="77" y="15"/>
                </a:cxn>
                <a:cxn ang="0">
                  <a:pos x="76" y="10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51" y="2"/>
                </a:cxn>
                <a:cxn ang="0">
                  <a:pos x="28" y="46"/>
                </a:cxn>
                <a:cxn ang="0">
                  <a:pos x="31" y="57"/>
                </a:cxn>
                <a:cxn ang="0">
                  <a:pos x="28" y="63"/>
                </a:cxn>
                <a:cxn ang="0">
                  <a:pos x="41" y="69"/>
                </a:cxn>
                <a:cxn ang="0">
                  <a:pos x="44" y="63"/>
                </a:cxn>
                <a:cxn ang="0">
                  <a:pos x="44" y="63"/>
                </a:cxn>
                <a:cxn ang="0">
                  <a:pos x="54" y="59"/>
                </a:cxn>
                <a:cxn ang="0">
                  <a:pos x="62" y="44"/>
                </a:cxn>
                <a:cxn ang="0">
                  <a:pos x="87" y="73"/>
                </a:cxn>
                <a:cxn ang="0">
                  <a:pos x="58" y="102"/>
                </a:cxn>
                <a:cxn ang="0">
                  <a:pos x="37" y="95"/>
                </a:cxn>
                <a:cxn ang="0">
                  <a:pos x="37" y="91"/>
                </a:cxn>
                <a:cxn ang="0">
                  <a:pos x="40" y="87"/>
                </a:cxn>
                <a:cxn ang="0">
                  <a:pos x="58" y="87"/>
                </a:cxn>
                <a:cxn ang="0">
                  <a:pos x="58" y="80"/>
                </a:cxn>
                <a:cxn ang="0">
                  <a:pos x="30" y="80"/>
                </a:cxn>
                <a:cxn ang="0">
                  <a:pos x="16" y="80"/>
                </a:cxn>
                <a:cxn ang="0">
                  <a:pos x="0" y="80"/>
                </a:cxn>
                <a:cxn ang="0">
                  <a:pos x="0" y="87"/>
                </a:cxn>
                <a:cxn ang="0">
                  <a:pos x="17" y="87"/>
                </a:cxn>
                <a:cxn ang="0">
                  <a:pos x="18" y="87"/>
                </a:cxn>
                <a:cxn ang="0">
                  <a:pos x="22" y="91"/>
                </a:cxn>
                <a:cxn ang="0">
                  <a:pos x="22" y="95"/>
                </a:cxn>
                <a:cxn ang="0">
                  <a:pos x="22" y="109"/>
                </a:cxn>
                <a:cxn ang="0">
                  <a:pos x="8" y="116"/>
                </a:cxn>
                <a:cxn ang="0">
                  <a:pos x="102" y="116"/>
                </a:cxn>
                <a:cxn ang="0">
                  <a:pos x="87" y="109"/>
                </a:cxn>
                <a:cxn ang="0">
                  <a:pos x="62" y="10"/>
                </a:cxn>
                <a:cxn ang="0">
                  <a:pos x="60" y="12"/>
                </a:cxn>
                <a:cxn ang="0">
                  <a:pos x="43" y="44"/>
                </a:cxn>
                <a:cxn ang="0">
                  <a:pos x="37" y="41"/>
                </a:cxn>
                <a:cxn ang="0">
                  <a:pos x="37" y="39"/>
                </a:cxn>
                <a:cxn ang="0">
                  <a:pos x="53" y="10"/>
                </a:cxn>
                <a:cxn ang="0">
                  <a:pos x="55" y="8"/>
                </a:cxn>
                <a:cxn ang="0">
                  <a:pos x="58" y="8"/>
                </a:cxn>
                <a:cxn ang="0">
                  <a:pos x="62" y="10"/>
                </a:cxn>
                <a:cxn ang="0">
                  <a:pos x="62" y="10"/>
                </a:cxn>
              </a:cxnLst>
              <a:rect l="0" t="0" r="r" b="b"/>
              <a:pathLst>
                <a:path w="102" h="116">
                  <a:moveTo>
                    <a:pt x="87" y="109"/>
                  </a:moveTo>
                  <a:cubicBezTo>
                    <a:pt x="82" y="109"/>
                    <a:pt x="82" y="109"/>
                    <a:pt x="82" y="109"/>
                  </a:cubicBezTo>
                  <a:cubicBezTo>
                    <a:pt x="94" y="101"/>
                    <a:pt x="102" y="88"/>
                    <a:pt x="102" y="73"/>
                  </a:cubicBezTo>
                  <a:cubicBezTo>
                    <a:pt x="102" y="52"/>
                    <a:pt x="88" y="35"/>
                    <a:pt x="69" y="31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3"/>
                    <a:pt x="77" y="11"/>
                    <a:pt x="76" y="10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2" y="1"/>
                    <a:pt x="52" y="2"/>
                    <a:pt x="51" y="2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6" y="50"/>
                    <a:pt x="28" y="55"/>
                    <a:pt x="31" y="57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8" y="65"/>
                    <a:pt x="52" y="63"/>
                    <a:pt x="54" y="59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76" y="46"/>
                    <a:pt x="87" y="58"/>
                    <a:pt x="87" y="73"/>
                  </a:cubicBezTo>
                  <a:cubicBezTo>
                    <a:pt x="87" y="89"/>
                    <a:pt x="74" y="102"/>
                    <a:pt x="58" y="102"/>
                  </a:cubicBezTo>
                  <a:cubicBezTo>
                    <a:pt x="51" y="102"/>
                    <a:pt x="42" y="99"/>
                    <a:pt x="37" y="95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7" y="89"/>
                    <a:pt x="38" y="87"/>
                    <a:pt x="40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30" y="80"/>
                    <a:pt x="30" y="80"/>
                    <a:pt x="30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7" y="87"/>
                    <a:pt x="17" y="87"/>
                    <a:pt x="17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20" y="87"/>
                    <a:pt x="22" y="89"/>
                    <a:pt x="22" y="91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109"/>
                    <a:pt x="22" y="109"/>
                    <a:pt x="22" y="109"/>
                  </a:cubicBezTo>
                  <a:cubicBezTo>
                    <a:pt x="14" y="109"/>
                    <a:pt x="8" y="108"/>
                    <a:pt x="8" y="116"/>
                  </a:cubicBezTo>
                  <a:cubicBezTo>
                    <a:pt x="102" y="116"/>
                    <a:pt x="102" y="116"/>
                    <a:pt x="102" y="116"/>
                  </a:cubicBezTo>
                  <a:cubicBezTo>
                    <a:pt x="102" y="108"/>
                    <a:pt x="95" y="109"/>
                    <a:pt x="87" y="109"/>
                  </a:cubicBezTo>
                  <a:close/>
                  <a:moveTo>
                    <a:pt x="62" y="10"/>
                  </a:moveTo>
                  <a:cubicBezTo>
                    <a:pt x="61" y="10"/>
                    <a:pt x="60" y="11"/>
                    <a:pt x="60" y="12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7" y="40"/>
                    <a:pt x="37" y="40"/>
                    <a:pt x="37" y="39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3" y="9"/>
                    <a:pt x="54" y="8"/>
                    <a:pt x="55" y="8"/>
                  </a:cubicBezTo>
                  <a:cubicBezTo>
                    <a:pt x="56" y="7"/>
                    <a:pt x="57" y="7"/>
                    <a:pt x="58" y="8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/>
            </a:p>
          </p:txBody>
        </p:sp>
        <p:grpSp>
          <p:nvGrpSpPr>
            <p:cNvPr id="359" name="Group 33"/>
            <p:cNvGrpSpPr/>
            <p:nvPr/>
          </p:nvGrpSpPr>
          <p:grpSpPr>
            <a:xfrm>
              <a:off x="2377608" y="3219492"/>
              <a:ext cx="452219" cy="455517"/>
              <a:chOff x="1905000" y="3457575"/>
              <a:chExt cx="217488" cy="219075"/>
            </a:xfrm>
            <a:solidFill>
              <a:schemeClr val="tx1"/>
            </a:solidFill>
          </p:grpSpPr>
          <p:sp>
            <p:nvSpPr>
              <p:cNvPr id="360" name="Freeform 44"/>
              <p:cNvSpPr>
                <a:spLocks noEditPoints="1"/>
              </p:cNvSpPr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61" name="Freeform 45"/>
              <p:cNvSpPr/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62" name="Freeform 46"/>
              <p:cNvSpPr/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63" name="Freeform 47"/>
              <p:cNvSpPr/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  <p:sp>
            <p:nvSpPr>
              <p:cNvPr id="364" name="Freeform 48"/>
              <p:cNvSpPr/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400"/>
              </a:p>
            </p:txBody>
          </p:sp>
        </p:grpSp>
        <p:grpSp>
          <p:nvGrpSpPr>
            <p:cNvPr id="366" name="Group 64"/>
            <p:cNvGrpSpPr>
              <a:grpSpLocks noChangeAspect="1"/>
            </p:cNvGrpSpPr>
            <p:nvPr/>
          </p:nvGrpSpPr>
          <p:grpSpPr bwMode="auto">
            <a:xfrm>
              <a:off x="2820266" y="2509405"/>
              <a:ext cx="853061" cy="507709"/>
              <a:chOff x="2867" y="1516"/>
              <a:chExt cx="5790" cy="3446"/>
            </a:xfrm>
            <a:solidFill>
              <a:srgbClr val="000000"/>
            </a:solidFill>
          </p:grpSpPr>
          <p:sp>
            <p:nvSpPr>
              <p:cNvPr id="367" name="Freeform 65"/>
              <p:cNvSpPr>
                <a:spLocks noEditPoints="1"/>
              </p:cNvSpPr>
              <p:nvPr/>
            </p:nvSpPr>
            <p:spPr bwMode="auto">
              <a:xfrm>
                <a:off x="2867" y="1516"/>
                <a:ext cx="5790" cy="3446"/>
              </a:xfrm>
              <a:custGeom>
                <a:avLst/>
                <a:gdLst>
                  <a:gd name="T0" fmla="*/ 2282 w 2448"/>
                  <a:gd name="T1" fmla="*/ 614 h 1456"/>
                  <a:gd name="T2" fmla="*/ 2005 w 2448"/>
                  <a:gd name="T3" fmla="*/ 113 h 1456"/>
                  <a:gd name="T4" fmla="*/ 1599 w 2448"/>
                  <a:gd name="T5" fmla="*/ 49 h 1456"/>
                  <a:gd name="T6" fmla="*/ 49 w 2448"/>
                  <a:gd name="T7" fmla="*/ 0 h 1456"/>
                  <a:gd name="T8" fmla="*/ 0 w 2448"/>
                  <a:gd name="T9" fmla="*/ 1211 h 1456"/>
                  <a:gd name="T10" fmla="*/ 205 w 2448"/>
                  <a:gd name="T11" fmla="*/ 1260 h 1456"/>
                  <a:gd name="T12" fmla="*/ 684 w 2448"/>
                  <a:gd name="T13" fmla="*/ 1260 h 1456"/>
                  <a:gd name="T14" fmla="*/ 1671 w 2448"/>
                  <a:gd name="T15" fmla="*/ 1260 h 1456"/>
                  <a:gd name="T16" fmla="*/ 2150 w 2448"/>
                  <a:gd name="T17" fmla="*/ 1260 h 1456"/>
                  <a:gd name="T18" fmla="*/ 2448 w 2448"/>
                  <a:gd name="T19" fmla="*/ 1211 h 1456"/>
                  <a:gd name="T20" fmla="*/ 2424 w 2448"/>
                  <a:gd name="T21" fmla="*/ 696 h 1456"/>
                  <a:gd name="T22" fmla="*/ 298 w 2448"/>
                  <a:gd name="T23" fmla="*/ 1211 h 1456"/>
                  <a:gd name="T24" fmla="*/ 591 w 2448"/>
                  <a:gd name="T25" fmla="*/ 1211 h 1456"/>
                  <a:gd name="T26" fmla="*/ 1502 w 2448"/>
                  <a:gd name="T27" fmla="*/ 988 h 1456"/>
                  <a:gd name="T28" fmla="*/ 1013 w 2448"/>
                  <a:gd name="T29" fmla="*/ 1037 h 1456"/>
                  <a:gd name="T30" fmla="*/ 1502 w 2448"/>
                  <a:gd name="T31" fmla="*/ 1085 h 1456"/>
                  <a:gd name="T32" fmla="*/ 684 w 2448"/>
                  <a:gd name="T33" fmla="*/ 1163 h 1456"/>
                  <a:gd name="T34" fmla="*/ 205 w 2448"/>
                  <a:gd name="T35" fmla="*/ 1163 h 1456"/>
                  <a:gd name="T36" fmla="*/ 98 w 2448"/>
                  <a:gd name="T37" fmla="*/ 910 h 1456"/>
                  <a:gd name="T38" fmla="*/ 1502 w 2448"/>
                  <a:gd name="T39" fmla="*/ 988 h 1456"/>
                  <a:gd name="T40" fmla="*/ 1502 w 2448"/>
                  <a:gd name="T41" fmla="*/ 813 h 1456"/>
                  <a:gd name="T42" fmla="*/ 98 w 2448"/>
                  <a:gd name="T43" fmla="*/ 98 h 1456"/>
                  <a:gd name="T44" fmla="*/ 1502 w 2448"/>
                  <a:gd name="T45" fmla="*/ 162 h 1456"/>
                  <a:gd name="T46" fmla="*/ 2005 w 2448"/>
                  <a:gd name="T47" fmla="*/ 211 h 1456"/>
                  <a:gd name="T48" fmla="*/ 2178 w 2448"/>
                  <a:gd name="T49" fmla="*/ 597 h 1456"/>
                  <a:gd name="T50" fmla="*/ 1882 w 2448"/>
                  <a:gd name="T51" fmla="*/ 211 h 1456"/>
                  <a:gd name="T52" fmla="*/ 1764 w 2448"/>
                  <a:gd name="T53" fmla="*/ 1221 h 1456"/>
                  <a:gd name="T54" fmla="*/ 1764 w 2448"/>
                  <a:gd name="T55" fmla="*/ 1202 h 1456"/>
                  <a:gd name="T56" fmla="*/ 2057 w 2448"/>
                  <a:gd name="T57" fmla="*/ 1211 h 1456"/>
                  <a:gd name="T58" fmla="*/ 2350 w 2448"/>
                  <a:gd name="T59" fmla="*/ 931 h 1456"/>
                  <a:gd name="T60" fmla="*/ 2258 w 2448"/>
                  <a:gd name="T61" fmla="*/ 880 h 1456"/>
                  <a:gd name="T62" fmla="*/ 2350 w 2448"/>
                  <a:gd name="T63" fmla="*/ 931 h 1456"/>
                  <a:gd name="T64" fmla="*/ 2209 w 2448"/>
                  <a:gd name="T65" fmla="*/ 782 h 1456"/>
                  <a:gd name="T66" fmla="*/ 2160 w 2448"/>
                  <a:gd name="T67" fmla="*/ 980 h 1456"/>
                  <a:gd name="T68" fmla="*/ 2350 w 2448"/>
                  <a:gd name="T69" fmla="*/ 1029 h 1456"/>
                  <a:gd name="T70" fmla="*/ 2150 w 2448"/>
                  <a:gd name="T71" fmla="*/ 1163 h 1456"/>
                  <a:gd name="T72" fmla="*/ 1671 w 2448"/>
                  <a:gd name="T73" fmla="*/ 1163 h 1456"/>
                  <a:gd name="T74" fmla="*/ 1599 w 2448"/>
                  <a:gd name="T75" fmla="*/ 211 h 1456"/>
                  <a:gd name="T76" fmla="*/ 1785 w 2448"/>
                  <a:gd name="T77" fmla="*/ 646 h 1456"/>
                  <a:gd name="T78" fmla="*/ 2227 w 2448"/>
                  <a:gd name="T79" fmla="*/ 694 h 1456"/>
                  <a:gd name="T80" fmla="*/ 2350 w 2448"/>
                  <a:gd name="T81" fmla="*/ 782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48" h="1456">
                    <a:moveTo>
                      <a:pt x="2424" y="696"/>
                    </a:moveTo>
                    <a:cubicBezTo>
                      <a:pt x="2282" y="614"/>
                      <a:pt x="2282" y="614"/>
                      <a:pt x="2282" y="614"/>
                    </a:cubicBezTo>
                    <a:cubicBezTo>
                      <a:pt x="2202" y="269"/>
                      <a:pt x="2202" y="269"/>
                      <a:pt x="2202" y="269"/>
                    </a:cubicBezTo>
                    <a:cubicBezTo>
                      <a:pt x="2180" y="178"/>
                      <a:pt x="2099" y="113"/>
                      <a:pt x="2005" y="113"/>
                    </a:cubicBezTo>
                    <a:cubicBezTo>
                      <a:pt x="1599" y="113"/>
                      <a:pt x="1599" y="113"/>
                      <a:pt x="1599" y="113"/>
                    </a:cubicBezTo>
                    <a:cubicBezTo>
                      <a:pt x="1599" y="49"/>
                      <a:pt x="1599" y="49"/>
                      <a:pt x="1599" y="49"/>
                    </a:cubicBezTo>
                    <a:cubicBezTo>
                      <a:pt x="1599" y="22"/>
                      <a:pt x="1578" y="0"/>
                      <a:pt x="1551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1211"/>
                      <a:pt x="0" y="1211"/>
                      <a:pt x="0" y="1211"/>
                    </a:cubicBezTo>
                    <a:cubicBezTo>
                      <a:pt x="0" y="1238"/>
                      <a:pt x="22" y="1260"/>
                      <a:pt x="49" y="1260"/>
                    </a:cubicBezTo>
                    <a:cubicBezTo>
                      <a:pt x="205" y="1260"/>
                      <a:pt x="205" y="1260"/>
                      <a:pt x="205" y="1260"/>
                    </a:cubicBezTo>
                    <a:cubicBezTo>
                      <a:pt x="228" y="1372"/>
                      <a:pt x="327" y="1456"/>
                      <a:pt x="445" y="1456"/>
                    </a:cubicBezTo>
                    <a:cubicBezTo>
                      <a:pt x="563" y="1456"/>
                      <a:pt x="661" y="1372"/>
                      <a:pt x="684" y="1260"/>
                    </a:cubicBezTo>
                    <a:cubicBezTo>
                      <a:pt x="1671" y="1260"/>
                      <a:pt x="1671" y="1260"/>
                      <a:pt x="1671" y="1260"/>
                    </a:cubicBezTo>
                    <a:cubicBezTo>
                      <a:pt x="1671" y="1260"/>
                      <a:pt x="1671" y="1260"/>
                      <a:pt x="1671" y="1260"/>
                    </a:cubicBezTo>
                    <a:cubicBezTo>
                      <a:pt x="1694" y="1372"/>
                      <a:pt x="1793" y="1456"/>
                      <a:pt x="1911" y="1456"/>
                    </a:cubicBezTo>
                    <a:cubicBezTo>
                      <a:pt x="2029" y="1456"/>
                      <a:pt x="2127" y="1372"/>
                      <a:pt x="2150" y="1260"/>
                    </a:cubicBezTo>
                    <a:cubicBezTo>
                      <a:pt x="2399" y="1260"/>
                      <a:pt x="2399" y="1260"/>
                      <a:pt x="2399" y="1260"/>
                    </a:cubicBezTo>
                    <a:cubicBezTo>
                      <a:pt x="2426" y="1260"/>
                      <a:pt x="2448" y="1238"/>
                      <a:pt x="2448" y="1211"/>
                    </a:cubicBezTo>
                    <a:cubicBezTo>
                      <a:pt x="2448" y="738"/>
                      <a:pt x="2448" y="738"/>
                      <a:pt x="2448" y="738"/>
                    </a:cubicBezTo>
                    <a:cubicBezTo>
                      <a:pt x="2448" y="721"/>
                      <a:pt x="2439" y="705"/>
                      <a:pt x="2424" y="696"/>
                    </a:cubicBezTo>
                    <a:close/>
                    <a:moveTo>
                      <a:pt x="445" y="1358"/>
                    </a:moveTo>
                    <a:cubicBezTo>
                      <a:pt x="364" y="1358"/>
                      <a:pt x="298" y="1292"/>
                      <a:pt x="298" y="1211"/>
                    </a:cubicBezTo>
                    <a:cubicBezTo>
                      <a:pt x="298" y="1131"/>
                      <a:pt x="364" y="1065"/>
                      <a:pt x="445" y="1065"/>
                    </a:cubicBezTo>
                    <a:cubicBezTo>
                      <a:pt x="526" y="1065"/>
                      <a:pt x="591" y="1131"/>
                      <a:pt x="591" y="1211"/>
                    </a:cubicBezTo>
                    <a:cubicBezTo>
                      <a:pt x="591" y="1292"/>
                      <a:pt x="526" y="1358"/>
                      <a:pt x="445" y="1358"/>
                    </a:cubicBezTo>
                    <a:close/>
                    <a:moveTo>
                      <a:pt x="1502" y="988"/>
                    </a:moveTo>
                    <a:cubicBezTo>
                      <a:pt x="1062" y="988"/>
                      <a:pt x="1062" y="988"/>
                      <a:pt x="1062" y="988"/>
                    </a:cubicBezTo>
                    <a:cubicBezTo>
                      <a:pt x="1035" y="988"/>
                      <a:pt x="1013" y="1010"/>
                      <a:pt x="1013" y="1037"/>
                    </a:cubicBezTo>
                    <a:cubicBezTo>
                      <a:pt x="1013" y="1064"/>
                      <a:pt x="1035" y="1085"/>
                      <a:pt x="1062" y="1085"/>
                    </a:cubicBezTo>
                    <a:cubicBezTo>
                      <a:pt x="1502" y="1085"/>
                      <a:pt x="1502" y="1085"/>
                      <a:pt x="1502" y="1085"/>
                    </a:cubicBezTo>
                    <a:cubicBezTo>
                      <a:pt x="1502" y="1163"/>
                      <a:pt x="1502" y="1163"/>
                      <a:pt x="1502" y="1163"/>
                    </a:cubicBezTo>
                    <a:cubicBezTo>
                      <a:pt x="684" y="1163"/>
                      <a:pt x="684" y="1163"/>
                      <a:pt x="684" y="1163"/>
                    </a:cubicBezTo>
                    <a:cubicBezTo>
                      <a:pt x="661" y="1051"/>
                      <a:pt x="563" y="967"/>
                      <a:pt x="445" y="967"/>
                    </a:cubicBezTo>
                    <a:cubicBezTo>
                      <a:pt x="327" y="967"/>
                      <a:pt x="228" y="1051"/>
                      <a:pt x="205" y="1163"/>
                    </a:cubicBezTo>
                    <a:cubicBezTo>
                      <a:pt x="98" y="1163"/>
                      <a:pt x="98" y="1163"/>
                      <a:pt x="98" y="1163"/>
                    </a:cubicBezTo>
                    <a:cubicBezTo>
                      <a:pt x="98" y="910"/>
                      <a:pt x="98" y="910"/>
                      <a:pt x="98" y="910"/>
                    </a:cubicBezTo>
                    <a:cubicBezTo>
                      <a:pt x="1502" y="910"/>
                      <a:pt x="1502" y="910"/>
                      <a:pt x="1502" y="910"/>
                    </a:cubicBezTo>
                    <a:cubicBezTo>
                      <a:pt x="1502" y="988"/>
                      <a:pt x="1502" y="988"/>
                      <a:pt x="1502" y="988"/>
                    </a:cubicBezTo>
                    <a:close/>
                    <a:moveTo>
                      <a:pt x="1502" y="162"/>
                    </a:moveTo>
                    <a:cubicBezTo>
                      <a:pt x="1502" y="813"/>
                      <a:pt x="1502" y="813"/>
                      <a:pt x="1502" y="813"/>
                    </a:cubicBezTo>
                    <a:cubicBezTo>
                      <a:pt x="98" y="813"/>
                      <a:pt x="98" y="813"/>
                      <a:pt x="98" y="813"/>
                    </a:cubicBezTo>
                    <a:cubicBezTo>
                      <a:pt x="98" y="98"/>
                      <a:pt x="98" y="98"/>
                      <a:pt x="98" y="98"/>
                    </a:cubicBezTo>
                    <a:cubicBezTo>
                      <a:pt x="1502" y="98"/>
                      <a:pt x="1502" y="98"/>
                      <a:pt x="1502" y="98"/>
                    </a:cubicBezTo>
                    <a:lnTo>
                      <a:pt x="1502" y="162"/>
                    </a:lnTo>
                    <a:close/>
                    <a:moveTo>
                      <a:pt x="1882" y="211"/>
                    </a:moveTo>
                    <a:cubicBezTo>
                      <a:pt x="2005" y="211"/>
                      <a:pt x="2005" y="211"/>
                      <a:pt x="2005" y="211"/>
                    </a:cubicBezTo>
                    <a:cubicBezTo>
                      <a:pt x="2054" y="211"/>
                      <a:pt x="2096" y="244"/>
                      <a:pt x="2107" y="292"/>
                    </a:cubicBezTo>
                    <a:cubicBezTo>
                      <a:pt x="2178" y="597"/>
                      <a:pt x="2178" y="597"/>
                      <a:pt x="2178" y="597"/>
                    </a:cubicBezTo>
                    <a:cubicBezTo>
                      <a:pt x="1882" y="597"/>
                      <a:pt x="1882" y="597"/>
                      <a:pt x="1882" y="597"/>
                    </a:cubicBezTo>
                    <a:cubicBezTo>
                      <a:pt x="1882" y="211"/>
                      <a:pt x="1882" y="211"/>
                      <a:pt x="1882" y="211"/>
                    </a:cubicBezTo>
                    <a:close/>
                    <a:moveTo>
                      <a:pt x="1911" y="1358"/>
                    </a:moveTo>
                    <a:cubicBezTo>
                      <a:pt x="1833" y="1358"/>
                      <a:pt x="1769" y="1298"/>
                      <a:pt x="1764" y="1221"/>
                    </a:cubicBezTo>
                    <a:cubicBezTo>
                      <a:pt x="1765" y="1218"/>
                      <a:pt x="1765" y="1215"/>
                      <a:pt x="1765" y="1211"/>
                    </a:cubicBezTo>
                    <a:cubicBezTo>
                      <a:pt x="1765" y="1208"/>
                      <a:pt x="1765" y="1205"/>
                      <a:pt x="1764" y="1202"/>
                    </a:cubicBezTo>
                    <a:cubicBezTo>
                      <a:pt x="1769" y="1125"/>
                      <a:pt x="1833" y="1065"/>
                      <a:pt x="1911" y="1065"/>
                    </a:cubicBezTo>
                    <a:cubicBezTo>
                      <a:pt x="1992" y="1065"/>
                      <a:pt x="2057" y="1131"/>
                      <a:pt x="2057" y="1211"/>
                    </a:cubicBezTo>
                    <a:cubicBezTo>
                      <a:pt x="2057" y="1292"/>
                      <a:pt x="1992" y="1358"/>
                      <a:pt x="1911" y="1358"/>
                    </a:cubicBezTo>
                    <a:close/>
                    <a:moveTo>
                      <a:pt x="2350" y="931"/>
                    </a:moveTo>
                    <a:cubicBezTo>
                      <a:pt x="2258" y="931"/>
                      <a:pt x="2258" y="931"/>
                      <a:pt x="2258" y="931"/>
                    </a:cubicBezTo>
                    <a:cubicBezTo>
                      <a:pt x="2258" y="880"/>
                      <a:pt x="2258" y="880"/>
                      <a:pt x="2258" y="880"/>
                    </a:cubicBezTo>
                    <a:cubicBezTo>
                      <a:pt x="2350" y="880"/>
                      <a:pt x="2350" y="880"/>
                      <a:pt x="2350" y="880"/>
                    </a:cubicBezTo>
                    <a:lnTo>
                      <a:pt x="2350" y="931"/>
                    </a:lnTo>
                    <a:close/>
                    <a:moveTo>
                      <a:pt x="2350" y="782"/>
                    </a:moveTo>
                    <a:cubicBezTo>
                      <a:pt x="2209" y="782"/>
                      <a:pt x="2209" y="782"/>
                      <a:pt x="2209" y="782"/>
                    </a:cubicBezTo>
                    <a:cubicBezTo>
                      <a:pt x="2182" y="782"/>
                      <a:pt x="2160" y="804"/>
                      <a:pt x="2160" y="831"/>
                    </a:cubicBezTo>
                    <a:cubicBezTo>
                      <a:pt x="2160" y="980"/>
                      <a:pt x="2160" y="980"/>
                      <a:pt x="2160" y="980"/>
                    </a:cubicBezTo>
                    <a:cubicBezTo>
                      <a:pt x="2160" y="1007"/>
                      <a:pt x="2182" y="1029"/>
                      <a:pt x="2209" y="1029"/>
                    </a:cubicBezTo>
                    <a:cubicBezTo>
                      <a:pt x="2350" y="1029"/>
                      <a:pt x="2350" y="1029"/>
                      <a:pt x="2350" y="1029"/>
                    </a:cubicBezTo>
                    <a:cubicBezTo>
                      <a:pt x="2350" y="1163"/>
                      <a:pt x="2350" y="1163"/>
                      <a:pt x="2350" y="1163"/>
                    </a:cubicBezTo>
                    <a:cubicBezTo>
                      <a:pt x="2150" y="1163"/>
                      <a:pt x="2150" y="1163"/>
                      <a:pt x="2150" y="1163"/>
                    </a:cubicBezTo>
                    <a:cubicBezTo>
                      <a:pt x="2127" y="1051"/>
                      <a:pt x="2029" y="967"/>
                      <a:pt x="1911" y="967"/>
                    </a:cubicBezTo>
                    <a:cubicBezTo>
                      <a:pt x="1793" y="967"/>
                      <a:pt x="1694" y="1051"/>
                      <a:pt x="1671" y="1163"/>
                    </a:cubicBezTo>
                    <a:cubicBezTo>
                      <a:pt x="1599" y="1163"/>
                      <a:pt x="1599" y="1163"/>
                      <a:pt x="1599" y="1163"/>
                    </a:cubicBezTo>
                    <a:cubicBezTo>
                      <a:pt x="1599" y="211"/>
                      <a:pt x="1599" y="211"/>
                      <a:pt x="1599" y="211"/>
                    </a:cubicBezTo>
                    <a:cubicBezTo>
                      <a:pt x="1785" y="211"/>
                      <a:pt x="1785" y="211"/>
                      <a:pt x="1785" y="211"/>
                    </a:cubicBezTo>
                    <a:cubicBezTo>
                      <a:pt x="1785" y="646"/>
                      <a:pt x="1785" y="646"/>
                      <a:pt x="1785" y="646"/>
                    </a:cubicBezTo>
                    <a:cubicBezTo>
                      <a:pt x="1785" y="673"/>
                      <a:pt x="1807" y="694"/>
                      <a:pt x="1833" y="694"/>
                    </a:cubicBezTo>
                    <a:cubicBezTo>
                      <a:pt x="2227" y="694"/>
                      <a:pt x="2227" y="694"/>
                      <a:pt x="2227" y="694"/>
                    </a:cubicBezTo>
                    <a:cubicBezTo>
                      <a:pt x="2350" y="766"/>
                      <a:pt x="2350" y="766"/>
                      <a:pt x="2350" y="766"/>
                    </a:cubicBezTo>
                    <a:cubicBezTo>
                      <a:pt x="2350" y="782"/>
                      <a:pt x="2350" y="782"/>
                      <a:pt x="2350" y="7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fr-FR" sz="1615"/>
              </a:p>
            </p:txBody>
          </p:sp>
          <p:sp>
            <p:nvSpPr>
              <p:cNvPr id="368" name="Freeform 66"/>
              <p:cNvSpPr/>
              <p:nvPr/>
            </p:nvSpPr>
            <p:spPr bwMode="auto">
              <a:xfrm>
                <a:off x="4776" y="3854"/>
                <a:ext cx="329" cy="230"/>
              </a:xfrm>
              <a:custGeom>
                <a:avLst/>
                <a:gdLst>
                  <a:gd name="T0" fmla="*/ 90 w 139"/>
                  <a:gd name="T1" fmla="*/ 0 h 97"/>
                  <a:gd name="T2" fmla="*/ 49 w 139"/>
                  <a:gd name="T3" fmla="*/ 0 h 97"/>
                  <a:gd name="T4" fmla="*/ 0 w 139"/>
                  <a:gd name="T5" fmla="*/ 49 h 97"/>
                  <a:gd name="T6" fmla="*/ 49 w 139"/>
                  <a:gd name="T7" fmla="*/ 97 h 97"/>
                  <a:gd name="T8" fmla="*/ 90 w 139"/>
                  <a:gd name="T9" fmla="*/ 97 h 97"/>
                  <a:gd name="T10" fmla="*/ 139 w 139"/>
                  <a:gd name="T11" fmla="*/ 49 h 97"/>
                  <a:gd name="T12" fmla="*/ 90 w 139"/>
                  <a:gd name="T13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9" h="97">
                    <a:moveTo>
                      <a:pt x="90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22" y="0"/>
                      <a:pt x="0" y="22"/>
                      <a:pt x="0" y="49"/>
                    </a:cubicBezTo>
                    <a:cubicBezTo>
                      <a:pt x="0" y="76"/>
                      <a:pt x="22" y="97"/>
                      <a:pt x="49" y="97"/>
                    </a:cubicBezTo>
                    <a:cubicBezTo>
                      <a:pt x="90" y="97"/>
                      <a:pt x="90" y="97"/>
                      <a:pt x="90" y="97"/>
                    </a:cubicBezTo>
                    <a:cubicBezTo>
                      <a:pt x="117" y="97"/>
                      <a:pt x="139" y="76"/>
                      <a:pt x="139" y="49"/>
                    </a:cubicBezTo>
                    <a:cubicBezTo>
                      <a:pt x="139" y="22"/>
                      <a:pt x="117" y="0"/>
                      <a:pt x="9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/>
              <a:lstStyle/>
              <a:p>
                <a:endParaRPr lang="fr-FR" sz="1615"/>
              </a:p>
            </p:txBody>
          </p:sp>
        </p:grpSp>
        <p:sp>
          <p:nvSpPr>
            <p:cNvPr id="369" name="Freeform 101"/>
            <p:cNvSpPr>
              <a:spLocks noEditPoints="1"/>
            </p:cNvSpPr>
            <p:nvPr/>
          </p:nvSpPr>
          <p:spPr bwMode="auto">
            <a:xfrm>
              <a:off x="5964583" y="3390953"/>
              <a:ext cx="651730" cy="536284"/>
            </a:xfrm>
            <a:custGeom>
              <a:avLst/>
              <a:gdLst>
                <a:gd name="T0" fmla="*/ 2452 w 2477"/>
                <a:gd name="T1" fmla="*/ 646 h 2449"/>
                <a:gd name="T2" fmla="*/ 2207 w 2477"/>
                <a:gd name="T3" fmla="*/ 312 h 2449"/>
                <a:gd name="T4" fmla="*/ 2169 w 2477"/>
                <a:gd name="T5" fmla="*/ 293 h 2449"/>
                <a:gd name="T6" fmla="*/ 1250 w 2477"/>
                <a:gd name="T7" fmla="*/ 5 h 2449"/>
                <a:gd name="T8" fmla="*/ 1218 w 2477"/>
                <a:gd name="T9" fmla="*/ 5 h 2449"/>
                <a:gd name="T10" fmla="*/ 302 w 2477"/>
                <a:gd name="T11" fmla="*/ 294 h 2449"/>
                <a:gd name="T12" fmla="*/ 257 w 2477"/>
                <a:gd name="T13" fmla="*/ 331 h 2449"/>
                <a:gd name="T14" fmla="*/ 26 w 2477"/>
                <a:gd name="T15" fmla="*/ 646 h 2449"/>
                <a:gd name="T16" fmla="*/ 47 w 2477"/>
                <a:gd name="T17" fmla="*/ 729 h 2449"/>
                <a:gd name="T18" fmla="*/ 255 w 2477"/>
                <a:gd name="T19" fmla="*/ 814 h 2449"/>
                <a:gd name="T20" fmla="*/ 255 w 2477"/>
                <a:gd name="T21" fmla="*/ 2015 h 2449"/>
                <a:gd name="T22" fmla="*/ 287 w 2477"/>
                <a:gd name="T23" fmla="*/ 2062 h 2449"/>
                <a:gd name="T24" fmla="*/ 1213 w 2477"/>
                <a:gd name="T25" fmla="*/ 2442 h 2449"/>
                <a:gd name="T26" fmla="*/ 1260 w 2477"/>
                <a:gd name="T27" fmla="*/ 2442 h 2449"/>
                <a:gd name="T28" fmla="*/ 2187 w 2477"/>
                <a:gd name="T29" fmla="*/ 2062 h 2449"/>
                <a:gd name="T30" fmla="*/ 2218 w 2477"/>
                <a:gd name="T31" fmla="*/ 2015 h 2449"/>
                <a:gd name="T32" fmla="*/ 2218 w 2477"/>
                <a:gd name="T33" fmla="*/ 816 h 2449"/>
                <a:gd name="T34" fmla="*/ 2432 w 2477"/>
                <a:gd name="T35" fmla="*/ 729 h 2449"/>
                <a:gd name="T36" fmla="*/ 2452 w 2477"/>
                <a:gd name="T37" fmla="*/ 646 h 2449"/>
                <a:gd name="T38" fmla="*/ 151 w 2477"/>
                <a:gd name="T39" fmla="*/ 656 h 2449"/>
                <a:gd name="T40" fmla="*/ 327 w 2477"/>
                <a:gd name="T41" fmla="*/ 413 h 2449"/>
                <a:gd name="T42" fmla="*/ 1158 w 2477"/>
                <a:gd name="T43" fmla="*/ 753 h 2449"/>
                <a:gd name="T44" fmla="*/ 979 w 2477"/>
                <a:gd name="T45" fmla="*/ 1000 h 2449"/>
                <a:gd name="T46" fmla="*/ 151 w 2477"/>
                <a:gd name="T47" fmla="*/ 656 h 2449"/>
                <a:gd name="T48" fmla="*/ 1182 w 2477"/>
                <a:gd name="T49" fmla="*/ 2317 h 2449"/>
                <a:gd name="T50" fmla="*/ 360 w 2477"/>
                <a:gd name="T51" fmla="*/ 1978 h 2449"/>
                <a:gd name="T52" fmla="*/ 360 w 2477"/>
                <a:gd name="T53" fmla="*/ 857 h 2449"/>
                <a:gd name="T54" fmla="*/ 974 w 2477"/>
                <a:gd name="T55" fmla="*/ 1109 h 2449"/>
                <a:gd name="T56" fmla="*/ 1036 w 2477"/>
                <a:gd name="T57" fmla="*/ 1094 h 2449"/>
                <a:gd name="T58" fmla="*/ 1182 w 2477"/>
                <a:gd name="T59" fmla="*/ 895 h 2449"/>
                <a:gd name="T60" fmla="*/ 1182 w 2477"/>
                <a:gd name="T61" fmla="*/ 2317 h 2449"/>
                <a:gd name="T62" fmla="*/ 1240 w 2477"/>
                <a:gd name="T63" fmla="*/ 668 h 2449"/>
                <a:gd name="T64" fmla="*/ 467 w 2477"/>
                <a:gd name="T65" fmla="*/ 352 h 2449"/>
                <a:gd name="T66" fmla="*/ 1234 w 2477"/>
                <a:gd name="T67" fmla="*/ 109 h 2449"/>
                <a:gd name="T68" fmla="*/ 2010 w 2477"/>
                <a:gd name="T69" fmla="*/ 352 h 2449"/>
                <a:gd name="T70" fmla="*/ 1240 w 2477"/>
                <a:gd name="T71" fmla="*/ 668 h 2449"/>
                <a:gd name="T72" fmla="*/ 2114 w 2477"/>
                <a:gd name="T73" fmla="*/ 1978 h 2449"/>
                <a:gd name="T74" fmla="*/ 1291 w 2477"/>
                <a:gd name="T75" fmla="*/ 2317 h 2449"/>
                <a:gd name="T76" fmla="*/ 1291 w 2477"/>
                <a:gd name="T77" fmla="*/ 888 h 2449"/>
                <a:gd name="T78" fmla="*/ 1442 w 2477"/>
                <a:gd name="T79" fmla="*/ 1093 h 2449"/>
                <a:gd name="T80" fmla="*/ 1505 w 2477"/>
                <a:gd name="T81" fmla="*/ 1109 h 2449"/>
                <a:gd name="T82" fmla="*/ 2114 w 2477"/>
                <a:gd name="T83" fmla="*/ 859 h 2449"/>
                <a:gd name="T84" fmla="*/ 2114 w 2477"/>
                <a:gd name="T85" fmla="*/ 1978 h 2449"/>
                <a:gd name="T86" fmla="*/ 1505 w 2477"/>
                <a:gd name="T87" fmla="*/ 1000 h 2449"/>
                <a:gd name="T88" fmla="*/ 1322 w 2477"/>
                <a:gd name="T89" fmla="*/ 750 h 2449"/>
                <a:gd name="T90" fmla="*/ 2150 w 2477"/>
                <a:gd name="T91" fmla="*/ 412 h 2449"/>
                <a:gd name="T92" fmla="*/ 2332 w 2477"/>
                <a:gd name="T93" fmla="*/ 662 h 2449"/>
                <a:gd name="T94" fmla="*/ 1505 w 2477"/>
                <a:gd name="T95" fmla="*/ 1000 h 2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77" h="2449">
                  <a:moveTo>
                    <a:pt x="2452" y="646"/>
                  </a:moveTo>
                  <a:cubicBezTo>
                    <a:pt x="2207" y="312"/>
                    <a:pt x="2207" y="312"/>
                    <a:pt x="2207" y="312"/>
                  </a:cubicBezTo>
                  <a:cubicBezTo>
                    <a:pt x="2197" y="302"/>
                    <a:pt x="2183" y="295"/>
                    <a:pt x="2169" y="293"/>
                  </a:cubicBezTo>
                  <a:cubicBezTo>
                    <a:pt x="1250" y="5"/>
                    <a:pt x="1250" y="5"/>
                    <a:pt x="1250" y="5"/>
                  </a:cubicBezTo>
                  <a:cubicBezTo>
                    <a:pt x="1239" y="0"/>
                    <a:pt x="1229" y="0"/>
                    <a:pt x="1218" y="5"/>
                  </a:cubicBezTo>
                  <a:cubicBezTo>
                    <a:pt x="302" y="294"/>
                    <a:pt x="302" y="294"/>
                    <a:pt x="302" y="294"/>
                  </a:cubicBezTo>
                  <a:cubicBezTo>
                    <a:pt x="297" y="295"/>
                    <a:pt x="274" y="312"/>
                    <a:pt x="257" y="331"/>
                  </a:cubicBezTo>
                  <a:cubicBezTo>
                    <a:pt x="26" y="646"/>
                    <a:pt x="26" y="646"/>
                    <a:pt x="26" y="646"/>
                  </a:cubicBezTo>
                  <a:cubicBezTo>
                    <a:pt x="16" y="661"/>
                    <a:pt x="0" y="700"/>
                    <a:pt x="47" y="729"/>
                  </a:cubicBezTo>
                  <a:cubicBezTo>
                    <a:pt x="255" y="814"/>
                    <a:pt x="255" y="814"/>
                    <a:pt x="255" y="814"/>
                  </a:cubicBezTo>
                  <a:cubicBezTo>
                    <a:pt x="255" y="2015"/>
                    <a:pt x="255" y="2015"/>
                    <a:pt x="255" y="2015"/>
                  </a:cubicBezTo>
                  <a:cubicBezTo>
                    <a:pt x="255" y="2036"/>
                    <a:pt x="266" y="2051"/>
                    <a:pt x="287" y="2062"/>
                  </a:cubicBezTo>
                  <a:cubicBezTo>
                    <a:pt x="1213" y="2442"/>
                    <a:pt x="1213" y="2442"/>
                    <a:pt x="1213" y="2442"/>
                  </a:cubicBezTo>
                  <a:cubicBezTo>
                    <a:pt x="1232" y="2449"/>
                    <a:pt x="1242" y="2449"/>
                    <a:pt x="1260" y="2442"/>
                  </a:cubicBezTo>
                  <a:cubicBezTo>
                    <a:pt x="2187" y="2062"/>
                    <a:pt x="2187" y="2062"/>
                    <a:pt x="2187" y="2062"/>
                  </a:cubicBezTo>
                  <a:cubicBezTo>
                    <a:pt x="2208" y="2057"/>
                    <a:pt x="2218" y="2036"/>
                    <a:pt x="2218" y="2015"/>
                  </a:cubicBezTo>
                  <a:cubicBezTo>
                    <a:pt x="2218" y="816"/>
                    <a:pt x="2218" y="816"/>
                    <a:pt x="2218" y="816"/>
                  </a:cubicBezTo>
                  <a:cubicBezTo>
                    <a:pt x="2432" y="729"/>
                    <a:pt x="2432" y="729"/>
                    <a:pt x="2432" y="729"/>
                  </a:cubicBezTo>
                  <a:cubicBezTo>
                    <a:pt x="2477" y="706"/>
                    <a:pt x="2463" y="661"/>
                    <a:pt x="2452" y="646"/>
                  </a:cubicBezTo>
                  <a:close/>
                  <a:moveTo>
                    <a:pt x="151" y="656"/>
                  </a:moveTo>
                  <a:cubicBezTo>
                    <a:pt x="327" y="413"/>
                    <a:pt x="327" y="413"/>
                    <a:pt x="327" y="413"/>
                  </a:cubicBezTo>
                  <a:cubicBezTo>
                    <a:pt x="1158" y="753"/>
                    <a:pt x="1158" y="753"/>
                    <a:pt x="1158" y="753"/>
                  </a:cubicBezTo>
                  <a:cubicBezTo>
                    <a:pt x="979" y="1000"/>
                    <a:pt x="979" y="1000"/>
                    <a:pt x="979" y="1000"/>
                  </a:cubicBezTo>
                  <a:lnTo>
                    <a:pt x="151" y="656"/>
                  </a:lnTo>
                  <a:close/>
                  <a:moveTo>
                    <a:pt x="1182" y="2317"/>
                  </a:moveTo>
                  <a:cubicBezTo>
                    <a:pt x="360" y="1978"/>
                    <a:pt x="360" y="1978"/>
                    <a:pt x="360" y="1978"/>
                  </a:cubicBezTo>
                  <a:cubicBezTo>
                    <a:pt x="360" y="857"/>
                    <a:pt x="360" y="857"/>
                    <a:pt x="360" y="857"/>
                  </a:cubicBezTo>
                  <a:cubicBezTo>
                    <a:pt x="974" y="1109"/>
                    <a:pt x="974" y="1109"/>
                    <a:pt x="974" y="1109"/>
                  </a:cubicBezTo>
                  <a:cubicBezTo>
                    <a:pt x="1004" y="1119"/>
                    <a:pt x="1023" y="1110"/>
                    <a:pt x="1036" y="1094"/>
                  </a:cubicBezTo>
                  <a:cubicBezTo>
                    <a:pt x="1182" y="895"/>
                    <a:pt x="1182" y="895"/>
                    <a:pt x="1182" y="895"/>
                  </a:cubicBezTo>
                  <a:lnTo>
                    <a:pt x="1182" y="2317"/>
                  </a:lnTo>
                  <a:close/>
                  <a:moveTo>
                    <a:pt x="1240" y="668"/>
                  </a:moveTo>
                  <a:cubicBezTo>
                    <a:pt x="467" y="352"/>
                    <a:pt x="467" y="352"/>
                    <a:pt x="467" y="352"/>
                  </a:cubicBezTo>
                  <a:cubicBezTo>
                    <a:pt x="1234" y="109"/>
                    <a:pt x="1234" y="109"/>
                    <a:pt x="1234" y="109"/>
                  </a:cubicBezTo>
                  <a:cubicBezTo>
                    <a:pt x="2010" y="352"/>
                    <a:pt x="2010" y="352"/>
                    <a:pt x="2010" y="352"/>
                  </a:cubicBezTo>
                  <a:cubicBezTo>
                    <a:pt x="1240" y="668"/>
                    <a:pt x="1240" y="668"/>
                    <a:pt x="1240" y="668"/>
                  </a:cubicBezTo>
                  <a:close/>
                  <a:moveTo>
                    <a:pt x="2114" y="1978"/>
                  </a:moveTo>
                  <a:cubicBezTo>
                    <a:pt x="1291" y="2317"/>
                    <a:pt x="1291" y="2317"/>
                    <a:pt x="1291" y="2317"/>
                  </a:cubicBezTo>
                  <a:cubicBezTo>
                    <a:pt x="1291" y="888"/>
                    <a:pt x="1291" y="888"/>
                    <a:pt x="1291" y="888"/>
                  </a:cubicBezTo>
                  <a:cubicBezTo>
                    <a:pt x="1442" y="1093"/>
                    <a:pt x="1442" y="1093"/>
                    <a:pt x="1442" y="1093"/>
                  </a:cubicBezTo>
                  <a:cubicBezTo>
                    <a:pt x="1453" y="1109"/>
                    <a:pt x="1475" y="1119"/>
                    <a:pt x="1505" y="1109"/>
                  </a:cubicBezTo>
                  <a:cubicBezTo>
                    <a:pt x="2114" y="859"/>
                    <a:pt x="2114" y="859"/>
                    <a:pt x="2114" y="859"/>
                  </a:cubicBezTo>
                  <a:cubicBezTo>
                    <a:pt x="2114" y="1978"/>
                    <a:pt x="2114" y="1978"/>
                    <a:pt x="2114" y="1978"/>
                  </a:cubicBezTo>
                  <a:close/>
                  <a:moveTo>
                    <a:pt x="1505" y="1000"/>
                  </a:moveTo>
                  <a:cubicBezTo>
                    <a:pt x="1322" y="750"/>
                    <a:pt x="1322" y="750"/>
                    <a:pt x="1322" y="750"/>
                  </a:cubicBezTo>
                  <a:cubicBezTo>
                    <a:pt x="2150" y="412"/>
                    <a:pt x="2150" y="412"/>
                    <a:pt x="2150" y="412"/>
                  </a:cubicBezTo>
                  <a:cubicBezTo>
                    <a:pt x="2332" y="662"/>
                    <a:pt x="2332" y="662"/>
                    <a:pt x="2332" y="662"/>
                  </a:cubicBezTo>
                  <a:lnTo>
                    <a:pt x="1505" y="1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fr-FR" sz="1615"/>
            </a:p>
          </p:txBody>
        </p:sp>
        <p:grpSp>
          <p:nvGrpSpPr>
            <p:cNvPr id="380" name="Group 120"/>
            <p:cNvGrpSpPr/>
            <p:nvPr/>
          </p:nvGrpSpPr>
          <p:grpSpPr bwMode="auto">
            <a:xfrm>
              <a:off x="4744880" y="4897801"/>
              <a:ext cx="514326" cy="642828"/>
              <a:chOff x="711" y="-34"/>
              <a:chExt cx="400" cy="483"/>
            </a:xfrm>
            <a:solidFill>
              <a:schemeClr val="tx1"/>
            </a:solidFill>
          </p:grpSpPr>
          <p:sp>
            <p:nvSpPr>
              <p:cNvPr id="381" name="Freeform 133"/>
              <p:cNvSpPr/>
              <p:nvPr/>
            </p:nvSpPr>
            <p:spPr bwMode="auto">
              <a:xfrm>
                <a:off x="721" y="-24"/>
                <a:ext cx="317" cy="463"/>
              </a:xfrm>
              <a:custGeom>
                <a:avLst/>
                <a:gdLst>
                  <a:gd name="T0" fmla="+- 0 739 721"/>
                  <a:gd name="T1" fmla="*/ T0 w 317"/>
                  <a:gd name="T2" fmla="+- 0 188 -24"/>
                  <a:gd name="T3" fmla="*/ 188 h 463"/>
                  <a:gd name="T4" fmla="+- 0 736 721"/>
                  <a:gd name="T5" fmla="*/ T4 w 317"/>
                  <a:gd name="T6" fmla="+- 0 213 -24"/>
                  <a:gd name="T7" fmla="*/ 213 h 463"/>
                  <a:gd name="T8" fmla="+- 0 748 721"/>
                  <a:gd name="T9" fmla="*/ T8 w 317"/>
                  <a:gd name="T10" fmla="+- 0 204 -24"/>
                  <a:gd name="T11" fmla="*/ 204 h 463"/>
                  <a:gd name="T12" fmla="+- 0 937 721"/>
                  <a:gd name="T13" fmla="*/ T12 w 317"/>
                  <a:gd name="T14" fmla="+- 0 46 -24"/>
                  <a:gd name="T15" fmla="*/ 46 h 463"/>
                  <a:gd name="T16" fmla="+- 0 739 721"/>
                  <a:gd name="T17" fmla="*/ T16 w 317"/>
                  <a:gd name="T18" fmla="+- 0 188 -24"/>
                  <a:gd name="T19" fmla="*/ 188 h 46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7" h="463">
                    <a:moveTo>
                      <a:pt x="18" y="212"/>
                    </a:moveTo>
                    <a:lnTo>
                      <a:pt x="15" y="237"/>
                    </a:lnTo>
                    <a:lnTo>
                      <a:pt x="27" y="228"/>
                    </a:lnTo>
                    <a:lnTo>
                      <a:pt x="216" y="70"/>
                    </a:lnTo>
                    <a:lnTo>
                      <a:pt x="18" y="2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2" name="Freeform 132"/>
              <p:cNvSpPr/>
              <p:nvPr/>
            </p:nvSpPr>
            <p:spPr bwMode="auto">
              <a:xfrm>
                <a:off x="721" y="-24"/>
                <a:ext cx="317" cy="463"/>
              </a:xfrm>
              <a:custGeom>
                <a:avLst/>
                <a:gdLst>
                  <a:gd name="T0" fmla="+- 0 928 721"/>
                  <a:gd name="T1" fmla="*/ T0 w 317"/>
                  <a:gd name="T2" fmla="+- 0 218 -24"/>
                  <a:gd name="T3" fmla="*/ 218 h 463"/>
                  <a:gd name="T4" fmla="+- 0 836 721"/>
                  <a:gd name="T5" fmla="*/ T4 w 317"/>
                  <a:gd name="T6" fmla="+- 0 218 -24"/>
                  <a:gd name="T7" fmla="*/ 218 h 463"/>
                  <a:gd name="T8" fmla="+- 0 836 721"/>
                  <a:gd name="T9" fmla="*/ T8 w 317"/>
                  <a:gd name="T10" fmla="+- 0 193 -24"/>
                  <a:gd name="T11" fmla="*/ 193 h 463"/>
                  <a:gd name="T12" fmla="+- 0 836 721"/>
                  <a:gd name="T13" fmla="*/ T12 w 317"/>
                  <a:gd name="T14" fmla="+- 0 337 -24"/>
                  <a:gd name="T15" fmla="*/ 337 h 463"/>
                  <a:gd name="T16" fmla="+- 0 919 721"/>
                  <a:gd name="T17" fmla="*/ T16 w 317"/>
                  <a:gd name="T18" fmla="+- 0 337 -24"/>
                  <a:gd name="T19" fmla="*/ 337 h 463"/>
                  <a:gd name="T20" fmla="+- 0 836 721"/>
                  <a:gd name="T21" fmla="*/ T20 w 317"/>
                  <a:gd name="T22" fmla="+- 0 319 -24"/>
                  <a:gd name="T23" fmla="*/ 319 h 463"/>
                  <a:gd name="T24" fmla="+- 0 836 721"/>
                  <a:gd name="T25" fmla="*/ T24 w 317"/>
                  <a:gd name="T26" fmla="+- 0 236 -24"/>
                  <a:gd name="T27" fmla="*/ 236 h 463"/>
                  <a:gd name="T28" fmla="+- 0 919 721"/>
                  <a:gd name="T29" fmla="*/ T28 w 317"/>
                  <a:gd name="T30" fmla="+- 0 236 -24"/>
                  <a:gd name="T31" fmla="*/ 236 h 463"/>
                  <a:gd name="T32" fmla="+- 0 919 721"/>
                  <a:gd name="T33" fmla="*/ T32 w 317"/>
                  <a:gd name="T34" fmla="+- 0 421 -24"/>
                  <a:gd name="T35" fmla="*/ 421 h 463"/>
                  <a:gd name="T36" fmla="+- 0 836 721"/>
                  <a:gd name="T37" fmla="*/ T36 w 317"/>
                  <a:gd name="T38" fmla="+- 0 421 -24"/>
                  <a:gd name="T39" fmla="*/ 421 h 463"/>
                  <a:gd name="T40" fmla="+- 0 818 721"/>
                  <a:gd name="T41" fmla="*/ T40 w 317"/>
                  <a:gd name="T42" fmla="+- 0 184 -24"/>
                  <a:gd name="T43" fmla="*/ 184 h 463"/>
                  <a:gd name="T44" fmla="+- 0 818 721"/>
                  <a:gd name="T45" fmla="*/ T44 w 317"/>
                  <a:gd name="T46" fmla="+- 0 421 -24"/>
                  <a:gd name="T47" fmla="*/ 421 h 463"/>
                  <a:gd name="T48" fmla="+- 0 799 721"/>
                  <a:gd name="T49" fmla="*/ T48 w 317"/>
                  <a:gd name="T50" fmla="+- 0 421 -24"/>
                  <a:gd name="T51" fmla="*/ 421 h 463"/>
                  <a:gd name="T52" fmla="+- 0 799 721"/>
                  <a:gd name="T53" fmla="*/ T52 w 317"/>
                  <a:gd name="T54" fmla="+- 0 271 -24"/>
                  <a:gd name="T55" fmla="*/ 271 h 463"/>
                  <a:gd name="T56" fmla="+- 0 795 721"/>
                  <a:gd name="T57" fmla="*/ T56 w 317"/>
                  <a:gd name="T58" fmla="+- 0 267 -24"/>
                  <a:gd name="T59" fmla="*/ 267 h 463"/>
                  <a:gd name="T60" fmla="+- 0 785 721"/>
                  <a:gd name="T61" fmla="*/ T60 w 317"/>
                  <a:gd name="T62" fmla="+- 0 267 -24"/>
                  <a:gd name="T63" fmla="*/ 267 h 463"/>
                  <a:gd name="T64" fmla="+- 0 781 721"/>
                  <a:gd name="T65" fmla="*/ T64 w 317"/>
                  <a:gd name="T66" fmla="+- 0 271 -24"/>
                  <a:gd name="T67" fmla="*/ 271 h 463"/>
                  <a:gd name="T68" fmla="+- 0 781 721"/>
                  <a:gd name="T69" fmla="*/ T68 w 317"/>
                  <a:gd name="T70" fmla="+- 0 421 -24"/>
                  <a:gd name="T71" fmla="*/ 421 h 463"/>
                  <a:gd name="T72" fmla="+- 0 766 721"/>
                  <a:gd name="T73" fmla="*/ T72 w 317"/>
                  <a:gd name="T74" fmla="+- 0 421 -24"/>
                  <a:gd name="T75" fmla="*/ 421 h 463"/>
                  <a:gd name="T76" fmla="+- 0 766 721"/>
                  <a:gd name="T77" fmla="*/ T76 w 317"/>
                  <a:gd name="T78" fmla="+- 0 191 -24"/>
                  <a:gd name="T79" fmla="*/ 191 h 463"/>
                  <a:gd name="T80" fmla="+- 0 752 721"/>
                  <a:gd name="T81" fmla="*/ T80 w 317"/>
                  <a:gd name="T82" fmla="+- 0 439 -24"/>
                  <a:gd name="T83" fmla="*/ 439 h 463"/>
                  <a:gd name="T84" fmla="+- 0 1029 721"/>
                  <a:gd name="T85" fmla="*/ T84 w 317"/>
                  <a:gd name="T86" fmla="+- 0 439 -24"/>
                  <a:gd name="T87" fmla="*/ 439 h 463"/>
                  <a:gd name="T88" fmla="+- 0 937 721"/>
                  <a:gd name="T89" fmla="*/ T88 w 317"/>
                  <a:gd name="T90" fmla="+- 0 421 -24"/>
                  <a:gd name="T91" fmla="*/ 421 h 463"/>
                  <a:gd name="T92" fmla="+- 0 937 721"/>
                  <a:gd name="T93" fmla="*/ T92 w 317"/>
                  <a:gd name="T94" fmla="+- 0 337 -24"/>
                  <a:gd name="T95" fmla="*/ 337 h 463"/>
                  <a:gd name="T96" fmla="+- 0 1020 721"/>
                  <a:gd name="T97" fmla="*/ T96 w 317"/>
                  <a:gd name="T98" fmla="+- 0 337 -24"/>
                  <a:gd name="T99" fmla="*/ 337 h 463"/>
                  <a:gd name="T100" fmla="+- 0 1029 721"/>
                  <a:gd name="T101" fmla="*/ T100 w 317"/>
                  <a:gd name="T102" fmla="+- 0 319 -24"/>
                  <a:gd name="T103" fmla="*/ 319 h 463"/>
                  <a:gd name="T104" fmla="+- 0 937 721"/>
                  <a:gd name="T105" fmla="*/ T104 w 317"/>
                  <a:gd name="T106" fmla="+- 0 319 -24"/>
                  <a:gd name="T107" fmla="*/ 319 h 463"/>
                  <a:gd name="T108" fmla="+- 0 937 721"/>
                  <a:gd name="T109" fmla="*/ T108 w 317"/>
                  <a:gd name="T110" fmla="+- 0 222 -24"/>
                  <a:gd name="T111" fmla="*/ 222 h 463"/>
                  <a:gd name="T112" fmla="+- 0 933 721"/>
                  <a:gd name="T113" fmla="*/ T112 w 317"/>
                  <a:gd name="T114" fmla="+- 0 218 -24"/>
                  <a:gd name="T115" fmla="*/ 218 h 463"/>
                  <a:gd name="T116" fmla="+- 0 928 721"/>
                  <a:gd name="T117" fmla="*/ T116 w 317"/>
                  <a:gd name="T118" fmla="+- 0 218 -24"/>
                  <a:gd name="T119" fmla="*/ 218 h 46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</a:cxnLst>
                <a:rect l="0" t="0" r="r" b="b"/>
                <a:pathLst>
                  <a:path w="317" h="463">
                    <a:moveTo>
                      <a:pt x="207" y="242"/>
                    </a:moveTo>
                    <a:lnTo>
                      <a:pt x="115" y="242"/>
                    </a:lnTo>
                    <a:lnTo>
                      <a:pt x="115" y="217"/>
                    </a:lnTo>
                    <a:lnTo>
                      <a:pt x="115" y="361"/>
                    </a:lnTo>
                    <a:lnTo>
                      <a:pt x="198" y="361"/>
                    </a:lnTo>
                    <a:lnTo>
                      <a:pt x="115" y="343"/>
                    </a:lnTo>
                    <a:lnTo>
                      <a:pt x="115" y="260"/>
                    </a:lnTo>
                    <a:lnTo>
                      <a:pt x="198" y="260"/>
                    </a:lnTo>
                    <a:lnTo>
                      <a:pt x="198" y="445"/>
                    </a:lnTo>
                    <a:lnTo>
                      <a:pt x="115" y="445"/>
                    </a:lnTo>
                    <a:lnTo>
                      <a:pt x="97" y="208"/>
                    </a:lnTo>
                    <a:lnTo>
                      <a:pt x="97" y="445"/>
                    </a:lnTo>
                    <a:lnTo>
                      <a:pt x="78" y="445"/>
                    </a:lnTo>
                    <a:lnTo>
                      <a:pt x="78" y="295"/>
                    </a:lnTo>
                    <a:lnTo>
                      <a:pt x="74" y="291"/>
                    </a:lnTo>
                    <a:lnTo>
                      <a:pt x="64" y="291"/>
                    </a:lnTo>
                    <a:lnTo>
                      <a:pt x="60" y="295"/>
                    </a:lnTo>
                    <a:lnTo>
                      <a:pt x="60" y="445"/>
                    </a:lnTo>
                    <a:lnTo>
                      <a:pt x="45" y="445"/>
                    </a:lnTo>
                    <a:lnTo>
                      <a:pt x="45" y="215"/>
                    </a:lnTo>
                    <a:lnTo>
                      <a:pt x="31" y="463"/>
                    </a:lnTo>
                    <a:lnTo>
                      <a:pt x="308" y="463"/>
                    </a:lnTo>
                    <a:lnTo>
                      <a:pt x="216" y="445"/>
                    </a:lnTo>
                    <a:lnTo>
                      <a:pt x="216" y="361"/>
                    </a:lnTo>
                    <a:lnTo>
                      <a:pt x="299" y="361"/>
                    </a:lnTo>
                    <a:lnTo>
                      <a:pt x="308" y="343"/>
                    </a:lnTo>
                    <a:lnTo>
                      <a:pt x="216" y="343"/>
                    </a:lnTo>
                    <a:lnTo>
                      <a:pt x="216" y="246"/>
                    </a:lnTo>
                    <a:lnTo>
                      <a:pt x="212" y="242"/>
                    </a:lnTo>
                    <a:lnTo>
                      <a:pt x="207" y="2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3" name="Freeform 131"/>
              <p:cNvSpPr/>
              <p:nvPr/>
            </p:nvSpPr>
            <p:spPr bwMode="auto">
              <a:xfrm>
                <a:off x="721" y="-24"/>
                <a:ext cx="317" cy="463"/>
              </a:xfrm>
              <a:custGeom>
                <a:avLst/>
                <a:gdLst>
                  <a:gd name="T0" fmla="+- 0 1020 721"/>
                  <a:gd name="T1" fmla="*/ T0 w 317"/>
                  <a:gd name="T2" fmla="+- 0 337 -24"/>
                  <a:gd name="T3" fmla="*/ 337 h 463"/>
                  <a:gd name="T4" fmla="+- 0 1020 721"/>
                  <a:gd name="T5" fmla="*/ T4 w 317"/>
                  <a:gd name="T6" fmla="+- 0 421 -24"/>
                  <a:gd name="T7" fmla="*/ 421 h 463"/>
                  <a:gd name="T8" fmla="+- 0 937 721"/>
                  <a:gd name="T9" fmla="*/ T8 w 317"/>
                  <a:gd name="T10" fmla="+- 0 421 -24"/>
                  <a:gd name="T11" fmla="*/ 421 h 463"/>
                  <a:gd name="T12" fmla="+- 0 1029 721"/>
                  <a:gd name="T13" fmla="*/ T12 w 317"/>
                  <a:gd name="T14" fmla="+- 0 439 -24"/>
                  <a:gd name="T15" fmla="*/ 439 h 463"/>
                  <a:gd name="T16" fmla="+- 0 1034 721"/>
                  <a:gd name="T17" fmla="*/ T16 w 317"/>
                  <a:gd name="T18" fmla="+- 0 439 -24"/>
                  <a:gd name="T19" fmla="*/ 439 h 463"/>
                  <a:gd name="T20" fmla="+- 0 1039 721"/>
                  <a:gd name="T21" fmla="*/ T20 w 317"/>
                  <a:gd name="T22" fmla="+- 0 435 -24"/>
                  <a:gd name="T23" fmla="*/ 435 h 463"/>
                  <a:gd name="T24" fmla="+- 0 1039 721"/>
                  <a:gd name="T25" fmla="*/ T24 w 317"/>
                  <a:gd name="T26" fmla="+- 0 323 -24"/>
                  <a:gd name="T27" fmla="*/ 323 h 463"/>
                  <a:gd name="T28" fmla="+- 0 1034 721"/>
                  <a:gd name="T29" fmla="*/ T28 w 317"/>
                  <a:gd name="T30" fmla="+- 0 319 -24"/>
                  <a:gd name="T31" fmla="*/ 319 h 463"/>
                  <a:gd name="T32" fmla="+- 0 1029 721"/>
                  <a:gd name="T33" fmla="*/ T32 w 317"/>
                  <a:gd name="T34" fmla="+- 0 319 -24"/>
                  <a:gd name="T35" fmla="*/ 319 h 463"/>
                  <a:gd name="T36" fmla="+- 0 1020 721"/>
                  <a:gd name="T37" fmla="*/ T36 w 317"/>
                  <a:gd name="T38" fmla="+- 0 337 -24"/>
                  <a:gd name="T39" fmla="*/ 337 h 46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</a:cxnLst>
                <a:rect l="0" t="0" r="r" b="b"/>
                <a:pathLst>
                  <a:path w="317" h="463">
                    <a:moveTo>
                      <a:pt x="299" y="361"/>
                    </a:moveTo>
                    <a:lnTo>
                      <a:pt x="299" y="445"/>
                    </a:lnTo>
                    <a:lnTo>
                      <a:pt x="216" y="445"/>
                    </a:lnTo>
                    <a:lnTo>
                      <a:pt x="308" y="463"/>
                    </a:lnTo>
                    <a:lnTo>
                      <a:pt x="313" y="463"/>
                    </a:lnTo>
                    <a:lnTo>
                      <a:pt x="318" y="459"/>
                    </a:lnTo>
                    <a:lnTo>
                      <a:pt x="318" y="347"/>
                    </a:lnTo>
                    <a:lnTo>
                      <a:pt x="313" y="343"/>
                    </a:lnTo>
                    <a:lnTo>
                      <a:pt x="308" y="343"/>
                    </a:lnTo>
                    <a:lnTo>
                      <a:pt x="299" y="3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4" name="Freeform 130"/>
              <p:cNvSpPr/>
              <p:nvPr/>
            </p:nvSpPr>
            <p:spPr bwMode="auto">
              <a:xfrm>
                <a:off x="721" y="-24"/>
                <a:ext cx="317" cy="463"/>
              </a:xfrm>
              <a:custGeom>
                <a:avLst/>
                <a:gdLst>
                  <a:gd name="T0" fmla="+- 0 919 721"/>
                  <a:gd name="T1" fmla="*/ T0 w 317"/>
                  <a:gd name="T2" fmla="+- 0 319 -24"/>
                  <a:gd name="T3" fmla="*/ 319 h 463"/>
                  <a:gd name="T4" fmla="+- 0 836 721"/>
                  <a:gd name="T5" fmla="*/ T4 w 317"/>
                  <a:gd name="T6" fmla="+- 0 319 -24"/>
                  <a:gd name="T7" fmla="*/ 319 h 463"/>
                  <a:gd name="T8" fmla="+- 0 919 721"/>
                  <a:gd name="T9" fmla="*/ T8 w 317"/>
                  <a:gd name="T10" fmla="+- 0 337 -24"/>
                  <a:gd name="T11" fmla="*/ 337 h 463"/>
                  <a:gd name="T12" fmla="+- 0 919 721"/>
                  <a:gd name="T13" fmla="*/ T12 w 317"/>
                  <a:gd name="T14" fmla="+- 0 236 -24"/>
                  <a:gd name="T15" fmla="*/ 236 h 463"/>
                  <a:gd name="T16" fmla="+- 0 919 721"/>
                  <a:gd name="T17" fmla="*/ T16 w 317"/>
                  <a:gd name="T18" fmla="+- 0 319 -24"/>
                  <a:gd name="T19" fmla="*/ 319 h 46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317" h="463">
                    <a:moveTo>
                      <a:pt x="198" y="343"/>
                    </a:moveTo>
                    <a:lnTo>
                      <a:pt x="115" y="343"/>
                    </a:lnTo>
                    <a:lnTo>
                      <a:pt x="198" y="361"/>
                    </a:lnTo>
                    <a:lnTo>
                      <a:pt x="198" y="260"/>
                    </a:lnTo>
                    <a:lnTo>
                      <a:pt x="198" y="3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5" name="Freeform 129"/>
              <p:cNvSpPr/>
              <p:nvPr/>
            </p:nvSpPr>
            <p:spPr bwMode="auto">
              <a:xfrm>
                <a:off x="721" y="-24"/>
                <a:ext cx="317" cy="463"/>
              </a:xfrm>
              <a:custGeom>
                <a:avLst/>
                <a:gdLst>
                  <a:gd name="T0" fmla="+- 0 752 721"/>
                  <a:gd name="T1" fmla="*/ T0 w 317"/>
                  <a:gd name="T2" fmla="+- 0 439 -24"/>
                  <a:gd name="T3" fmla="*/ 439 h 463"/>
                  <a:gd name="T4" fmla="+- 0 766 721"/>
                  <a:gd name="T5" fmla="*/ T4 w 317"/>
                  <a:gd name="T6" fmla="+- 0 191 -24"/>
                  <a:gd name="T7" fmla="*/ 191 h 463"/>
                  <a:gd name="T8" fmla="+- 0 942 721"/>
                  <a:gd name="T9" fmla="*/ T8 w 317"/>
                  <a:gd name="T10" fmla="+- 0 64 -24"/>
                  <a:gd name="T11" fmla="*/ 64 h 463"/>
                  <a:gd name="T12" fmla="+- 0 1083 721"/>
                  <a:gd name="T13" fmla="*/ T12 w 317"/>
                  <a:gd name="T14" fmla="+- 0 166 -24"/>
                  <a:gd name="T15" fmla="*/ 166 h 463"/>
                  <a:gd name="T16" fmla="+- 0 1083 721"/>
                  <a:gd name="T17" fmla="*/ T16 w 317"/>
                  <a:gd name="T18" fmla="+- 0 322 -24"/>
                  <a:gd name="T19" fmla="*/ 322 h 463"/>
                  <a:gd name="T20" fmla="+- 0 1087 721"/>
                  <a:gd name="T21" fmla="*/ T20 w 317"/>
                  <a:gd name="T22" fmla="+- 0 326 -24"/>
                  <a:gd name="T23" fmla="*/ 326 h 463"/>
                  <a:gd name="T24" fmla="+- 0 1097 721"/>
                  <a:gd name="T25" fmla="*/ T24 w 317"/>
                  <a:gd name="T26" fmla="+- 0 326 -24"/>
                  <a:gd name="T27" fmla="*/ 326 h 463"/>
                  <a:gd name="T28" fmla="+- 0 1101 721"/>
                  <a:gd name="T29" fmla="*/ T28 w 317"/>
                  <a:gd name="T30" fmla="+- 0 322 -24"/>
                  <a:gd name="T31" fmla="*/ 322 h 463"/>
                  <a:gd name="T32" fmla="+- 0 1101 721"/>
                  <a:gd name="T33" fmla="*/ T32 w 317"/>
                  <a:gd name="T34" fmla="+- 0 179 -24"/>
                  <a:gd name="T35" fmla="*/ 179 h 463"/>
                  <a:gd name="T36" fmla="+- 0 1118 721"/>
                  <a:gd name="T37" fmla="*/ T36 w 317"/>
                  <a:gd name="T38" fmla="+- 0 191 -24"/>
                  <a:gd name="T39" fmla="*/ 191 h 463"/>
                  <a:gd name="T40" fmla="+- 0 1118 721"/>
                  <a:gd name="T41" fmla="*/ T40 w 317"/>
                  <a:gd name="T42" fmla="+- 0 421 -24"/>
                  <a:gd name="T43" fmla="*/ 421 h 463"/>
                  <a:gd name="T44" fmla="+- 0 1066 721"/>
                  <a:gd name="T45" fmla="*/ T44 w 317"/>
                  <a:gd name="T46" fmla="+- 0 421 -24"/>
                  <a:gd name="T47" fmla="*/ 421 h 463"/>
                  <a:gd name="T48" fmla="+- 0 1066 721"/>
                  <a:gd name="T49" fmla="*/ T48 w 317"/>
                  <a:gd name="T50" fmla="+- 0 179 -24"/>
                  <a:gd name="T51" fmla="*/ 179 h 463"/>
                  <a:gd name="T52" fmla="+- 0 1062 721"/>
                  <a:gd name="T53" fmla="*/ T52 w 317"/>
                  <a:gd name="T54" fmla="+- 0 175 -24"/>
                  <a:gd name="T55" fmla="*/ 175 h 463"/>
                  <a:gd name="T56" fmla="+- 0 822 721"/>
                  <a:gd name="T57" fmla="*/ T56 w 317"/>
                  <a:gd name="T58" fmla="+- 0 175 -24"/>
                  <a:gd name="T59" fmla="*/ 175 h 463"/>
                  <a:gd name="T60" fmla="+- 0 818 721"/>
                  <a:gd name="T61" fmla="*/ T60 w 317"/>
                  <a:gd name="T62" fmla="+- 0 179 -24"/>
                  <a:gd name="T63" fmla="*/ 179 h 463"/>
                  <a:gd name="T64" fmla="+- 0 818 721"/>
                  <a:gd name="T65" fmla="*/ T64 w 317"/>
                  <a:gd name="T66" fmla="+- 0 184 -24"/>
                  <a:gd name="T67" fmla="*/ 184 h 463"/>
                  <a:gd name="T68" fmla="+- 0 836 721"/>
                  <a:gd name="T69" fmla="*/ T68 w 317"/>
                  <a:gd name="T70" fmla="+- 0 421 -24"/>
                  <a:gd name="T71" fmla="*/ 421 h 463"/>
                  <a:gd name="T72" fmla="+- 0 836 721"/>
                  <a:gd name="T73" fmla="*/ T72 w 317"/>
                  <a:gd name="T74" fmla="+- 0 193 -24"/>
                  <a:gd name="T75" fmla="*/ 193 h 463"/>
                  <a:gd name="T76" fmla="+- 0 1048 721"/>
                  <a:gd name="T77" fmla="*/ T76 w 317"/>
                  <a:gd name="T78" fmla="+- 0 193 -24"/>
                  <a:gd name="T79" fmla="*/ 193 h 463"/>
                  <a:gd name="T80" fmla="+- 0 1048 721"/>
                  <a:gd name="T81" fmla="*/ T80 w 317"/>
                  <a:gd name="T82" fmla="+- 0 435 -24"/>
                  <a:gd name="T83" fmla="*/ 435 h 463"/>
                  <a:gd name="T84" fmla="+- 0 1052 721"/>
                  <a:gd name="T85" fmla="*/ T84 w 317"/>
                  <a:gd name="T86" fmla="+- 0 439 -24"/>
                  <a:gd name="T87" fmla="*/ 439 h 463"/>
                  <a:gd name="T88" fmla="+- 0 1132 721"/>
                  <a:gd name="T89" fmla="*/ T88 w 317"/>
                  <a:gd name="T90" fmla="+- 0 439 -24"/>
                  <a:gd name="T91" fmla="*/ 439 h 463"/>
                  <a:gd name="T92" fmla="+- 0 1136 721"/>
                  <a:gd name="T93" fmla="*/ T92 w 317"/>
                  <a:gd name="T94" fmla="+- 0 435 -24"/>
                  <a:gd name="T95" fmla="*/ 435 h 463"/>
                  <a:gd name="T96" fmla="+- 0 1136 721"/>
                  <a:gd name="T97" fmla="*/ T96 w 317"/>
                  <a:gd name="T98" fmla="+- 0 204 -24"/>
                  <a:gd name="T99" fmla="*/ 204 h 463"/>
                  <a:gd name="T100" fmla="+- 0 1148 721"/>
                  <a:gd name="T101" fmla="*/ T100 w 317"/>
                  <a:gd name="T102" fmla="+- 0 213 -24"/>
                  <a:gd name="T103" fmla="*/ 213 h 463"/>
                  <a:gd name="T104" fmla="+- 0 1155 721"/>
                  <a:gd name="T105" fmla="*/ T104 w 317"/>
                  <a:gd name="T106" fmla="+- 0 215 -24"/>
                  <a:gd name="T107" fmla="*/ 215 h 463"/>
                  <a:gd name="T108" fmla="+- 0 1161 721"/>
                  <a:gd name="T109" fmla="*/ T108 w 317"/>
                  <a:gd name="T110" fmla="+- 0 212 -24"/>
                  <a:gd name="T111" fmla="*/ 212 h 463"/>
                  <a:gd name="T112" fmla="+- 0 1163 721"/>
                  <a:gd name="T113" fmla="*/ T112 w 317"/>
                  <a:gd name="T114" fmla="+- 0 205 -24"/>
                  <a:gd name="T115" fmla="*/ 205 h 463"/>
                  <a:gd name="T116" fmla="+- 0 1163 721"/>
                  <a:gd name="T117" fmla="*/ T116 w 317"/>
                  <a:gd name="T118" fmla="+- 0 143 -24"/>
                  <a:gd name="T119" fmla="*/ 143 h 463"/>
                  <a:gd name="T120" fmla="+- 0 1161 721"/>
                  <a:gd name="T121" fmla="*/ T120 w 317"/>
                  <a:gd name="T122" fmla="+- 0 137 -24"/>
                  <a:gd name="T123" fmla="*/ 137 h 463"/>
                  <a:gd name="T124" fmla="+- 0 1159 721"/>
                  <a:gd name="T125" fmla="*/ T124 w 317"/>
                  <a:gd name="T126" fmla="+- 0 135 -24"/>
                  <a:gd name="T127" fmla="*/ 135 h 463"/>
                  <a:gd name="T128" fmla="+- 0 947 721"/>
                  <a:gd name="T129" fmla="*/ T128 w 317"/>
                  <a:gd name="T130" fmla="+- 0 -22 -24"/>
                  <a:gd name="T131" fmla="*/ -22 h 463"/>
                  <a:gd name="T132" fmla="+- 0 944 721"/>
                  <a:gd name="T133" fmla="*/ T132 w 317"/>
                  <a:gd name="T134" fmla="+- 0 -24 -24"/>
                  <a:gd name="T135" fmla="*/ -24 h 463"/>
                  <a:gd name="T136" fmla="+- 0 940 721"/>
                  <a:gd name="T137" fmla="*/ T136 w 317"/>
                  <a:gd name="T138" fmla="+- 0 -24 -24"/>
                  <a:gd name="T139" fmla="*/ -24 h 463"/>
                  <a:gd name="T140" fmla="+- 0 937 721"/>
                  <a:gd name="T141" fmla="*/ T140 w 317"/>
                  <a:gd name="T142" fmla="+- 0 -22 -24"/>
                  <a:gd name="T143" fmla="*/ -22 h 463"/>
                  <a:gd name="T144" fmla="+- 0 725 721"/>
                  <a:gd name="T145" fmla="*/ T144 w 317"/>
                  <a:gd name="T146" fmla="+- 0 135 -24"/>
                  <a:gd name="T147" fmla="*/ 135 h 463"/>
                  <a:gd name="T148" fmla="+- 0 721 721"/>
                  <a:gd name="T149" fmla="*/ T148 w 317"/>
                  <a:gd name="T150" fmla="+- 0 140 -24"/>
                  <a:gd name="T151" fmla="*/ 140 h 463"/>
                  <a:gd name="T152" fmla="+- 0 721 721"/>
                  <a:gd name="T153" fmla="*/ T152 w 317"/>
                  <a:gd name="T154" fmla="+- 0 205 -24"/>
                  <a:gd name="T155" fmla="*/ 205 h 463"/>
                  <a:gd name="T156" fmla="+- 0 723 721"/>
                  <a:gd name="T157" fmla="*/ T156 w 317"/>
                  <a:gd name="T158" fmla="+- 0 212 -24"/>
                  <a:gd name="T159" fmla="*/ 212 h 463"/>
                  <a:gd name="T160" fmla="+- 0 728 721"/>
                  <a:gd name="T161" fmla="*/ T160 w 317"/>
                  <a:gd name="T162" fmla="+- 0 214 -24"/>
                  <a:gd name="T163" fmla="*/ 214 h 463"/>
                  <a:gd name="T164" fmla="+- 0 732 721"/>
                  <a:gd name="T165" fmla="*/ T164 w 317"/>
                  <a:gd name="T166" fmla="+- 0 215 -24"/>
                  <a:gd name="T167" fmla="*/ 215 h 463"/>
                  <a:gd name="T168" fmla="+- 0 736 721"/>
                  <a:gd name="T169" fmla="*/ T168 w 317"/>
                  <a:gd name="T170" fmla="+- 0 213 -24"/>
                  <a:gd name="T171" fmla="*/ 213 h 463"/>
                  <a:gd name="T172" fmla="+- 0 739 721"/>
                  <a:gd name="T173" fmla="*/ T172 w 317"/>
                  <a:gd name="T174" fmla="+- 0 188 -24"/>
                  <a:gd name="T175" fmla="*/ 188 h 463"/>
                  <a:gd name="T176" fmla="+- 0 739 721"/>
                  <a:gd name="T177" fmla="*/ T176 w 317"/>
                  <a:gd name="T178" fmla="+- 0 147 -24"/>
                  <a:gd name="T179" fmla="*/ 147 h 463"/>
                  <a:gd name="T180" fmla="+- 0 942 721"/>
                  <a:gd name="T181" fmla="*/ T180 w 317"/>
                  <a:gd name="T182" fmla="+- 0 -3 -24"/>
                  <a:gd name="T183" fmla="*/ -3 h 463"/>
                  <a:gd name="T184" fmla="+- 0 1145 721"/>
                  <a:gd name="T185" fmla="*/ T184 w 317"/>
                  <a:gd name="T186" fmla="+- 0 147 -24"/>
                  <a:gd name="T187" fmla="*/ 147 h 463"/>
                  <a:gd name="T188" fmla="+- 0 1145 721"/>
                  <a:gd name="T189" fmla="*/ T188 w 317"/>
                  <a:gd name="T190" fmla="+- 0 188 -24"/>
                  <a:gd name="T191" fmla="*/ 188 h 463"/>
                  <a:gd name="T192" fmla="+- 0 947 721"/>
                  <a:gd name="T193" fmla="*/ T192 w 317"/>
                  <a:gd name="T194" fmla="+- 0 46 -24"/>
                  <a:gd name="T195" fmla="*/ 46 h 463"/>
                  <a:gd name="T196" fmla="+- 0 944 721"/>
                  <a:gd name="T197" fmla="*/ T196 w 317"/>
                  <a:gd name="T198" fmla="+- 0 43 -24"/>
                  <a:gd name="T199" fmla="*/ 43 h 463"/>
                  <a:gd name="T200" fmla="+- 0 940 721"/>
                  <a:gd name="T201" fmla="*/ T200 w 317"/>
                  <a:gd name="T202" fmla="+- 0 43 -24"/>
                  <a:gd name="T203" fmla="*/ 43 h 463"/>
                  <a:gd name="T204" fmla="+- 0 937 721"/>
                  <a:gd name="T205" fmla="*/ T204 w 317"/>
                  <a:gd name="T206" fmla="+- 0 46 -24"/>
                  <a:gd name="T207" fmla="*/ 46 h 463"/>
                  <a:gd name="T208" fmla="+- 0 748 721"/>
                  <a:gd name="T209" fmla="*/ T208 w 317"/>
                  <a:gd name="T210" fmla="+- 0 204 -24"/>
                  <a:gd name="T211" fmla="*/ 204 h 463"/>
                  <a:gd name="T212" fmla="+- 0 748 721"/>
                  <a:gd name="T213" fmla="*/ T212 w 317"/>
                  <a:gd name="T214" fmla="+- 0 435 -24"/>
                  <a:gd name="T215" fmla="*/ 435 h 463"/>
                  <a:gd name="T216" fmla="+- 0 752 721"/>
                  <a:gd name="T217" fmla="*/ T216 w 317"/>
                  <a:gd name="T218" fmla="+- 0 439 -24"/>
                  <a:gd name="T219" fmla="*/ 439 h 46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</a:cxnLst>
                <a:rect l="0" t="0" r="r" b="b"/>
                <a:pathLst>
                  <a:path w="317" h="463">
                    <a:moveTo>
                      <a:pt x="31" y="463"/>
                    </a:moveTo>
                    <a:lnTo>
                      <a:pt x="45" y="215"/>
                    </a:lnTo>
                    <a:lnTo>
                      <a:pt x="221" y="88"/>
                    </a:lnTo>
                    <a:lnTo>
                      <a:pt x="362" y="190"/>
                    </a:lnTo>
                    <a:lnTo>
                      <a:pt x="362" y="346"/>
                    </a:lnTo>
                    <a:lnTo>
                      <a:pt x="366" y="350"/>
                    </a:lnTo>
                    <a:lnTo>
                      <a:pt x="376" y="350"/>
                    </a:lnTo>
                    <a:lnTo>
                      <a:pt x="380" y="346"/>
                    </a:lnTo>
                    <a:lnTo>
                      <a:pt x="380" y="203"/>
                    </a:lnTo>
                    <a:lnTo>
                      <a:pt x="397" y="215"/>
                    </a:lnTo>
                    <a:lnTo>
                      <a:pt x="397" y="445"/>
                    </a:lnTo>
                    <a:lnTo>
                      <a:pt x="345" y="445"/>
                    </a:lnTo>
                    <a:lnTo>
                      <a:pt x="345" y="203"/>
                    </a:lnTo>
                    <a:lnTo>
                      <a:pt x="341" y="199"/>
                    </a:lnTo>
                    <a:lnTo>
                      <a:pt x="101" y="199"/>
                    </a:lnTo>
                    <a:lnTo>
                      <a:pt x="97" y="203"/>
                    </a:lnTo>
                    <a:lnTo>
                      <a:pt x="97" y="208"/>
                    </a:lnTo>
                    <a:lnTo>
                      <a:pt x="115" y="445"/>
                    </a:lnTo>
                    <a:lnTo>
                      <a:pt x="115" y="217"/>
                    </a:lnTo>
                    <a:lnTo>
                      <a:pt x="327" y="217"/>
                    </a:lnTo>
                    <a:lnTo>
                      <a:pt x="327" y="459"/>
                    </a:lnTo>
                    <a:lnTo>
                      <a:pt x="331" y="463"/>
                    </a:lnTo>
                    <a:lnTo>
                      <a:pt x="411" y="463"/>
                    </a:lnTo>
                    <a:lnTo>
                      <a:pt x="415" y="459"/>
                    </a:lnTo>
                    <a:lnTo>
                      <a:pt x="415" y="228"/>
                    </a:lnTo>
                    <a:lnTo>
                      <a:pt x="427" y="237"/>
                    </a:lnTo>
                    <a:lnTo>
                      <a:pt x="434" y="239"/>
                    </a:lnTo>
                    <a:lnTo>
                      <a:pt x="440" y="236"/>
                    </a:lnTo>
                    <a:lnTo>
                      <a:pt x="442" y="229"/>
                    </a:lnTo>
                    <a:lnTo>
                      <a:pt x="442" y="167"/>
                    </a:lnTo>
                    <a:lnTo>
                      <a:pt x="440" y="161"/>
                    </a:lnTo>
                    <a:lnTo>
                      <a:pt x="438" y="159"/>
                    </a:lnTo>
                    <a:lnTo>
                      <a:pt x="226" y="2"/>
                    </a:lnTo>
                    <a:lnTo>
                      <a:pt x="223" y="0"/>
                    </a:lnTo>
                    <a:lnTo>
                      <a:pt x="219" y="0"/>
                    </a:lnTo>
                    <a:lnTo>
                      <a:pt x="216" y="2"/>
                    </a:lnTo>
                    <a:lnTo>
                      <a:pt x="4" y="159"/>
                    </a:lnTo>
                    <a:lnTo>
                      <a:pt x="0" y="164"/>
                    </a:lnTo>
                    <a:lnTo>
                      <a:pt x="0" y="229"/>
                    </a:lnTo>
                    <a:lnTo>
                      <a:pt x="2" y="236"/>
                    </a:lnTo>
                    <a:lnTo>
                      <a:pt x="7" y="238"/>
                    </a:lnTo>
                    <a:lnTo>
                      <a:pt x="11" y="239"/>
                    </a:lnTo>
                    <a:lnTo>
                      <a:pt x="15" y="237"/>
                    </a:lnTo>
                    <a:lnTo>
                      <a:pt x="18" y="212"/>
                    </a:lnTo>
                    <a:lnTo>
                      <a:pt x="18" y="171"/>
                    </a:lnTo>
                    <a:lnTo>
                      <a:pt x="221" y="21"/>
                    </a:lnTo>
                    <a:lnTo>
                      <a:pt x="424" y="171"/>
                    </a:lnTo>
                    <a:lnTo>
                      <a:pt x="424" y="212"/>
                    </a:lnTo>
                    <a:lnTo>
                      <a:pt x="226" y="70"/>
                    </a:lnTo>
                    <a:lnTo>
                      <a:pt x="223" y="67"/>
                    </a:lnTo>
                    <a:lnTo>
                      <a:pt x="219" y="67"/>
                    </a:lnTo>
                    <a:lnTo>
                      <a:pt x="216" y="70"/>
                    </a:lnTo>
                    <a:lnTo>
                      <a:pt x="27" y="228"/>
                    </a:lnTo>
                    <a:lnTo>
                      <a:pt x="27" y="459"/>
                    </a:lnTo>
                    <a:lnTo>
                      <a:pt x="31" y="46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6" name="Freeform 128"/>
              <p:cNvSpPr/>
              <p:nvPr/>
            </p:nvSpPr>
            <p:spPr bwMode="auto">
              <a:xfrm>
                <a:off x="836" y="278"/>
                <a:ext cx="83" cy="0"/>
              </a:xfrm>
              <a:custGeom>
                <a:avLst/>
                <a:gdLst>
                  <a:gd name="T0" fmla="+- 0 836 836"/>
                  <a:gd name="T1" fmla="*/ T0 w 83"/>
                  <a:gd name="T2" fmla="+- 0 919 836"/>
                  <a:gd name="T3" fmla="*/ T2 w 8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3">
                    <a:moveTo>
                      <a:pt x="0" y="0"/>
                    </a:moveTo>
                    <a:lnTo>
                      <a:pt x="83" y="0"/>
                    </a:lnTo>
                  </a:path>
                </a:pathLst>
              </a:custGeom>
              <a:grpFill/>
              <a:ln w="54166">
                <a:solidFill>
                  <a:srgbClr val="F05726"/>
                </a:solidFill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7" name="Freeform 127"/>
              <p:cNvSpPr/>
              <p:nvPr/>
            </p:nvSpPr>
            <p:spPr bwMode="auto">
              <a:xfrm>
                <a:off x="937" y="379"/>
                <a:ext cx="83" cy="0"/>
              </a:xfrm>
              <a:custGeom>
                <a:avLst/>
                <a:gdLst>
                  <a:gd name="T0" fmla="+- 0 937 937"/>
                  <a:gd name="T1" fmla="*/ T0 w 83"/>
                  <a:gd name="T2" fmla="+- 0 1020 937"/>
                  <a:gd name="T3" fmla="*/ T2 w 8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3">
                    <a:moveTo>
                      <a:pt x="0" y="0"/>
                    </a:moveTo>
                    <a:lnTo>
                      <a:pt x="83" y="0"/>
                    </a:lnTo>
                  </a:path>
                </a:pathLst>
              </a:custGeom>
              <a:grpFill/>
              <a:ln w="54166">
                <a:solidFill>
                  <a:srgbClr val="F05726"/>
                </a:solidFill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8" name="Freeform 126"/>
              <p:cNvSpPr/>
              <p:nvPr/>
            </p:nvSpPr>
            <p:spPr bwMode="auto">
              <a:xfrm>
                <a:off x="836" y="379"/>
                <a:ext cx="83" cy="0"/>
              </a:xfrm>
              <a:custGeom>
                <a:avLst/>
                <a:gdLst>
                  <a:gd name="T0" fmla="+- 0 836 836"/>
                  <a:gd name="T1" fmla="*/ T0 w 83"/>
                  <a:gd name="T2" fmla="+- 0 919 836"/>
                  <a:gd name="T3" fmla="*/ T2 w 83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3">
                    <a:moveTo>
                      <a:pt x="0" y="0"/>
                    </a:moveTo>
                    <a:lnTo>
                      <a:pt x="83" y="0"/>
                    </a:lnTo>
                  </a:path>
                </a:pathLst>
              </a:custGeom>
              <a:grpFill/>
              <a:ln w="54166">
                <a:solidFill>
                  <a:srgbClr val="F05726"/>
                </a:solidFill>
                <a:round/>
              </a:ln>
              <a:ex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9" name="Freeform 125"/>
              <p:cNvSpPr/>
              <p:nvPr/>
            </p:nvSpPr>
            <p:spPr bwMode="auto">
              <a:xfrm>
                <a:off x="849" y="249"/>
                <a:ext cx="57" cy="56"/>
              </a:xfrm>
              <a:custGeom>
                <a:avLst/>
                <a:gdLst>
                  <a:gd name="T0" fmla="+- 0 852 849"/>
                  <a:gd name="T1" fmla="*/ T0 w 57"/>
                  <a:gd name="T2" fmla="+- 0 302 249"/>
                  <a:gd name="T3" fmla="*/ 302 h 56"/>
                  <a:gd name="T4" fmla="+- 0 856 849"/>
                  <a:gd name="T5" fmla="*/ T4 w 57"/>
                  <a:gd name="T6" fmla="+- 0 305 249"/>
                  <a:gd name="T7" fmla="*/ 305 h 56"/>
                  <a:gd name="T8" fmla="+- 0 861 849"/>
                  <a:gd name="T9" fmla="*/ T8 w 57"/>
                  <a:gd name="T10" fmla="+- 0 305 249"/>
                  <a:gd name="T11" fmla="*/ 305 h 56"/>
                  <a:gd name="T12" fmla="+- 0 865 849"/>
                  <a:gd name="T13" fmla="*/ T12 w 57"/>
                  <a:gd name="T14" fmla="+- 0 302 249"/>
                  <a:gd name="T15" fmla="*/ 302 h 56"/>
                  <a:gd name="T16" fmla="+- 0 877 849"/>
                  <a:gd name="T17" fmla="*/ T16 w 57"/>
                  <a:gd name="T18" fmla="+- 0 290 249"/>
                  <a:gd name="T19" fmla="*/ 290 h 56"/>
                  <a:gd name="T20" fmla="+- 0 890 849"/>
                  <a:gd name="T21" fmla="*/ T20 w 57"/>
                  <a:gd name="T22" fmla="+- 0 302 249"/>
                  <a:gd name="T23" fmla="*/ 302 h 56"/>
                  <a:gd name="T24" fmla="+- 0 894 849"/>
                  <a:gd name="T25" fmla="*/ T24 w 57"/>
                  <a:gd name="T26" fmla="+- 0 305 249"/>
                  <a:gd name="T27" fmla="*/ 305 h 56"/>
                  <a:gd name="T28" fmla="+- 0 898 849"/>
                  <a:gd name="T29" fmla="*/ T28 w 57"/>
                  <a:gd name="T30" fmla="+- 0 305 249"/>
                  <a:gd name="T31" fmla="*/ 305 h 56"/>
                  <a:gd name="T32" fmla="+- 0 903 849"/>
                  <a:gd name="T33" fmla="*/ T32 w 57"/>
                  <a:gd name="T34" fmla="+- 0 302 249"/>
                  <a:gd name="T35" fmla="*/ 302 h 56"/>
                  <a:gd name="T36" fmla="+- 0 906 849"/>
                  <a:gd name="T37" fmla="*/ T36 w 57"/>
                  <a:gd name="T38" fmla="+- 0 299 249"/>
                  <a:gd name="T39" fmla="*/ 299 h 56"/>
                  <a:gd name="T40" fmla="+- 0 906 849"/>
                  <a:gd name="T41" fmla="*/ T40 w 57"/>
                  <a:gd name="T42" fmla="+- 0 293 249"/>
                  <a:gd name="T43" fmla="*/ 293 h 56"/>
                  <a:gd name="T44" fmla="+- 0 903 849"/>
                  <a:gd name="T45" fmla="*/ T44 w 57"/>
                  <a:gd name="T46" fmla="+- 0 290 249"/>
                  <a:gd name="T47" fmla="*/ 290 h 56"/>
                  <a:gd name="T48" fmla="+- 0 890 849"/>
                  <a:gd name="T49" fmla="*/ T48 w 57"/>
                  <a:gd name="T50" fmla="+- 0 277 249"/>
                  <a:gd name="T51" fmla="*/ 277 h 56"/>
                  <a:gd name="T52" fmla="+- 0 903 849"/>
                  <a:gd name="T53" fmla="*/ T52 w 57"/>
                  <a:gd name="T54" fmla="+- 0 265 249"/>
                  <a:gd name="T55" fmla="*/ 265 h 56"/>
                  <a:gd name="T56" fmla="+- 0 906 849"/>
                  <a:gd name="T57" fmla="*/ T56 w 57"/>
                  <a:gd name="T58" fmla="+- 0 261 249"/>
                  <a:gd name="T59" fmla="*/ 261 h 56"/>
                  <a:gd name="T60" fmla="+- 0 906 849"/>
                  <a:gd name="T61" fmla="*/ T60 w 57"/>
                  <a:gd name="T62" fmla="+- 0 256 249"/>
                  <a:gd name="T63" fmla="*/ 256 h 56"/>
                  <a:gd name="T64" fmla="+- 0 899 849"/>
                  <a:gd name="T65" fmla="*/ T64 w 57"/>
                  <a:gd name="T66" fmla="+- 0 249 249"/>
                  <a:gd name="T67" fmla="*/ 249 h 56"/>
                  <a:gd name="T68" fmla="+- 0 893 849"/>
                  <a:gd name="T69" fmla="*/ T68 w 57"/>
                  <a:gd name="T70" fmla="+- 0 249 249"/>
                  <a:gd name="T71" fmla="*/ 249 h 56"/>
                  <a:gd name="T72" fmla="+- 0 890 849"/>
                  <a:gd name="T73" fmla="*/ T72 w 57"/>
                  <a:gd name="T74" fmla="+- 0 252 249"/>
                  <a:gd name="T75" fmla="*/ 252 h 56"/>
                  <a:gd name="T76" fmla="+- 0 877 849"/>
                  <a:gd name="T77" fmla="*/ T76 w 57"/>
                  <a:gd name="T78" fmla="+- 0 265 249"/>
                  <a:gd name="T79" fmla="*/ 265 h 56"/>
                  <a:gd name="T80" fmla="+- 0 865 849"/>
                  <a:gd name="T81" fmla="*/ T80 w 57"/>
                  <a:gd name="T82" fmla="+- 0 252 249"/>
                  <a:gd name="T83" fmla="*/ 252 h 56"/>
                  <a:gd name="T84" fmla="+- 0 862 849"/>
                  <a:gd name="T85" fmla="*/ T84 w 57"/>
                  <a:gd name="T86" fmla="+- 0 249 249"/>
                  <a:gd name="T87" fmla="*/ 249 h 56"/>
                  <a:gd name="T88" fmla="+- 0 856 849"/>
                  <a:gd name="T89" fmla="*/ T88 w 57"/>
                  <a:gd name="T90" fmla="+- 0 249 249"/>
                  <a:gd name="T91" fmla="*/ 249 h 56"/>
                  <a:gd name="T92" fmla="+- 0 849 849"/>
                  <a:gd name="T93" fmla="*/ T92 w 57"/>
                  <a:gd name="T94" fmla="+- 0 256 249"/>
                  <a:gd name="T95" fmla="*/ 256 h 56"/>
                  <a:gd name="T96" fmla="+- 0 849 849"/>
                  <a:gd name="T97" fmla="*/ T96 w 57"/>
                  <a:gd name="T98" fmla="+- 0 261 249"/>
                  <a:gd name="T99" fmla="*/ 261 h 56"/>
                  <a:gd name="T100" fmla="+- 0 852 849"/>
                  <a:gd name="T101" fmla="*/ T100 w 57"/>
                  <a:gd name="T102" fmla="+- 0 265 249"/>
                  <a:gd name="T103" fmla="*/ 265 h 56"/>
                  <a:gd name="T104" fmla="+- 0 865 849"/>
                  <a:gd name="T105" fmla="*/ T104 w 57"/>
                  <a:gd name="T106" fmla="+- 0 277 249"/>
                  <a:gd name="T107" fmla="*/ 277 h 56"/>
                  <a:gd name="T108" fmla="+- 0 852 849"/>
                  <a:gd name="T109" fmla="*/ T108 w 57"/>
                  <a:gd name="T110" fmla="+- 0 290 249"/>
                  <a:gd name="T111" fmla="*/ 290 h 56"/>
                  <a:gd name="T112" fmla="+- 0 849 849"/>
                  <a:gd name="T113" fmla="*/ T112 w 57"/>
                  <a:gd name="T114" fmla="+- 0 293 249"/>
                  <a:gd name="T115" fmla="*/ 293 h 56"/>
                  <a:gd name="T116" fmla="+- 0 849 849"/>
                  <a:gd name="T117" fmla="*/ T116 w 57"/>
                  <a:gd name="T118" fmla="+- 0 299 249"/>
                  <a:gd name="T119" fmla="*/ 299 h 56"/>
                  <a:gd name="T120" fmla="+- 0 852 849"/>
                  <a:gd name="T121" fmla="*/ T120 w 57"/>
                  <a:gd name="T122" fmla="+- 0 302 249"/>
                  <a:gd name="T123" fmla="*/ 302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</a:cxnLst>
                <a:rect l="0" t="0" r="r" b="b"/>
                <a:pathLst>
                  <a:path w="57" h="56">
                    <a:moveTo>
                      <a:pt x="3" y="53"/>
                    </a:moveTo>
                    <a:lnTo>
                      <a:pt x="7" y="56"/>
                    </a:lnTo>
                    <a:lnTo>
                      <a:pt x="12" y="56"/>
                    </a:lnTo>
                    <a:lnTo>
                      <a:pt x="16" y="53"/>
                    </a:lnTo>
                    <a:lnTo>
                      <a:pt x="28" y="41"/>
                    </a:lnTo>
                    <a:lnTo>
                      <a:pt x="41" y="53"/>
                    </a:lnTo>
                    <a:lnTo>
                      <a:pt x="45" y="56"/>
                    </a:lnTo>
                    <a:lnTo>
                      <a:pt x="49" y="56"/>
                    </a:lnTo>
                    <a:lnTo>
                      <a:pt x="54" y="53"/>
                    </a:lnTo>
                    <a:lnTo>
                      <a:pt x="57" y="50"/>
                    </a:lnTo>
                    <a:lnTo>
                      <a:pt x="57" y="44"/>
                    </a:lnTo>
                    <a:lnTo>
                      <a:pt x="54" y="41"/>
                    </a:lnTo>
                    <a:lnTo>
                      <a:pt x="41" y="28"/>
                    </a:lnTo>
                    <a:lnTo>
                      <a:pt x="54" y="16"/>
                    </a:lnTo>
                    <a:lnTo>
                      <a:pt x="57" y="12"/>
                    </a:lnTo>
                    <a:lnTo>
                      <a:pt x="57" y="7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41" y="3"/>
                    </a:lnTo>
                    <a:lnTo>
                      <a:pt x="28" y="16"/>
                    </a:lnTo>
                    <a:lnTo>
                      <a:pt x="16" y="3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16" y="28"/>
                    </a:lnTo>
                    <a:lnTo>
                      <a:pt x="3" y="41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3" y="5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0" name="Freeform 124"/>
              <p:cNvSpPr/>
              <p:nvPr/>
            </p:nvSpPr>
            <p:spPr bwMode="auto">
              <a:xfrm>
                <a:off x="849" y="350"/>
                <a:ext cx="57" cy="56"/>
              </a:xfrm>
              <a:custGeom>
                <a:avLst/>
                <a:gdLst>
                  <a:gd name="T0" fmla="+- 0 903 849"/>
                  <a:gd name="T1" fmla="*/ T0 w 57"/>
                  <a:gd name="T2" fmla="+- 0 391 350"/>
                  <a:gd name="T3" fmla="*/ 391 h 56"/>
                  <a:gd name="T4" fmla="+- 0 890 849"/>
                  <a:gd name="T5" fmla="*/ T4 w 57"/>
                  <a:gd name="T6" fmla="+- 0 379 350"/>
                  <a:gd name="T7" fmla="*/ 379 h 56"/>
                  <a:gd name="T8" fmla="+- 0 903 849"/>
                  <a:gd name="T9" fmla="*/ T8 w 57"/>
                  <a:gd name="T10" fmla="+- 0 366 350"/>
                  <a:gd name="T11" fmla="*/ 366 h 56"/>
                  <a:gd name="T12" fmla="+- 0 906 849"/>
                  <a:gd name="T13" fmla="*/ T12 w 57"/>
                  <a:gd name="T14" fmla="+- 0 363 350"/>
                  <a:gd name="T15" fmla="*/ 363 h 56"/>
                  <a:gd name="T16" fmla="+- 0 906 849"/>
                  <a:gd name="T17" fmla="*/ T16 w 57"/>
                  <a:gd name="T18" fmla="+- 0 357 350"/>
                  <a:gd name="T19" fmla="*/ 357 h 56"/>
                  <a:gd name="T20" fmla="+- 0 903 849"/>
                  <a:gd name="T21" fmla="*/ T20 w 57"/>
                  <a:gd name="T22" fmla="+- 0 354 350"/>
                  <a:gd name="T23" fmla="*/ 354 h 56"/>
                  <a:gd name="T24" fmla="+- 0 899 849"/>
                  <a:gd name="T25" fmla="*/ T24 w 57"/>
                  <a:gd name="T26" fmla="+- 0 350 350"/>
                  <a:gd name="T27" fmla="*/ 350 h 56"/>
                  <a:gd name="T28" fmla="+- 0 893 849"/>
                  <a:gd name="T29" fmla="*/ T28 w 57"/>
                  <a:gd name="T30" fmla="+- 0 350 350"/>
                  <a:gd name="T31" fmla="*/ 350 h 56"/>
                  <a:gd name="T32" fmla="+- 0 890 849"/>
                  <a:gd name="T33" fmla="*/ T32 w 57"/>
                  <a:gd name="T34" fmla="+- 0 354 350"/>
                  <a:gd name="T35" fmla="*/ 354 h 56"/>
                  <a:gd name="T36" fmla="+- 0 877 849"/>
                  <a:gd name="T37" fmla="*/ T36 w 57"/>
                  <a:gd name="T38" fmla="+- 0 366 350"/>
                  <a:gd name="T39" fmla="*/ 366 h 56"/>
                  <a:gd name="T40" fmla="+- 0 865 849"/>
                  <a:gd name="T41" fmla="*/ T40 w 57"/>
                  <a:gd name="T42" fmla="+- 0 354 350"/>
                  <a:gd name="T43" fmla="*/ 354 h 56"/>
                  <a:gd name="T44" fmla="+- 0 862 849"/>
                  <a:gd name="T45" fmla="*/ T44 w 57"/>
                  <a:gd name="T46" fmla="+- 0 350 350"/>
                  <a:gd name="T47" fmla="*/ 350 h 56"/>
                  <a:gd name="T48" fmla="+- 0 856 849"/>
                  <a:gd name="T49" fmla="*/ T48 w 57"/>
                  <a:gd name="T50" fmla="+- 0 350 350"/>
                  <a:gd name="T51" fmla="*/ 350 h 56"/>
                  <a:gd name="T52" fmla="+- 0 849 849"/>
                  <a:gd name="T53" fmla="*/ T52 w 57"/>
                  <a:gd name="T54" fmla="+- 0 357 350"/>
                  <a:gd name="T55" fmla="*/ 357 h 56"/>
                  <a:gd name="T56" fmla="+- 0 849 849"/>
                  <a:gd name="T57" fmla="*/ T56 w 57"/>
                  <a:gd name="T58" fmla="+- 0 363 350"/>
                  <a:gd name="T59" fmla="*/ 363 h 56"/>
                  <a:gd name="T60" fmla="+- 0 852 849"/>
                  <a:gd name="T61" fmla="*/ T60 w 57"/>
                  <a:gd name="T62" fmla="+- 0 366 350"/>
                  <a:gd name="T63" fmla="*/ 366 h 56"/>
                  <a:gd name="T64" fmla="+- 0 865 849"/>
                  <a:gd name="T65" fmla="*/ T64 w 57"/>
                  <a:gd name="T66" fmla="+- 0 379 350"/>
                  <a:gd name="T67" fmla="*/ 379 h 56"/>
                  <a:gd name="T68" fmla="+- 0 852 849"/>
                  <a:gd name="T69" fmla="*/ T68 w 57"/>
                  <a:gd name="T70" fmla="+- 0 391 350"/>
                  <a:gd name="T71" fmla="*/ 391 h 56"/>
                  <a:gd name="T72" fmla="+- 0 849 849"/>
                  <a:gd name="T73" fmla="*/ T72 w 57"/>
                  <a:gd name="T74" fmla="+- 0 395 350"/>
                  <a:gd name="T75" fmla="*/ 395 h 56"/>
                  <a:gd name="T76" fmla="+- 0 849 849"/>
                  <a:gd name="T77" fmla="*/ T76 w 57"/>
                  <a:gd name="T78" fmla="+- 0 400 350"/>
                  <a:gd name="T79" fmla="*/ 400 h 56"/>
                  <a:gd name="T80" fmla="+- 0 854 849"/>
                  <a:gd name="T81" fmla="*/ T80 w 57"/>
                  <a:gd name="T82" fmla="+- 0 406 350"/>
                  <a:gd name="T83" fmla="*/ 406 h 56"/>
                  <a:gd name="T84" fmla="+- 0 859 849"/>
                  <a:gd name="T85" fmla="*/ T84 w 57"/>
                  <a:gd name="T86" fmla="+- 0 406 350"/>
                  <a:gd name="T87" fmla="*/ 406 h 56"/>
                  <a:gd name="T88" fmla="+- 0 863 849"/>
                  <a:gd name="T89" fmla="*/ T88 w 57"/>
                  <a:gd name="T90" fmla="+- 0 406 350"/>
                  <a:gd name="T91" fmla="*/ 406 h 56"/>
                  <a:gd name="T92" fmla="+- 0 865 849"/>
                  <a:gd name="T93" fmla="*/ T92 w 57"/>
                  <a:gd name="T94" fmla="+- 0 404 350"/>
                  <a:gd name="T95" fmla="*/ 404 h 56"/>
                  <a:gd name="T96" fmla="+- 0 877 849"/>
                  <a:gd name="T97" fmla="*/ T96 w 57"/>
                  <a:gd name="T98" fmla="+- 0 391 350"/>
                  <a:gd name="T99" fmla="*/ 391 h 56"/>
                  <a:gd name="T100" fmla="+- 0 890 849"/>
                  <a:gd name="T101" fmla="*/ T100 w 57"/>
                  <a:gd name="T102" fmla="+- 0 404 350"/>
                  <a:gd name="T103" fmla="*/ 404 h 56"/>
                  <a:gd name="T104" fmla="+- 0 894 849"/>
                  <a:gd name="T105" fmla="*/ T104 w 57"/>
                  <a:gd name="T106" fmla="+- 0 406 350"/>
                  <a:gd name="T107" fmla="*/ 406 h 56"/>
                  <a:gd name="T108" fmla="+- 0 898 849"/>
                  <a:gd name="T109" fmla="*/ T108 w 57"/>
                  <a:gd name="T110" fmla="+- 0 406 350"/>
                  <a:gd name="T111" fmla="*/ 406 h 56"/>
                  <a:gd name="T112" fmla="+- 0 903 849"/>
                  <a:gd name="T113" fmla="*/ T112 w 57"/>
                  <a:gd name="T114" fmla="+- 0 404 350"/>
                  <a:gd name="T115" fmla="*/ 404 h 56"/>
                  <a:gd name="T116" fmla="+- 0 906 849"/>
                  <a:gd name="T117" fmla="*/ T116 w 57"/>
                  <a:gd name="T118" fmla="+- 0 400 350"/>
                  <a:gd name="T119" fmla="*/ 400 h 56"/>
                  <a:gd name="T120" fmla="+- 0 906 849"/>
                  <a:gd name="T121" fmla="*/ T120 w 57"/>
                  <a:gd name="T122" fmla="+- 0 395 350"/>
                  <a:gd name="T123" fmla="*/ 395 h 56"/>
                  <a:gd name="T124" fmla="+- 0 903 849"/>
                  <a:gd name="T125" fmla="*/ T124 w 57"/>
                  <a:gd name="T126" fmla="+- 0 391 350"/>
                  <a:gd name="T127" fmla="*/ 391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</a:cxnLst>
                <a:rect l="0" t="0" r="r" b="b"/>
                <a:pathLst>
                  <a:path w="57" h="56">
                    <a:moveTo>
                      <a:pt x="54" y="41"/>
                    </a:moveTo>
                    <a:lnTo>
                      <a:pt x="41" y="29"/>
                    </a:lnTo>
                    <a:lnTo>
                      <a:pt x="54" y="16"/>
                    </a:lnTo>
                    <a:lnTo>
                      <a:pt x="57" y="13"/>
                    </a:lnTo>
                    <a:lnTo>
                      <a:pt x="57" y="7"/>
                    </a:lnTo>
                    <a:lnTo>
                      <a:pt x="54" y="4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41" y="4"/>
                    </a:lnTo>
                    <a:lnTo>
                      <a:pt x="28" y="16"/>
                    </a:lnTo>
                    <a:lnTo>
                      <a:pt x="16" y="4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3" y="16"/>
                    </a:lnTo>
                    <a:lnTo>
                      <a:pt x="16" y="29"/>
                    </a:lnTo>
                    <a:lnTo>
                      <a:pt x="3" y="41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5" y="56"/>
                    </a:lnTo>
                    <a:lnTo>
                      <a:pt x="10" y="56"/>
                    </a:lnTo>
                    <a:lnTo>
                      <a:pt x="14" y="56"/>
                    </a:lnTo>
                    <a:lnTo>
                      <a:pt x="16" y="54"/>
                    </a:lnTo>
                    <a:lnTo>
                      <a:pt x="28" y="41"/>
                    </a:lnTo>
                    <a:lnTo>
                      <a:pt x="41" y="54"/>
                    </a:lnTo>
                    <a:lnTo>
                      <a:pt x="45" y="56"/>
                    </a:lnTo>
                    <a:lnTo>
                      <a:pt x="49" y="56"/>
                    </a:lnTo>
                    <a:lnTo>
                      <a:pt x="54" y="54"/>
                    </a:lnTo>
                    <a:lnTo>
                      <a:pt x="57" y="50"/>
                    </a:lnTo>
                    <a:lnTo>
                      <a:pt x="57" y="45"/>
                    </a:lnTo>
                    <a:lnTo>
                      <a:pt x="54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1" name="Freeform 123"/>
              <p:cNvSpPr/>
              <p:nvPr/>
            </p:nvSpPr>
            <p:spPr bwMode="auto">
              <a:xfrm>
                <a:off x="950" y="350"/>
                <a:ext cx="57" cy="56"/>
              </a:xfrm>
              <a:custGeom>
                <a:avLst/>
                <a:gdLst>
                  <a:gd name="T0" fmla="+- 0 954 950"/>
                  <a:gd name="T1" fmla="*/ T0 w 57"/>
                  <a:gd name="T2" fmla="+- 0 404 350"/>
                  <a:gd name="T3" fmla="*/ 404 h 56"/>
                  <a:gd name="T4" fmla="+- 0 958 950"/>
                  <a:gd name="T5" fmla="*/ T4 w 57"/>
                  <a:gd name="T6" fmla="+- 0 406 350"/>
                  <a:gd name="T7" fmla="*/ 406 h 56"/>
                  <a:gd name="T8" fmla="+- 0 962 950"/>
                  <a:gd name="T9" fmla="*/ T8 w 57"/>
                  <a:gd name="T10" fmla="+- 0 406 350"/>
                  <a:gd name="T11" fmla="*/ 406 h 56"/>
                  <a:gd name="T12" fmla="+- 0 966 950"/>
                  <a:gd name="T13" fmla="*/ T12 w 57"/>
                  <a:gd name="T14" fmla="+- 0 404 350"/>
                  <a:gd name="T15" fmla="*/ 404 h 56"/>
                  <a:gd name="T16" fmla="+- 0 979 950"/>
                  <a:gd name="T17" fmla="*/ T16 w 57"/>
                  <a:gd name="T18" fmla="+- 0 391 350"/>
                  <a:gd name="T19" fmla="*/ 391 h 56"/>
                  <a:gd name="T20" fmla="+- 0 991 950"/>
                  <a:gd name="T21" fmla="*/ T20 w 57"/>
                  <a:gd name="T22" fmla="+- 0 404 350"/>
                  <a:gd name="T23" fmla="*/ 404 h 56"/>
                  <a:gd name="T24" fmla="+- 0 995 950"/>
                  <a:gd name="T25" fmla="*/ T24 w 57"/>
                  <a:gd name="T26" fmla="+- 0 406 350"/>
                  <a:gd name="T27" fmla="*/ 406 h 56"/>
                  <a:gd name="T28" fmla="+- 0 1000 950"/>
                  <a:gd name="T29" fmla="*/ T28 w 57"/>
                  <a:gd name="T30" fmla="+- 0 406 350"/>
                  <a:gd name="T31" fmla="*/ 406 h 56"/>
                  <a:gd name="T32" fmla="+- 0 1004 950"/>
                  <a:gd name="T33" fmla="*/ T32 w 57"/>
                  <a:gd name="T34" fmla="+- 0 404 350"/>
                  <a:gd name="T35" fmla="*/ 404 h 56"/>
                  <a:gd name="T36" fmla="+- 0 1007 950"/>
                  <a:gd name="T37" fmla="*/ T36 w 57"/>
                  <a:gd name="T38" fmla="+- 0 400 350"/>
                  <a:gd name="T39" fmla="*/ 400 h 56"/>
                  <a:gd name="T40" fmla="+- 0 1007 950"/>
                  <a:gd name="T41" fmla="*/ T40 w 57"/>
                  <a:gd name="T42" fmla="+- 0 395 350"/>
                  <a:gd name="T43" fmla="*/ 395 h 56"/>
                  <a:gd name="T44" fmla="+- 0 1004 950"/>
                  <a:gd name="T45" fmla="*/ T44 w 57"/>
                  <a:gd name="T46" fmla="+- 0 391 350"/>
                  <a:gd name="T47" fmla="*/ 391 h 56"/>
                  <a:gd name="T48" fmla="+- 0 992 950"/>
                  <a:gd name="T49" fmla="*/ T48 w 57"/>
                  <a:gd name="T50" fmla="+- 0 379 350"/>
                  <a:gd name="T51" fmla="*/ 379 h 56"/>
                  <a:gd name="T52" fmla="+- 0 1004 950"/>
                  <a:gd name="T53" fmla="*/ T52 w 57"/>
                  <a:gd name="T54" fmla="+- 0 366 350"/>
                  <a:gd name="T55" fmla="*/ 366 h 56"/>
                  <a:gd name="T56" fmla="+- 0 1007 950"/>
                  <a:gd name="T57" fmla="*/ T56 w 57"/>
                  <a:gd name="T58" fmla="+- 0 363 350"/>
                  <a:gd name="T59" fmla="*/ 363 h 56"/>
                  <a:gd name="T60" fmla="+- 0 1007 950"/>
                  <a:gd name="T61" fmla="*/ T60 w 57"/>
                  <a:gd name="T62" fmla="+- 0 357 350"/>
                  <a:gd name="T63" fmla="*/ 357 h 56"/>
                  <a:gd name="T64" fmla="+- 0 1000 950"/>
                  <a:gd name="T65" fmla="*/ T64 w 57"/>
                  <a:gd name="T66" fmla="+- 0 350 350"/>
                  <a:gd name="T67" fmla="*/ 350 h 56"/>
                  <a:gd name="T68" fmla="+- 0 995 950"/>
                  <a:gd name="T69" fmla="*/ T68 w 57"/>
                  <a:gd name="T70" fmla="+- 0 350 350"/>
                  <a:gd name="T71" fmla="*/ 350 h 56"/>
                  <a:gd name="T72" fmla="+- 0 991 950"/>
                  <a:gd name="T73" fmla="*/ T72 w 57"/>
                  <a:gd name="T74" fmla="+- 0 354 350"/>
                  <a:gd name="T75" fmla="*/ 354 h 56"/>
                  <a:gd name="T76" fmla="+- 0 979 950"/>
                  <a:gd name="T77" fmla="*/ T76 w 57"/>
                  <a:gd name="T78" fmla="+- 0 366 350"/>
                  <a:gd name="T79" fmla="*/ 366 h 56"/>
                  <a:gd name="T80" fmla="+- 0 966 950"/>
                  <a:gd name="T81" fmla="*/ T80 w 57"/>
                  <a:gd name="T82" fmla="+- 0 354 350"/>
                  <a:gd name="T83" fmla="*/ 354 h 56"/>
                  <a:gd name="T84" fmla="+- 0 963 950"/>
                  <a:gd name="T85" fmla="*/ T84 w 57"/>
                  <a:gd name="T86" fmla="+- 0 350 350"/>
                  <a:gd name="T87" fmla="*/ 350 h 56"/>
                  <a:gd name="T88" fmla="+- 0 957 950"/>
                  <a:gd name="T89" fmla="*/ T88 w 57"/>
                  <a:gd name="T90" fmla="+- 0 350 350"/>
                  <a:gd name="T91" fmla="*/ 350 h 56"/>
                  <a:gd name="T92" fmla="+- 0 950 950"/>
                  <a:gd name="T93" fmla="*/ T92 w 57"/>
                  <a:gd name="T94" fmla="+- 0 357 350"/>
                  <a:gd name="T95" fmla="*/ 357 h 56"/>
                  <a:gd name="T96" fmla="+- 0 950 950"/>
                  <a:gd name="T97" fmla="*/ T96 w 57"/>
                  <a:gd name="T98" fmla="+- 0 363 350"/>
                  <a:gd name="T99" fmla="*/ 363 h 56"/>
                  <a:gd name="T100" fmla="+- 0 954 950"/>
                  <a:gd name="T101" fmla="*/ T100 w 57"/>
                  <a:gd name="T102" fmla="+- 0 366 350"/>
                  <a:gd name="T103" fmla="*/ 366 h 56"/>
                  <a:gd name="T104" fmla="+- 0 966 950"/>
                  <a:gd name="T105" fmla="*/ T104 w 57"/>
                  <a:gd name="T106" fmla="+- 0 379 350"/>
                  <a:gd name="T107" fmla="*/ 379 h 56"/>
                  <a:gd name="T108" fmla="+- 0 954 950"/>
                  <a:gd name="T109" fmla="*/ T108 w 57"/>
                  <a:gd name="T110" fmla="+- 0 391 350"/>
                  <a:gd name="T111" fmla="*/ 391 h 56"/>
                  <a:gd name="T112" fmla="+- 0 950 950"/>
                  <a:gd name="T113" fmla="*/ T112 w 57"/>
                  <a:gd name="T114" fmla="+- 0 395 350"/>
                  <a:gd name="T115" fmla="*/ 395 h 56"/>
                  <a:gd name="T116" fmla="+- 0 950 950"/>
                  <a:gd name="T117" fmla="*/ T116 w 57"/>
                  <a:gd name="T118" fmla="+- 0 400 350"/>
                  <a:gd name="T119" fmla="*/ 400 h 56"/>
                  <a:gd name="T120" fmla="+- 0 954 950"/>
                  <a:gd name="T121" fmla="*/ T120 w 57"/>
                  <a:gd name="T122" fmla="+- 0 404 350"/>
                  <a:gd name="T123" fmla="*/ 404 h 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</a:cxnLst>
                <a:rect l="0" t="0" r="r" b="b"/>
                <a:pathLst>
                  <a:path w="57" h="56">
                    <a:moveTo>
                      <a:pt x="4" y="54"/>
                    </a:moveTo>
                    <a:lnTo>
                      <a:pt x="8" y="56"/>
                    </a:lnTo>
                    <a:lnTo>
                      <a:pt x="12" y="56"/>
                    </a:lnTo>
                    <a:lnTo>
                      <a:pt x="16" y="54"/>
                    </a:lnTo>
                    <a:lnTo>
                      <a:pt x="29" y="41"/>
                    </a:lnTo>
                    <a:lnTo>
                      <a:pt x="41" y="54"/>
                    </a:lnTo>
                    <a:lnTo>
                      <a:pt x="45" y="56"/>
                    </a:lnTo>
                    <a:lnTo>
                      <a:pt x="50" y="56"/>
                    </a:lnTo>
                    <a:lnTo>
                      <a:pt x="54" y="54"/>
                    </a:lnTo>
                    <a:lnTo>
                      <a:pt x="57" y="50"/>
                    </a:lnTo>
                    <a:lnTo>
                      <a:pt x="57" y="45"/>
                    </a:lnTo>
                    <a:lnTo>
                      <a:pt x="54" y="41"/>
                    </a:lnTo>
                    <a:lnTo>
                      <a:pt x="42" y="29"/>
                    </a:lnTo>
                    <a:lnTo>
                      <a:pt x="54" y="16"/>
                    </a:lnTo>
                    <a:lnTo>
                      <a:pt x="57" y="13"/>
                    </a:lnTo>
                    <a:lnTo>
                      <a:pt x="57" y="7"/>
                    </a:lnTo>
                    <a:lnTo>
                      <a:pt x="50" y="0"/>
                    </a:lnTo>
                    <a:lnTo>
                      <a:pt x="45" y="0"/>
                    </a:lnTo>
                    <a:lnTo>
                      <a:pt x="41" y="4"/>
                    </a:lnTo>
                    <a:lnTo>
                      <a:pt x="29" y="16"/>
                    </a:lnTo>
                    <a:lnTo>
                      <a:pt x="16" y="4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4" y="16"/>
                    </a:lnTo>
                    <a:lnTo>
                      <a:pt x="16" y="29"/>
                    </a:lnTo>
                    <a:lnTo>
                      <a:pt x="4" y="41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4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2" name="Freeform 122"/>
              <p:cNvSpPr/>
              <p:nvPr/>
            </p:nvSpPr>
            <p:spPr bwMode="auto">
              <a:xfrm>
                <a:off x="781" y="236"/>
                <a:ext cx="18" cy="18"/>
              </a:xfrm>
              <a:custGeom>
                <a:avLst/>
                <a:gdLst>
                  <a:gd name="T0" fmla="+- 0 799 781"/>
                  <a:gd name="T1" fmla="*/ T0 w 18"/>
                  <a:gd name="T2" fmla="+- 0 241 236"/>
                  <a:gd name="T3" fmla="*/ 241 h 18"/>
                  <a:gd name="T4" fmla="+- 0 795 781"/>
                  <a:gd name="T5" fmla="*/ T4 w 18"/>
                  <a:gd name="T6" fmla="+- 0 237 236"/>
                  <a:gd name="T7" fmla="*/ 237 h 18"/>
                  <a:gd name="T8" fmla="+- 0 791 781"/>
                  <a:gd name="T9" fmla="*/ T8 w 18"/>
                  <a:gd name="T10" fmla="+- 0 236 236"/>
                  <a:gd name="T11" fmla="*/ 236 h 18"/>
                  <a:gd name="T12" fmla="+- 0 787 781"/>
                  <a:gd name="T13" fmla="*/ T12 w 18"/>
                  <a:gd name="T14" fmla="+- 0 236 236"/>
                  <a:gd name="T15" fmla="*/ 236 h 18"/>
                  <a:gd name="T16" fmla="+- 0 783 781"/>
                  <a:gd name="T17" fmla="*/ T16 w 18"/>
                  <a:gd name="T18" fmla="+- 0 240 236"/>
                  <a:gd name="T19" fmla="*/ 240 h 18"/>
                  <a:gd name="T20" fmla="+- 0 781 781"/>
                  <a:gd name="T21" fmla="*/ T20 w 18"/>
                  <a:gd name="T22" fmla="+- 0 244 236"/>
                  <a:gd name="T23" fmla="*/ 244 h 18"/>
                  <a:gd name="T24" fmla="+- 0 782 781"/>
                  <a:gd name="T25" fmla="*/ T24 w 18"/>
                  <a:gd name="T26" fmla="+- 0 248 236"/>
                  <a:gd name="T27" fmla="*/ 248 h 18"/>
                  <a:gd name="T28" fmla="+- 0 785 781"/>
                  <a:gd name="T29" fmla="*/ T28 w 18"/>
                  <a:gd name="T30" fmla="+- 0 252 236"/>
                  <a:gd name="T31" fmla="*/ 252 h 18"/>
                  <a:gd name="T32" fmla="+- 0 790 781"/>
                  <a:gd name="T33" fmla="*/ T32 w 18"/>
                  <a:gd name="T34" fmla="+- 0 254 236"/>
                  <a:gd name="T35" fmla="*/ 254 h 18"/>
                  <a:gd name="T36" fmla="+- 0 794 781"/>
                  <a:gd name="T37" fmla="*/ T36 w 18"/>
                  <a:gd name="T38" fmla="+- 0 253 236"/>
                  <a:gd name="T39" fmla="*/ 253 h 18"/>
                  <a:gd name="T40" fmla="+- 0 798 781"/>
                  <a:gd name="T41" fmla="*/ T40 w 18"/>
                  <a:gd name="T42" fmla="+- 0 250 236"/>
                  <a:gd name="T43" fmla="*/ 250 h 18"/>
                  <a:gd name="T44" fmla="+- 0 799 781"/>
                  <a:gd name="T45" fmla="*/ T44 w 18"/>
                  <a:gd name="T46" fmla="+- 0 245 236"/>
                  <a:gd name="T47" fmla="*/ 245 h 18"/>
                  <a:gd name="T48" fmla="+- 0 799 781"/>
                  <a:gd name="T49" fmla="*/ T48 w 18"/>
                  <a:gd name="T50" fmla="+- 0 241 236"/>
                  <a:gd name="T51" fmla="*/ 241 h 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8" h="18">
                    <a:moveTo>
                      <a:pt x="18" y="5"/>
                    </a:moveTo>
                    <a:lnTo>
                      <a:pt x="14" y="1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4" y="16"/>
                    </a:lnTo>
                    <a:lnTo>
                      <a:pt x="9" y="18"/>
                    </a:lnTo>
                    <a:lnTo>
                      <a:pt x="13" y="17"/>
                    </a:lnTo>
                    <a:lnTo>
                      <a:pt x="17" y="14"/>
                    </a:lnTo>
                    <a:lnTo>
                      <a:pt x="18" y="9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3" name="Freeform 121"/>
              <p:cNvSpPr/>
              <p:nvPr/>
            </p:nvSpPr>
            <p:spPr bwMode="auto">
              <a:xfrm>
                <a:off x="1083" y="339"/>
                <a:ext cx="18" cy="18"/>
              </a:xfrm>
              <a:custGeom>
                <a:avLst/>
                <a:gdLst>
                  <a:gd name="T0" fmla="+- 0 1100 1083"/>
                  <a:gd name="T1" fmla="*/ T0 w 18"/>
                  <a:gd name="T2" fmla="+- 0 345 339"/>
                  <a:gd name="T3" fmla="*/ 345 h 18"/>
                  <a:gd name="T4" fmla="+- 0 1097 1083"/>
                  <a:gd name="T5" fmla="*/ T4 w 18"/>
                  <a:gd name="T6" fmla="+- 0 341 339"/>
                  <a:gd name="T7" fmla="*/ 341 h 18"/>
                  <a:gd name="T8" fmla="+- 0 1092 1083"/>
                  <a:gd name="T9" fmla="*/ T8 w 18"/>
                  <a:gd name="T10" fmla="+- 0 339 339"/>
                  <a:gd name="T11" fmla="*/ 339 h 18"/>
                  <a:gd name="T12" fmla="+- 0 1088 1083"/>
                  <a:gd name="T13" fmla="*/ T12 w 18"/>
                  <a:gd name="T14" fmla="+- 0 340 339"/>
                  <a:gd name="T15" fmla="*/ 340 h 18"/>
                  <a:gd name="T16" fmla="+- 0 1084 1083"/>
                  <a:gd name="T17" fmla="*/ T16 w 18"/>
                  <a:gd name="T18" fmla="+- 0 343 339"/>
                  <a:gd name="T19" fmla="*/ 343 h 18"/>
                  <a:gd name="T20" fmla="+- 0 1083 1083"/>
                  <a:gd name="T21" fmla="*/ T20 w 18"/>
                  <a:gd name="T22" fmla="+- 0 348 339"/>
                  <a:gd name="T23" fmla="*/ 348 h 18"/>
                  <a:gd name="T24" fmla="+- 0 1084 1083"/>
                  <a:gd name="T25" fmla="*/ T24 w 18"/>
                  <a:gd name="T26" fmla="+- 0 352 339"/>
                  <a:gd name="T27" fmla="*/ 352 h 18"/>
                  <a:gd name="T28" fmla="+- 0 1087 1083"/>
                  <a:gd name="T29" fmla="*/ T28 w 18"/>
                  <a:gd name="T30" fmla="+- 0 356 339"/>
                  <a:gd name="T31" fmla="*/ 356 h 18"/>
                  <a:gd name="T32" fmla="+- 0 1091 1083"/>
                  <a:gd name="T33" fmla="*/ T32 w 18"/>
                  <a:gd name="T34" fmla="+- 0 358 339"/>
                  <a:gd name="T35" fmla="*/ 358 h 18"/>
                  <a:gd name="T36" fmla="+- 0 1095 1083"/>
                  <a:gd name="T37" fmla="*/ T36 w 18"/>
                  <a:gd name="T38" fmla="+- 0 357 339"/>
                  <a:gd name="T39" fmla="*/ 357 h 18"/>
                  <a:gd name="T40" fmla="+- 0 1099 1083"/>
                  <a:gd name="T41" fmla="*/ T40 w 18"/>
                  <a:gd name="T42" fmla="+- 0 353 339"/>
                  <a:gd name="T43" fmla="*/ 353 h 18"/>
                  <a:gd name="T44" fmla="+- 0 1101 1083"/>
                  <a:gd name="T45" fmla="*/ T44 w 18"/>
                  <a:gd name="T46" fmla="+- 0 349 339"/>
                  <a:gd name="T47" fmla="*/ 349 h 18"/>
                  <a:gd name="T48" fmla="+- 0 1100 1083"/>
                  <a:gd name="T49" fmla="*/ T48 w 18"/>
                  <a:gd name="T50" fmla="+- 0 345 339"/>
                  <a:gd name="T51" fmla="*/ 345 h 1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</a:cxnLst>
                <a:rect l="0" t="0" r="r" b="b"/>
                <a:pathLst>
                  <a:path w="18" h="18">
                    <a:moveTo>
                      <a:pt x="17" y="6"/>
                    </a:moveTo>
                    <a:lnTo>
                      <a:pt x="14" y="2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1" y="4"/>
                    </a:lnTo>
                    <a:lnTo>
                      <a:pt x="0" y="9"/>
                    </a:lnTo>
                    <a:lnTo>
                      <a:pt x="1" y="13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8"/>
                    </a:lnTo>
                    <a:lnTo>
                      <a:pt x="16" y="14"/>
                    </a:lnTo>
                    <a:lnTo>
                      <a:pt x="18" y="10"/>
                    </a:lnTo>
                    <a:lnTo>
                      <a:pt x="17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sp>
          <p:nvSpPr>
            <p:cNvPr id="394" name="Freeform: Shape 190"/>
            <p:cNvSpPr/>
            <p:nvPr/>
          </p:nvSpPr>
          <p:spPr>
            <a:xfrm>
              <a:off x="3697332" y="5001379"/>
              <a:ext cx="428245" cy="443346"/>
            </a:xfrm>
            <a:custGeom>
              <a:avLst/>
              <a:gdLst/>
              <a:ahLst/>
              <a:cxnLst/>
              <a:rect l="l" t="t" r="r" b="b"/>
              <a:pathLst>
                <a:path w="204091" h="200009">
                  <a:moveTo>
                    <a:pt x="20409" y="32676"/>
                  </a:moveTo>
                  <a:cubicBezTo>
                    <a:pt x="22562" y="32676"/>
                    <a:pt x="24475" y="33473"/>
                    <a:pt x="26149" y="35067"/>
                  </a:cubicBezTo>
                  <a:lnTo>
                    <a:pt x="48217" y="57150"/>
                  </a:lnTo>
                  <a:lnTo>
                    <a:pt x="155875" y="57150"/>
                  </a:lnTo>
                  <a:lnTo>
                    <a:pt x="177943" y="35067"/>
                  </a:lnTo>
                  <a:cubicBezTo>
                    <a:pt x="179617" y="33473"/>
                    <a:pt x="181530" y="32676"/>
                    <a:pt x="183683" y="32676"/>
                  </a:cubicBezTo>
                  <a:cubicBezTo>
                    <a:pt x="185835" y="32676"/>
                    <a:pt x="187749" y="33473"/>
                    <a:pt x="189423" y="35067"/>
                  </a:cubicBezTo>
                  <a:cubicBezTo>
                    <a:pt x="191017" y="36741"/>
                    <a:pt x="191814" y="38654"/>
                    <a:pt x="191814" y="40808"/>
                  </a:cubicBezTo>
                  <a:cubicBezTo>
                    <a:pt x="191814" y="42961"/>
                    <a:pt x="191017" y="44875"/>
                    <a:pt x="189423" y="46551"/>
                  </a:cubicBezTo>
                  <a:lnTo>
                    <a:pt x="167355" y="68620"/>
                  </a:lnTo>
                  <a:cubicBezTo>
                    <a:pt x="167355" y="72844"/>
                    <a:pt x="167355" y="78106"/>
                    <a:pt x="167355" y="84407"/>
                  </a:cubicBezTo>
                  <a:cubicBezTo>
                    <a:pt x="167355" y="90708"/>
                    <a:pt x="167355" y="97951"/>
                    <a:pt x="167355" y="106135"/>
                  </a:cubicBezTo>
                  <a:lnTo>
                    <a:pt x="195928" y="106135"/>
                  </a:lnTo>
                  <a:cubicBezTo>
                    <a:pt x="198222" y="106196"/>
                    <a:pt x="200140" y="106998"/>
                    <a:pt x="201684" y="108541"/>
                  </a:cubicBezTo>
                  <a:cubicBezTo>
                    <a:pt x="203228" y="110083"/>
                    <a:pt x="204030" y="112000"/>
                    <a:pt x="204091" y="114292"/>
                  </a:cubicBezTo>
                  <a:cubicBezTo>
                    <a:pt x="204030" y="116583"/>
                    <a:pt x="203228" y="118500"/>
                    <a:pt x="201684" y="120042"/>
                  </a:cubicBezTo>
                  <a:cubicBezTo>
                    <a:pt x="200140" y="121585"/>
                    <a:pt x="198222" y="122387"/>
                    <a:pt x="195928" y="122448"/>
                  </a:cubicBezTo>
                  <a:lnTo>
                    <a:pt x="167355" y="122448"/>
                  </a:lnTo>
                  <a:cubicBezTo>
                    <a:pt x="167318" y="130400"/>
                    <a:pt x="166532" y="137426"/>
                    <a:pt x="164996" y="143528"/>
                  </a:cubicBezTo>
                  <a:cubicBezTo>
                    <a:pt x="163460" y="149630"/>
                    <a:pt x="161397" y="154935"/>
                    <a:pt x="158809" y="159442"/>
                  </a:cubicBezTo>
                  <a:lnTo>
                    <a:pt x="185341" y="186104"/>
                  </a:lnTo>
                  <a:cubicBezTo>
                    <a:pt x="186935" y="187778"/>
                    <a:pt x="187733" y="189692"/>
                    <a:pt x="187733" y="191845"/>
                  </a:cubicBezTo>
                  <a:cubicBezTo>
                    <a:pt x="187733" y="193997"/>
                    <a:pt x="186935" y="195911"/>
                    <a:pt x="185341" y="197585"/>
                  </a:cubicBezTo>
                  <a:cubicBezTo>
                    <a:pt x="184560" y="198411"/>
                    <a:pt x="183667" y="199023"/>
                    <a:pt x="182662" y="199419"/>
                  </a:cubicBezTo>
                  <a:cubicBezTo>
                    <a:pt x="181658" y="199815"/>
                    <a:pt x="180637" y="200011"/>
                    <a:pt x="179601" y="200009"/>
                  </a:cubicBezTo>
                  <a:cubicBezTo>
                    <a:pt x="178564" y="200011"/>
                    <a:pt x="177544" y="199815"/>
                    <a:pt x="176539" y="199419"/>
                  </a:cubicBezTo>
                  <a:cubicBezTo>
                    <a:pt x="175535" y="199023"/>
                    <a:pt x="174642" y="198411"/>
                    <a:pt x="173861" y="197585"/>
                  </a:cubicBezTo>
                  <a:lnTo>
                    <a:pt x="148604" y="172454"/>
                  </a:lnTo>
                  <a:cubicBezTo>
                    <a:pt x="148532" y="172643"/>
                    <a:pt x="146820" y="173966"/>
                    <a:pt x="143469" y="176423"/>
                  </a:cubicBezTo>
                  <a:cubicBezTo>
                    <a:pt x="140118" y="178880"/>
                    <a:pt x="135562" y="181337"/>
                    <a:pt x="129802" y="183793"/>
                  </a:cubicBezTo>
                  <a:cubicBezTo>
                    <a:pt x="124041" y="186250"/>
                    <a:pt x="117510" y="187573"/>
                    <a:pt x="110210" y="187762"/>
                  </a:cubicBezTo>
                  <a:lnTo>
                    <a:pt x="110210" y="73462"/>
                  </a:lnTo>
                  <a:lnTo>
                    <a:pt x="93882" y="73462"/>
                  </a:lnTo>
                  <a:lnTo>
                    <a:pt x="93882" y="187762"/>
                  </a:lnTo>
                  <a:cubicBezTo>
                    <a:pt x="86121" y="187554"/>
                    <a:pt x="79250" y="186099"/>
                    <a:pt x="73270" y="183397"/>
                  </a:cubicBezTo>
                  <a:cubicBezTo>
                    <a:pt x="67290" y="180694"/>
                    <a:pt x="62592" y="177991"/>
                    <a:pt x="59177" y="175289"/>
                  </a:cubicBezTo>
                  <a:cubicBezTo>
                    <a:pt x="55762" y="172586"/>
                    <a:pt x="54022" y="171131"/>
                    <a:pt x="53957" y="170923"/>
                  </a:cubicBezTo>
                  <a:lnTo>
                    <a:pt x="30614" y="197330"/>
                  </a:lnTo>
                  <a:cubicBezTo>
                    <a:pt x="29777" y="198223"/>
                    <a:pt x="28836" y="198892"/>
                    <a:pt x="27792" y="199339"/>
                  </a:cubicBezTo>
                  <a:cubicBezTo>
                    <a:pt x="26747" y="199786"/>
                    <a:pt x="25647" y="200009"/>
                    <a:pt x="24491" y="200009"/>
                  </a:cubicBezTo>
                  <a:cubicBezTo>
                    <a:pt x="23529" y="200011"/>
                    <a:pt x="22583" y="199846"/>
                    <a:pt x="21653" y="199514"/>
                  </a:cubicBezTo>
                  <a:cubicBezTo>
                    <a:pt x="20723" y="199182"/>
                    <a:pt x="19841" y="198666"/>
                    <a:pt x="19006" y="197968"/>
                  </a:cubicBezTo>
                  <a:cubicBezTo>
                    <a:pt x="17345" y="196360"/>
                    <a:pt x="16458" y="194473"/>
                    <a:pt x="16344" y="192307"/>
                  </a:cubicBezTo>
                  <a:cubicBezTo>
                    <a:pt x="16229" y="190141"/>
                    <a:pt x="16904" y="188158"/>
                    <a:pt x="18368" y="186359"/>
                  </a:cubicBezTo>
                  <a:lnTo>
                    <a:pt x="44135" y="157401"/>
                  </a:lnTo>
                  <a:cubicBezTo>
                    <a:pt x="41874" y="153019"/>
                    <a:pt x="40082" y="147943"/>
                    <a:pt x="38762" y="142173"/>
                  </a:cubicBezTo>
                  <a:cubicBezTo>
                    <a:pt x="37441" y="136403"/>
                    <a:pt x="36766" y="129828"/>
                    <a:pt x="36737" y="122448"/>
                  </a:cubicBezTo>
                  <a:lnTo>
                    <a:pt x="8164" y="122448"/>
                  </a:lnTo>
                  <a:cubicBezTo>
                    <a:pt x="5871" y="122387"/>
                    <a:pt x="3952" y="121585"/>
                    <a:pt x="2408" y="120042"/>
                  </a:cubicBezTo>
                  <a:cubicBezTo>
                    <a:pt x="864" y="118500"/>
                    <a:pt x="61" y="116583"/>
                    <a:pt x="0" y="114292"/>
                  </a:cubicBezTo>
                  <a:cubicBezTo>
                    <a:pt x="61" y="112000"/>
                    <a:pt x="864" y="110083"/>
                    <a:pt x="2408" y="108541"/>
                  </a:cubicBezTo>
                  <a:cubicBezTo>
                    <a:pt x="3952" y="106998"/>
                    <a:pt x="5871" y="106196"/>
                    <a:pt x="8164" y="106135"/>
                  </a:cubicBezTo>
                  <a:lnTo>
                    <a:pt x="36737" y="106135"/>
                  </a:lnTo>
                  <a:cubicBezTo>
                    <a:pt x="36737" y="97951"/>
                    <a:pt x="36737" y="90708"/>
                    <a:pt x="36737" y="84407"/>
                  </a:cubicBezTo>
                  <a:cubicBezTo>
                    <a:pt x="36737" y="78106"/>
                    <a:pt x="36737" y="72844"/>
                    <a:pt x="36737" y="68620"/>
                  </a:cubicBezTo>
                  <a:lnTo>
                    <a:pt x="14669" y="46551"/>
                  </a:lnTo>
                  <a:cubicBezTo>
                    <a:pt x="13075" y="44875"/>
                    <a:pt x="12278" y="42961"/>
                    <a:pt x="12278" y="40808"/>
                  </a:cubicBezTo>
                  <a:cubicBezTo>
                    <a:pt x="12278" y="38654"/>
                    <a:pt x="13075" y="36741"/>
                    <a:pt x="14669" y="35067"/>
                  </a:cubicBezTo>
                  <a:cubicBezTo>
                    <a:pt x="16344" y="33473"/>
                    <a:pt x="18257" y="32676"/>
                    <a:pt x="20409" y="32676"/>
                  </a:cubicBezTo>
                  <a:close/>
                  <a:moveTo>
                    <a:pt x="102046" y="0"/>
                  </a:moveTo>
                  <a:cubicBezTo>
                    <a:pt x="109658" y="85"/>
                    <a:pt x="116530" y="1940"/>
                    <a:pt x="122663" y="5563"/>
                  </a:cubicBezTo>
                  <a:cubicBezTo>
                    <a:pt x="128796" y="9187"/>
                    <a:pt x="133675" y="14063"/>
                    <a:pt x="137299" y="20195"/>
                  </a:cubicBezTo>
                  <a:cubicBezTo>
                    <a:pt x="140923" y="26326"/>
                    <a:pt x="142779" y="33196"/>
                    <a:pt x="142864" y="40805"/>
                  </a:cubicBezTo>
                  <a:lnTo>
                    <a:pt x="61228" y="40805"/>
                  </a:lnTo>
                  <a:cubicBezTo>
                    <a:pt x="61314" y="33196"/>
                    <a:pt x="63169" y="26326"/>
                    <a:pt x="66793" y="20195"/>
                  </a:cubicBezTo>
                  <a:cubicBezTo>
                    <a:pt x="70417" y="14063"/>
                    <a:pt x="75296" y="9187"/>
                    <a:pt x="81429" y="5563"/>
                  </a:cubicBezTo>
                  <a:cubicBezTo>
                    <a:pt x="87562" y="1940"/>
                    <a:pt x="94434" y="85"/>
                    <a:pt x="1020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45713" tIns="22856" rIns="45713" bIns="22856" numCol="1" spcCol="0" rtlCol="0" fromWordArt="0" anchor="t" anchorCtr="0" forceAA="0" compatLnSpc="1">
              <a:noAutofit/>
            </a:bodyPr>
            <a:lstStyle/>
            <a:p>
              <a:endParaRPr lang="tr-TR" sz="1200"/>
            </a:p>
          </p:txBody>
        </p:sp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92390" y="4195750"/>
              <a:ext cx="980355" cy="737022"/>
            </a:xfrm>
            <a:prstGeom prst="rect">
              <a:avLst/>
            </a:prstGeom>
          </p:spPr>
        </p:pic>
        <p:pic>
          <p:nvPicPr>
            <p:cNvPr id="460" name="Picture 459" descr="A close up of a logo&#10;&#10;Description generated with very high confidence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00"/>
            <a:stretch>
              <a:fillRect/>
            </a:stretch>
          </p:blipFill>
          <p:spPr>
            <a:xfrm>
              <a:off x="5608892" y="2337131"/>
              <a:ext cx="926725" cy="71610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829" y="2724131"/>
              <a:ext cx="1967681" cy="2046116"/>
            </a:xfrm>
            <a:prstGeom prst="rect">
              <a:avLst/>
            </a:prstGeom>
          </p:spPr>
        </p:pic>
      </p:grpSp>
      <p:grpSp>
        <p:nvGrpSpPr>
          <p:cNvPr id="92" name="Group 91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93" name="Rectangle 92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62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17" name="Rectangle 16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1461154" y="206475"/>
            <a:ext cx="6529907" cy="7665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Gill Sans MT" panose="020B0502020104020203" pitchFamily="34" charset="0"/>
              </a:rPr>
              <a:t>Impact of Pollinators on Yield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82" y="870969"/>
            <a:ext cx="7458635" cy="559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5250" y="4143904"/>
            <a:ext cx="74294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Up to 64.5% of fruit yield loss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97% fruit abscission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6% increase in final fruit weight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92% yield increase</a:t>
            </a:r>
            <a:endParaRPr lang="en-US" sz="36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9307"/>
            <a:ext cx="9136785" cy="1107996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Gill Sans MT" panose="020B0502020104020203" pitchFamily="34" charset="0"/>
              </a:rPr>
              <a:t>Postharvest Losses</a:t>
            </a:r>
            <a:endParaRPr lang="en-US" sz="6600" b="1" dirty="0">
              <a:latin typeface="Gill Sans MT" panose="020B05020201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568" y="3054060"/>
            <a:ext cx="865813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40% - 45% losses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chemeClr val="bg1"/>
                </a:solidFill>
                <a:latin typeface="Gill Sans MT" panose="020B0502020104020203" pitchFamily="34" charset="0"/>
              </a:rPr>
              <a:t>Cold chain?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chemeClr val="bg1"/>
                </a:solidFill>
                <a:latin typeface="Gill Sans MT" panose="020B0502020104020203" pitchFamily="34" charset="0"/>
              </a:rPr>
              <a:t>Crates for </a:t>
            </a:r>
            <a:r>
              <a:rPr lang="en-US" sz="6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harvesting</a:t>
            </a:r>
          </a:p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Sacks for packaging </a:t>
            </a:r>
            <a:endParaRPr lang="en-US" sz="6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857250" indent="-857250">
              <a:buFont typeface="Wingdings" panose="05000000000000000000" pitchFamily="2" charset="2"/>
              <a:buChar char="v"/>
            </a:pPr>
            <a:endParaRPr lang="en-US" sz="6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68" y="4596384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endParaRPr lang="en-US" sz="6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3" name="Rectangle 2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19215"/>
          <a:stretch/>
        </p:blipFill>
        <p:spPr>
          <a:xfrm rot="16200000">
            <a:off x="2052920" y="-672354"/>
            <a:ext cx="5038164" cy="91439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80744" y="101135"/>
            <a:ext cx="7068174" cy="12794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Gill Sans MT" panose="020B0502020104020203" pitchFamily="34" charset="0"/>
              </a:rPr>
              <a:t>Diversity of Avocado – </a:t>
            </a:r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over 50 listed varieties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5343" y="6499412"/>
            <a:ext cx="4116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Source of picture: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Lusike Wasilwa, KALRO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5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7"/>
          <p:cNvGrpSpPr>
            <a:grpSpLocks/>
          </p:cNvGrpSpPr>
          <p:nvPr/>
        </p:nvGrpSpPr>
        <p:grpSpPr bwMode="auto">
          <a:xfrm>
            <a:off x="3110935" y="2554649"/>
            <a:ext cx="3007866" cy="1881405"/>
            <a:chOff x="773113" y="61913"/>
            <a:chExt cx="10731500" cy="6710362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943050" y="1484681"/>
              <a:ext cx="10561563" cy="5206901"/>
            </a:xfrm>
            <a:custGeom>
              <a:avLst/>
              <a:gdLst>
                <a:gd name="T0" fmla="*/ 2061 w 3201"/>
                <a:gd name="T1" fmla="*/ 0 h 1578"/>
                <a:gd name="T2" fmla="*/ 179 w 3201"/>
                <a:gd name="T3" fmla="*/ 895 h 1578"/>
                <a:gd name="T4" fmla="*/ 2 w 3201"/>
                <a:gd name="T5" fmla="*/ 998 h 1578"/>
                <a:gd name="T6" fmla="*/ 67 w 3201"/>
                <a:gd name="T7" fmla="*/ 1118 h 1578"/>
                <a:gd name="T8" fmla="*/ 793 w 3201"/>
                <a:gd name="T9" fmla="*/ 1535 h 1578"/>
                <a:gd name="T10" fmla="*/ 978 w 3201"/>
                <a:gd name="T11" fmla="*/ 1578 h 1578"/>
                <a:gd name="T12" fmla="*/ 1199 w 3201"/>
                <a:gd name="T13" fmla="*/ 1517 h 1578"/>
                <a:gd name="T14" fmla="*/ 3103 w 3201"/>
                <a:gd name="T15" fmla="*/ 421 h 1578"/>
                <a:gd name="T16" fmla="*/ 3201 w 3201"/>
                <a:gd name="T17" fmla="*/ 295 h 1578"/>
                <a:gd name="T18" fmla="*/ 2823 w 3201"/>
                <a:gd name="T19" fmla="*/ 39 h 1578"/>
                <a:gd name="T20" fmla="*/ 2061 w 3201"/>
                <a:gd name="T21" fmla="*/ 0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01" h="1578">
                  <a:moveTo>
                    <a:pt x="2061" y="0"/>
                  </a:moveTo>
                  <a:cubicBezTo>
                    <a:pt x="179" y="895"/>
                    <a:pt x="179" y="895"/>
                    <a:pt x="179" y="895"/>
                  </a:cubicBezTo>
                  <a:cubicBezTo>
                    <a:pt x="179" y="895"/>
                    <a:pt x="4" y="921"/>
                    <a:pt x="2" y="998"/>
                  </a:cubicBezTo>
                  <a:cubicBezTo>
                    <a:pt x="0" y="1088"/>
                    <a:pt x="67" y="1118"/>
                    <a:pt x="67" y="1118"/>
                  </a:cubicBezTo>
                  <a:cubicBezTo>
                    <a:pt x="793" y="1535"/>
                    <a:pt x="793" y="1535"/>
                    <a:pt x="793" y="1535"/>
                  </a:cubicBezTo>
                  <a:cubicBezTo>
                    <a:pt x="793" y="1535"/>
                    <a:pt x="868" y="1578"/>
                    <a:pt x="978" y="1578"/>
                  </a:cubicBezTo>
                  <a:cubicBezTo>
                    <a:pt x="1042" y="1578"/>
                    <a:pt x="1119" y="1563"/>
                    <a:pt x="1199" y="1517"/>
                  </a:cubicBezTo>
                  <a:cubicBezTo>
                    <a:pt x="1488" y="1350"/>
                    <a:pt x="1427" y="1386"/>
                    <a:pt x="3103" y="421"/>
                  </a:cubicBezTo>
                  <a:cubicBezTo>
                    <a:pt x="3103" y="421"/>
                    <a:pt x="3201" y="371"/>
                    <a:pt x="3201" y="295"/>
                  </a:cubicBezTo>
                  <a:cubicBezTo>
                    <a:pt x="3201" y="172"/>
                    <a:pt x="2823" y="39"/>
                    <a:pt x="2823" y="39"/>
                  </a:cubicBezTo>
                  <a:cubicBezTo>
                    <a:pt x="2061" y="0"/>
                    <a:pt x="2061" y="0"/>
                    <a:pt x="2061" y="0"/>
                  </a:cubicBezTo>
                </a:path>
              </a:pathLst>
            </a:custGeom>
            <a:solidFill>
              <a:srgbClr val="BCBD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951546" y="1463444"/>
              <a:ext cx="10412867" cy="5308831"/>
            </a:xfrm>
            <a:custGeom>
              <a:avLst/>
              <a:gdLst>
                <a:gd name="T0" fmla="*/ 1 w 3157"/>
                <a:gd name="T1" fmla="*/ 885 h 1608"/>
                <a:gd name="T2" fmla="*/ 0 w 3157"/>
                <a:gd name="T3" fmla="*/ 1009 h 1608"/>
                <a:gd name="T4" fmla="*/ 55 w 3157"/>
                <a:gd name="T5" fmla="*/ 1099 h 1608"/>
                <a:gd name="T6" fmla="*/ 758 w 3157"/>
                <a:gd name="T7" fmla="*/ 1503 h 1608"/>
                <a:gd name="T8" fmla="*/ 1157 w 3157"/>
                <a:gd name="T9" fmla="*/ 1485 h 1608"/>
                <a:gd name="T10" fmla="*/ 3092 w 3157"/>
                <a:gd name="T11" fmla="*/ 370 h 1608"/>
                <a:gd name="T12" fmla="*/ 3157 w 3157"/>
                <a:gd name="T13" fmla="*/ 267 h 1608"/>
                <a:gd name="T14" fmla="*/ 3157 w 3157"/>
                <a:gd name="T15" fmla="*/ 146 h 1608"/>
                <a:gd name="T16" fmla="*/ 2000 w 3157"/>
                <a:gd name="T17" fmla="*/ 0 h 1608"/>
                <a:gd name="T18" fmla="*/ 1 w 3157"/>
                <a:gd name="T19" fmla="*/ 885 h 1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57" h="1608">
                  <a:moveTo>
                    <a:pt x="1" y="885"/>
                  </a:move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2" y="1069"/>
                    <a:pt x="55" y="1099"/>
                  </a:cubicBezTo>
                  <a:cubicBezTo>
                    <a:pt x="115" y="1133"/>
                    <a:pt x="758" y="1503"/>
                    <a:pt x="758" y="1503"/>
                  </a:cubicBezTo>
                  <a:cubicBezTo>
                    <a:pt x="758" y="1503"/>
                    <a:pt x="943" y="1608"/>
                    <a:pt x="1157" y="1485"/>
                  </a:cubicBezTo>
                  <a:cubicBezTo>
                    <a:pt x="1434" y="1325"/>
                    <a:pt x="3092" y="370"/>
                    <a:pt x="3092" y="370"/>
                  </a:cubicBezTo>
                  <a:cubicBezTo>
                    <a:pt x="3092" y="370"/>
                    <a:pt x="3157" y="338"/>
                    <a:pt x="3157" y="267"/>
                  </a:cubicBezTo>
                  <a:cubicBezTo>
                    <a:pt x="3157" y="218"/>
                    <a:pt x="3157" y="146"/>
                    <a:pt x="3157" y="146"/>
                  </a:cubicBezTo>
                  <a:cubicBezTo>
                    <a:pt x="2000" y="0"/>
                    <a:pt x="2000" y="0"/>
                    <a:pt x="2000" y="0"/>
                  </a:cubicBezTo>
                  <a:lnTo>
                    <a:pt x="1" y="885"/>
                  </a:lnTo>
                  <a:close/>
                </a:path>
              </a:pathLst>
            </a:custGeom>
            <a:solidFill>
              <a:srgbClr val="E0D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773113" y="61913"/>
              <a:ext cx="10680519" cy="6137010"/>
            </a:xfrm>
            <a:custGeom>
              <a:avLst/>
              <a:gdLst>
                <a:gd name="T0" fmla="*/ 1178 w 3237"/>
                <a:gd name="T1" fmla="*/ 1797 h 1860"/>
                <a:gd name="T2" fmla="*/ 850 w 3237"/>
                <a:gd name="T3" fmla="*/ 1809 h 1860"/>
                <a:gd name="T4" fmla="*/ 111 w 3237"/>
                <a:gd name="T5" fmla="*/ 1384 h 1860"/>
                <a:gd name="T6" fmla="*/ 123 w 3237"/>
                <a:gd name="T7" fmla="*/ 1198 h 1860"/>
                <a:gd name="T8" fmla="*/ 2062 w 3237"/>
                <a:gd name="T9" fmla="*/ 81 h 1860"/>
                <a:gd name="T10" fmla="*/ 2388 w 3237"/>
                <a:gd name="T11" fmla="*/ 53 h 1860"/>
                <a:gd name="T12" fmla="*/ 3148 w 3237"/>
                <a:gd name="T13" fmla="*/ 488 h 1860"/>
                <a:gd name="T14" fmla="*/ 3140 w 3237"/>
                <a:gd name="T15" fmla="*/ 667 h 1860"/>
                <a:gd name="T16" fmla="*/ 1178 w 3237"/>
                <a:gd name="T17" fmla="*/ 1797 h 1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37" h="1860">
                  <a:moveTo>
                    <a:pt x="1178" y="1797"/>
                  </a:moveTo>
                  <a:cubicBezTo>
                    <a:pt x="1056" y="1859"/>
                    <a:pt x="948" y="1860"/>
                    <a:pt x="850" y="1809"/>
                  </a:cubicBezTo>
                  <a:cubicBezTo>
                    <a:pt x="111" y="1384"/>
                    <a:pt x="111" y="1384"/>
                    <a:pt x="111" y="1384"/>
                  </a:cubicBezTo>
                  <a:cubicBezTo>
                    <a:pt x="68" y="1359"/>
                    <a:pt x="0" y="1274"/>
                    <a:pt x="123" y="1198"/>
                  </a:cubicBezTo>
                  <a:cubicBezTo>
                    <a:pt x="2062" y="81"/>
                    <a:pt x="2062" y="81"/>
                    <a:pt x="2062" y="81"/>
                  </a:cubicBezTo>
                  <a:cubicBezTo>
                    <a:pt x="2185" y="6"/>
                    <a:pt x="2295" y="0"/>
                    <a:pt x="2388" y="53"/>
                  </a:cubicBezTo>
                  <a:cubicBezTo>
                    <a:pt x="3148" y="488"/>
                    <a:pt x="3148" y="488"/>
                    <a:pt x="3148" y="488"/>
                  </a:cubicBezTo>
                  <a:cubicBezTo>
                    <a:pt x="3237" y="534"/>
                    <a:pt x="3229" y="605"/>
                    <a:pt x="3140" y="667"/>
                  </a:cubicBezTo>
                  <a:lnTo>
                    <a:pt x="1178" y="1797"/>
                  </a:lnTo>
                  <a:close/>
                </a:path>
              </a:pathLst>
            </a:custGeom>
            <a:solidFill>
              <a:srgbClr val="EBE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900565" y="74656"/>
              <a:ext cx="10519079" cy="5984113"/>
            </a:xfrm>
            <a:custGeom>
              <a:avLst/>
              <a:gdLst>
                <a:gd name="T0" fmla="*/ 1117 w 3188"/>
                <a:gd name="T1" fmla="*/ 1760 h 1814"/>
                <a:gd name="T2" fmla="*/ 836 w 3188"/>
                <a:gd name="T3" fmla="*/ 1767 h 1814"/>
                <a:gd name="T4" fmla="*/ 84 w 3188"/>
                <a:gd name="T5" fmla="*/ 1341 h 1814"/>
                <a:gd name="T6" fmla="*/ 90 w 3188"/>
                <a:gd name="T7" fmla="*/ 1193 h 1814"/>
                <a:gd name="T8" fmla="*/ 2044 w 3188"/>
                <a:gd name="T9" fmla="*/ 69 h 1814"/>
                <a:gd name="T10" fmla="*/ 2325 w 3188"/>
                <a:gd name="T11" fmla="*/ 45 h 1814"/>
                <a:gd name="T12" fmla="*/ 3093 w 3188"/>
                <a:gd name="T13" fmla="*/ 485 h 1814"/>
                <a:gd name="T14" fmla="*/ 3094 w 3188"/>
                <a:gd name="T15" fmla="*/ 621 h 1814"/>
                <a:gd name="T16" fmla="*/ 1117 w 3188"/>
                <a:gd name="T17" fmla="*/ 1760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8" h="1814">
                  <a:moveTo>
                    <a:pt x="1117" y="1760"/>
                  </a:moveTo>
                  <a:cubicBezTo>
                    <a:pt x="1035" y="1814"/>
                    <a:pt x="911" y="1810"/>
                    <a:pt x="836" y="1767"/>
                  </a:cubicBezTo>
                  <a:cubicBezTo>
                    <a:pt x="84" y="1341"/>
                    <a:pt x="84" y="1341"/>
                    <a:pt x="84" y="1341"/>
                  </a:cubicBezTo>
                  <a:cubicBezTo>
                    <a:pt x="0" y="1288"/>
                    <a:pt x="21" y="1235"/>
                    <a:pt x="90" y="1193"/>
                  </a:cubicBezTo>
                  <a:cubicBezTo>
                    <a:pt x="2044" y="69"/>
                    <a:pt x="2044" y="69"/>
                    <a:pt x="2044" y="69"/>
                  </a:cubicBezTo>
                  <a:cubicBezTo>
                    <a:pt x="2136" y="16"/>
                    <a:pt x="2238" y="0"/>
                    <a:pt x="2325" y="45"/>
                  </a:cubicBezTo>
                  <a:cubicBezTo>
                    <a:pt x="3093" y="485"/>
                    <a:pt x="3093" y="485"/>
                    <a:pt x="3093" y="485"/>
                  </a:cubicBezTo>
                  <a:cubicBezTo>
                    <a:pt x="3147" y="511"/>
                    <a:pt x="3188" y="564"/>
                    <a:pt x="3094" y="621"/>
                  </a:cubicBezTo>
                  <a:lnTo>
                    <a:pt x="1117" y="1760"/>
                  </a:lnTo>
                  <a:close/>
                </a:path>
              </a:pathLst>
            </a:custGeom>
            <a:solidFill>
              <a:srgbClr val="EBEBEB">
                <a:alpha val="70000"/>
              </a:srgbClr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2425746" y="4589284"/>
              <a:ext cx="930405" cy="560613"/>
            </a:xfrm>
            <a:custGeom>
              <a:avLst/>
              <a:gdLst>
                <a:gd name="T0" fmla="*/ 129 w 282"/>
                <a:gd name="T1" fmla="*/ 171 h 171"/>
                <a:gd name="T2" fmla="*/ 4 w 282"/>
                <a:gd name="T3" fmla="*/ 97 h 171"/>
                <a:gd name="T4" fmla="*/ 133 w 282"/>
                <a:gd name="T5" fmla="*/ 0 h 171"/>
                <a:gd name="T6" fmla="*/ 153 w 282"/>
                <a:gd name="T7" fmla="*/ 0 h 171"/>
                <a:gd name="T8" fmla="*/ 278 w 282"/>
                <a:gd name="T9" fmla="*/ 73 h 171"/>
                <a:gd name="T10" fmla="*/ 149 w 282"/>
                <a:gd name="T11" fmla="*/ 170 h 171"/>
                <a:gd name="T12" fmla="*/ 129 w 282"/>
                <a:gd name="T13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2" h="171">
                  <a:moveTo>
                    <a:pt x="129" y="171"/>
                  </a:moveTo>
                  <a:cubicBezTo>
                    <a:pt x="62" y="171"/>
                    <a:pt x="8" y="139"/>
                    <a:pt x="4" y="97"/>
                  </a:cubicBezTo>
                  <a:cubicBezTo>
                    <a:pt x="0" y="51"/>
                    <a:pt x="58" y="7"/>
                    <a:pt x="133" y="0"/>
                  </a:cubicBezTo>
                  <a:cubicBezTo>
                    <a:pt x="140" y="0"/>
                    <a:pt x="146" y="0"/>
                    <a:pt x="153" y="0"/>
                  </a:cubicBezTo>
                  <a:cubicBezTo>
                    <a:pt x="220" y="0"/>
                    <a:pt x="274" y="31"/>
                    <a:pt x="278" y="73"/>
                  </a:cubicBezTo>
                  <a:cubicBezTo>
                    <a:pt x="282" y="120"/>
                    <a:pt x="224" y="163"/>
                    <a:pt x="149" y="170"/>
                  </a:cubicBezTo>
                  <a:cubicBezTo>
                    <a:pt x="142" y="171"/>
                    <a:pt x="136" y="171"/>
                    <a:pt x="129" y="171"/>
                  </a:cubicBezTo>
                  <a:close/>
                </a:path>
              </a:pathLst>
            </a:custGeom>
            <a:solidFill>
              <a:srgbClr val="EBEBEB">
                <a:alpha val="70000"/>
              </a:srgbClr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10"/>
            <p:cNvSpPr>
              <a:spLocks noEditPoints="1"/>
            </p:cNvSpPr>
            <p:nvPr/>
          </p:nvSpPr>
          <p:spPr bwMode="auto">
            <a:xfrm>
              <a:off x="2404505" y="4568050"/>
              <a:ext cx="968639" cy="603083"/>
            </a:xfrm>
            <a:custGeom>
              <a:avLst/>
              <a:gdLst>
                <a:gd name="T0" fmla="*/ 159 w 294"/>
                <a:gd name="T1" fmla="*/ 0 h 183"/>
                <a:gd name="T2" fmla="*/ 159 w 294"/>
                <a:gd name="T3" fmla="*/ 12 h 183"/>
                <a:gd name="T4" fmla="*/ 159 w 294"/>
                <a:gd name="T5" fmla="*/ 12 h 183"/>
                <a:gd name="T6" fmla="*/ 278 w 294"/>
                <a:gd name="T7" fmla="*/ 80 h 183"/>
                <a:gd name="T8" fmla="*/ 246 w 294"/>
                <a:gd name="T9" fmla="*/ 137 h 183"/>
                <a:gd name="T10" fmla="*/ 154 w 294"/>
                <a:gd name="T11" fmla="*/ 170 h 183"/>
                <a:gd name="T12" fmla="*/ 135 w 294"/>
                <a:gd name="T13" fmla="*/ 171 h 183"/>
                <a:gd name="T14" fmla="*/ 16 w 294"/>
                <a:gd name="T15" fmla="*/ 103 h 183"/>
                <a:gd name="T16" fmla="*/ 48 w 294"/>
                <a:gd name="T17" fmla="*/ 45 h 183"/>
                <a:gd name="T18" fmla="*/ 140 w 294"/>
                <a:gd name="T19" fmla="*/ 12 h 183"/>
                <a:gd name="T20" fmla="*/ 159 w 294"/>
                <a:gd name="T21" fmla="*/ 12 h 183"/>
                <a:gd name="T22" fmla="*/ 159 w 294"/>
                <a:gd name="T23" fmla="*/ 0 h 183"/>
                <a:gd name="T24" fmla="*/ 159 w 294"/>
                <a:gd name="T25" fmla="*/ 0 h 183"/>
                <a:gd name="T26" fmla="*/ 139 w 294"/>
                <a:gd name="T27" fmla="*/ 0 h 183"/>
                <a:gd name="T28" fmla="*/ 4 w 294"/>
                <a:gd name="T29" fmla="*/ 104 h 183"/>
                <a:gd name="T30" fmla="*/ 135 w 294"/>
                <a:gd name="T31" fmla="*/ 183 h 183"/>
                <a:gd name="T32" fmla="*/ 155 w 294"/>
                <a:gd name="T33" fmla="*/ 182 h 183"/>
                <a:gd name="T34" fmla="*/ 290 w 294"/>
                <a:gd name="T35" fmla="*/ 79 h 183"/>
                <a:gd name="T36" fmla="*/ 159 w 294"/>
                <a:gd name="T3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4" h="183">
                  <a:moveTo>
                    <a:pt x="159" y="0"/>
                  </a:moveTo>
                  <a:cubicBezTo>
                    <a:pt x="159" y="12"/>
                    <a:pt x="159" y="12"/>
                    <a:pt x="159" y="12"/>
                  </a:cubicBezTo>
                  <a:cubicBezTo>
                    <a:pt x="159" y="12"/>
                    <a:pt x="159" y="12"/>
                    <a:pt x="159" y="12"/>
                  </a:cubicBezTo>
                  <a:cubicBezTo>
                    <a:pt x="223" y="12"/>
                    <a:pt x="274" y="41"/>
                    <a:pt x="278" y="80"/>
                  </a:cubicBezTo>
                  <a:cubicBezTo>
                    <a:pt x="279" y="100"/>
                    <a:pt x="268" y="120"/>
                    <a:pt x="246" y="137"/>
                  </a:cubicBezTo>
                  <a:cubicBezTo>
                    <a:pt x="223" y="155"/>
                    <a:pt x="190" y="167"/>
                    <a:pt x="154" y="170"/>
                  </a:cubicBezTo>
                  <a:cubicBezTo>
                    <a:pt x="148" y="171"/>
                    <a:pt x="141" y="171"/>
                    <a:pt x="135" y="171"/>
                  </a:cubicBezTo>
                  <a:cubicBezTo>
                    <a:pt x="71" y="171"/>
                    <a:pt x="20" y="142"/>
                    <a:pt x="16" y="103"/>
                  </a:cubicBezTo>
                  <a:cubicBezTo>
                    <a:pt x="15" y="83"/>
                    <a:pt x="26" y="62"/>
                    <a:pt x="48" y="45"/>
                  </a:cubicBezTo>
                  <a:cubicBezTo>
                    <a:pt x="71" y="27"/>
                    <a:pt x="104" y="16"/>
                    <a:pt x="140" y="12"/>
                  </a:cubicBezTo>
                  <a:cubicBezTo>
                    <a:pt x="146" y="12"/>
                    <a:pt x="153" y="12"/>
                    <a:pt x="159" y="12"/>
                  </a:cubicBezTo>
                  <a:cubicBezTo>
                    <a:pt x="159" y="0"/>
                    <a:pt x="159" y="0"/>
                    <a:pt x="159" y="0"/>
                  </a:cubicBezTo>
                  <a:moveTo>
                    <a:pt x="159" y="0"/>
                  </a:moveTo>
                  <a:cubicBezTo>
                    <a:pt x="152" y="0"/>
                    <a:pt x="146" y="0"/>
                    <a:pt x="139" y="0"/>
                  </a:cubicBezTo>
                  <a:cubicBezTo>
                    <a:pt x="60" y="7"/>
                    <a:pt x="0" y="54"/>
                    <a:pt x="4" y="104"/>
                  </a:cubicBezTo>
                  <a:cubicBezTo>
                    <a:pt x="9" y="150"/>
                    <a:pt x="65" y="183"/>
                    <a:pt x="135" y="183"/>
                  </a:cubicBezTo>
                  <a:cubicBezTo>
                    <a:pt x="142" y="183"/>
                    <a:pt x="148" y="183"/>
                    <a:pt x="155" y="182"/>
                  </a:cubicBezTo>
                  <a:cubicBezTo>
                    <a:pt x="234" y="175"/>
                    <a:pt x="294" y="129"/>
                    <a:pt x="290" y="79"/>
                  </a:cubicBezTo>
                  <a:cubicBezTo>
                    <a:pt x="286" y="33"/>
                    <a:pt x="229" y="0"/>
                    <a:pt x="159" y="0"/>
                  </a:cubicBezTo>
                  <a:close/>
                </a:path>
              </a:pathLst>
            </a:custGeom>
            <a:solidFill>
              <a:srgbClr val="E0D4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8" name="Group 94"/>
            <p:cNvGrpSpPr>
              <a:grpSpLocks/>
            </p:cNvGrpSpPr>
            <p:nvPr/>
          </p:nvGrpSpPr>
          <p:grpSpPr bwMode="auto">
            <a:xfrm>
              <a:off x="1452563" y="4973638"/>
              <a:ext cx="444501" cy="425450"/>
              <a:chOff x="1452563" y="4973638"/>
              <a:chExt cx="444501" cy="425450"/>
            </a:xfrm>
          </p:grpSpPr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1452860" y="4971519"/>
                <a:ext cx="72222" cy="97684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1546325" y="5026732"/>
                <a:ext cx="72222" cy="101930"/>
              </a:xfrm>
              <a:custGeom>
                <a:avLst/>
                <a:gdLst>
                  <a:gd name="T0" fmla="*/ 18 w 22"/>
                  <a:gd name="T1" fmla="*/ 11 h 30"/>
                  <a:gd name="T2" fmla="*/ 17 w 22"/>
                  <a:gd name="T3" fmla="*/ 28 h 30"/>
                  <a:gd name="T4" fmla="*/ 4 w 22"/>
                  <a:gd name="T5" fmla="*/ 19 h 30"/>
                  <a:gd name="T6" fmla="*/ 4 w 22"/>
                  <a:gd name="T7" fmla="*/ 3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1" y="26"/>
                      <a:pt x="17" y="28"/>
                    </a:cubicBezTo>
                    <a:cubicBezTo>
                      <a:pt x="13" y="30"/>
                      <a:pt x="7" y="26"/>
                      <a:pt x="4" y="19"/>
                    </a:cubicBezTo>
                    <a:cubicBezTo>
                      <a:pt x="0" y="12"/>
                      <a:pt x="0" y="5"/>
                      <a:pt x="4" y="3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1635541" y="5086191"/>
                <a:ext cx="76472" cy="93435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1729006" y="5141402"/>
                <a:ext cx="72224" cy="97684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1826721" y="5196615"/>
                <a:ext cx="67975" cy="97681"/>
              </a:xfrm>
              <a:custGeom>
                <a:avLst/>
                <a:gdLst>
                  <a:gd name="T0" fmla="*/ 18 w 21"/>
                  <a:gd name="T1" fmla="*/ 11 h 29"/>
                  <a:gd name="T2" fmla="*/ 17 w 21"/>
                  <a:gd name="T3" fmla="*/ 27 h 29"/>
                  <a:gd name="T4" fmla="*/ 3 w 21"/>
                  <a:gd name="T5" fmla="*/ 19 h 29"/>
                  <a:gd name="T6" fmla="*/ 4 w 21"/>
                  <a:gd name="T7" fmla="*/ 2 h 29"/>
                  <a:gd name="T8" fmla="*/ 18 w 21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9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16"/>
              <p:cNvSpPr>
                <a:spLocks/>
              </p:cNvSpPr>
              <p:nvPr/>
            </p:nvSpPr>
            <p:spPr bwMode="auto">
              <a:xfrm>
                <a:off x="1457107" y="5073449"/>
                <a:ext cx="72224" cy="97684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9 h 29"/>
                  <a:gd name="T6" fmla="*/ 5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6"/>
                      <a:pt x="4" y="19"/>
                    </a:cubicBezTo>
                    <a:cubicBezTo>
                      <a:pt x="0" y="12"/>
                      <a:pt x="1" y="4"/>
                      <a:pt x="5" y="2"/>
                    </a:cubicBezTo>
                    <a:cubicBezTo>
                      <a:pt x="9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1546325" y="5132908"/>
                <a:ext cx="76472" cy="97684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1" y="25"/>
                      <a:pt x="18" y="27"/>
                    </a:cubicBezTo>
                    <a:cubicBezTo>
                      <a:pt x="14" y="29"/>
                      <a:pt x="7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0" name="Freeform 18"/>
              <p:cNvSpPr>
                <a:spLocks/>
              </p:cNvSpPr>
              <p:nvPr/>
            </p:nvSpPr>
            <p:spPr bwMode="auto">
              <a:xfrm>
                <a:off x="1639790" y="5188121"/>
                <a:ext cx="72222" cy="93435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2"/>
                      <a:pt x="1" y="4"/>
                      <a:pt x="5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19"/>
              <p:cNvSpPr>
                <a:spLocks/>
              </p:cNvSpPr>
              <p:nvPr/>
            </p:nvSpPr>
            <p:spPr bwMode="auto">
              <a:xfrm>
                <a:off x="1733256" y="5243331"/>
                <a:ext cx="72222" cy="97684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9 h 29"/>
                  <a:gd name="T6" fmla="*/ 5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6"/>
                      <a:pt x="4" y="19"/>
                    </a:cubicBezTo>
                    <a:cubicBezTo>
                      <a:pt x="0" y="12"/>
                      <a:pt x="1" y="4"/>
                      <a:pt x="5" y="2"/>
                    </a:cubicBezTo>
                    <a:cubicBezTo>
                      <a:pt x="9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2" name="Freeform 20"/>
              <p:cNvSpPr>
                <a:spLocks/>
              </p:cNvSpPr>
              <p:nvPr/>
            </p:nvSpPr>
            <p:spPr bwMode="auto">
              <a:xfrm>
                <a:off x="1830968" y="5302790"/>
                <a:ext cx="67975" cy="97684"/>
              </a:xfrm>
              <a:custGeom>
                <a:avLst/>
                <a:gdLst>
                  <a:gd name="T0" fmla="*/ 18 w 21"/>
                  <a:gd name="T1" fmla="*/ 11 h 30"/>
                  <a:gd name="T2" fmla="*/ 17 w 21"/>
                  <a:gd name="T3" fmla="*/ 27 h 30"/>
                  <a:gd name="T4" fmla="*/ 3 w 21"/>
                  <a:gd name="T5" fmla="*/ 19 h 30"/>
                  <a:gd name="T6" fmla="*/ 4 w 21"/>
                  <a:gd name="T7" fmla="*/ 2 h 30"/>
                  <a:gd name="T8" fmla="*/ 18 w 21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30"/>
                      <a:pt x="7" y="26"/>
                      <a:pt x="3" y="19"/>
                    </a:cubicBezTo>
                    <a:cubicBezTo>
                      <a:pt x="0" y="12"/>
                      <a:pt x="0" y="5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9" name="Group 95"/>
            <p:cNvGrpSpPr>
              <a:grpSpLocks/>
            </p:cNvGrpSpPr>
            <p:nvPr/>
          </p:nvGrpSpPr>
          <p:grpSpPr bwMode="auto">
            <a:xfrm>
              <a:off x="2633663" y="5653088"/>
              <a:ext cx="755650" cy="593725"/>
              <a:chOff x="2633663" y="5653088"/>
              <a:chExt cx="755650" cy="593725"/>
            </a:xfrm>
          </p:grpSpPr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>
                <a:off x="2633920" y="5651049"/>
                <a:ext cx="67975" cy="97684"/>
              </a:xfrm>
              <a:custGeom>
                <a:avLst/>
                <a:gdLst>
                  <a:gd name="T0" fmla="*/ 18 w 21"/>
                  <a:gd name="T1" fmla="*/ 11 h 29"/>
                  <a:gd name="T2" fmla="*/ 17 w 21"/>
                  <a:gd name="T3" fmla="*/ 27 h 29"/>
                  <a:gd name="T4" fmla="*/ 3 w 21"/>
                  <a:gd name="T5" fmla="*/ 18 h 29"/>
                  <a:gd name="T6" fmla="*/ 4 w 21"/>
                  <a:gd name="T7" fmla="*/ 2 h 29"/>
                  <a:gd name="T8" fmla="*/ 18 w 21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22"/>
              <p:cNvSpPr>
                <a:spLocks/>
              </p:cNvSpPr>
              <p:nvPr/>
            </p:nvSpPr>
            <p:spPr bwMode="auto">
              <a:xfrm>
                <a:off x="2723135" y="5706263"/>
                <a:ext cx="72224" cy="101930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4 w 22"/>
                  <a:gd name="T7" fmla="*/ 2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8" y="26"/>
                      <a:pt x="4" y="19"/>
                    </a:cubicBezTo>
                    <a:cubicBezTo>
                      <a:pt x="0" y="12"/>
                      <a:pt x="0" y="5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2820850" y="5765722"/>
                <a:ext cx="72222" cy="97681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9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8" y="26"/>
                      <a:pt x="4" y="19"/>
                    </a:cubicBezTo>
                    <a:cubicBezTo>
                      <a:pt x="0" y="12"/>
                      <a:pt x="1" y="4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2922812" y="5820932"/>
                <a:ext cx="72222" cy="97684"/>
              </a:xfrm>
              <a:custGeom>
                <a:avLst/>
                <a:gdLst>
                  <a:gd name="T0" fmla="*/ 18 w 22"/>
                  <a:gd name="T1" fmla="*/ 11 h 29"/>
                  <a:gd name="T2" fmla="*/ 17 w 22"/>
                  <a:gd name="T3" fmla="*/ 27 h 29"/>
                  <a:gd name="T4" fmla="*/ 4 w 22"/>
                  <a:gd name="T5" fmla="*/ 19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1" y="25"/>
                      <a:pt x="17" y="27"/>
                    </a:cubicBezTo>
                    <a:cubicBezTo>
                      <a:pt x="13" y="29"/>
                      <a:pt x="7" y="26"/>
                      <a:pt x="4" y="19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3020524" y="5876145"/>
                <a:ext cx="67975" cy="97681"/>
              </a:xfrm>
              <a:custGeom>
                <a:avLst/>
                <a:gdLst>
                  <a:gd name="T0" fmla="*/ 18 w 21"/>
                  <a:gd name="T1" fmla="*/ 10 h 29"/>
                  <a:gd name="T2" fmla="*/ 17 w 21"/>
                  <a:gd name="T3" fmla="*/ 27 h 29"/>
                  <a:gd name="T4" fmla="*/ 3 w 21"/>
                  <a:gd name="T5" fmla="*/ 18 h 29"/>
                  <a:gd name="T6" fmla="*/ 4 w 21"/>
                  <a:gd name="T7" fmla="*/ 2 h 29"/>
                  <a:gd name="T8" fmla="*/ 18 w 21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0"/>
                    </a:moveTo>
                    <a:cubicBezTo>
                      <a:pt x="21" y="17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113989" y="5935604"/>
                <a:ext cx="76471" cy="93435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1" y="4"/>
                      <a:pt x="5" y="2"/>
                    </a:cubicBezTo>
                    <a:cubicBezTo>
                      <a:pt x="9" y="0"/>
                      <a:pt x="15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215951" y="5990815"/>
                <a:ext cx="72224" cy="97684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7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215951" y="6092744"/>
                <a:ext cx="72224" cy="97684"/>
              </a:xfrm>
              <a:custGeom>
                <a:avLst/>
                <a:gdLst>
                  <a:gd name="T0" fmla="*/ 18 w 22"/>
                  <a:gd name="T1" fmla="*/ 11 h 29"/>
                  <a:gd name="T2" fmla="*/ 18 w 22"/>
                  <a:gd name="T3" fmla="*/ 27 h 29"/>
                  <a:gd name="T4" fmla="*/ 4 w 22"/>
                  <a:gd name="T5" fmla="*/ 18 h 29"/>
                  <a:gd name="T6" fmla="*/ 4 w 22"/>
                  <a:gd name="T7" fmla="*/ 2 h 29"/>
                  <a:gd name="T8" fmla="*/ 18 w 22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1"/>
                    </a:moveTo>
                    <a:cubicBezTo>
                      <a:pt x="22" y="18"/>
                      <a:pt x="22" y="25"/>
                      <a:pt x="18" y="27"/>
                    </a:cubicBezTo>
                    <a:cubicBezTo>
                      <a:pt x="14" y="29"/>
                      <a:pt x="7" y="25"/>
                      <a:pt x="4" y="18"/>
                    </a:cubicBezTo>
                    <a:cubicBezTo>
                      <a:pt x="0" y="11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29"/>
              <p:cNvSpPr>
                <a:spLocks/>
              </p:cNvSpPr>
              <p:nvPr/>
            </p:nvSpPr>
            <p:spPr bwMode="auto">
              <a:xfrm>
                <a:off x="3113989" y="6037534"/>
                <a:ext cx="72224" cy="101930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4 w 22"/>
                  <a:gd name="T7" fmla="*/ 2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8" y="26"/>
                      <a:pt x="4" y="19"/>
                    </a:cubicBezTo>
                    <a:cubicBezTo>
                      <a:pt x="0" y="12"/>
                      <a:pt x="1" y="5"/>
                      <a:pt x="4" y="2"/>
                    </a:cubicBezTo>
                    <a:cubicBezTo>
                      <a:pt x="8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313666" y="6050274"/>
                <a:ext cx="76471" cy="93435"/>
              </a:xfrm>
              <a:custGeom>
                <a:avLst/>
                <a:gdLst>
                  <a:gd name="T0" fmla="*/ 19 w 23"/>
                  <a:gd name="T1" fmla="*/ 10 h 29"/>
                  <a:gd name="T2" fmla="*/ 18 w 23"/>
                  <a:gd name="T3" fmla="*/ 27 h 29"/>
                  <a:gd name="T4" fmla="*/ 3 w 23"/>
                  <a:gd name="T5" fmla="*/ 19 h 29"/>
                  <a:gd name="T6" fmla="*/ 5 w 23"/>
                  <a:gd name="T7" fmla="*/ 2 h 29"/>
                  <a:gd name="T8" fmla="*/ 19 w 23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9">
                    <a:moveTo>
                      <a:pt x="19" y="10"/>
                    </a:moveTo>
                    <a:cubicBezTo>
                      <a:pt x="23" y="17"/>
                      <a:pt x="22" y="25"/>
                      <a:pt x="18" y="27"/>
                    </a:cubicBezTo>
                    <a:cubicBezTo>
                      <a:pt x="14" y="29"/>
                      <a:pt x="7" y="26"/>
                      <a:pt x="3" y="19"/>
                    </a:cubicBezTo>
                    <a:cubicBezTo>
                      <a:pt x="0" y="12"/>
                      <a:pt x="0" y="4"/>
                      <a:pt x="5" y="2"/>
                    </a:cubicBezTo>
                    <a:cubicBezTo>
                      <a:pt x="9" y="0"/>
                      <a:pt x="15" y="3"/>
                      <a:pt x="19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313666" y="6147957"/>
                <a:ext cx="76471" cy="97681"/>
              </a:xfrm>
              <a:custGeom>
                <a:avLst/>
                <a:gdLst>
                  <a:gd name="T0" fmla="*/ 19 w 23"/>
                  <a:gd name="T1" fmla="*/ 11 h 30"/>
                  <a:gd name="T2" fmla="*/ 18 w 23"/>
                  <a:gd name="T3" fmla="*/ 27 h 30"/>
                  <a:gd name="T4" fmla="*/ 4 w 23"/>
                  <a:gd name="T5" fmla="*/ 19 h 30"/>
                  <a:gd name="T6" fmla="*/ 5 w 23"/>
                  <a:gd name="T7" fmla="*/ 2 h 30"/>
                  <a:gd name="T8" fmla="*/ 19 w 23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30">
                    <a:moveTo>
                      <a:pt x="19" y="11"/>
                    </a:moveTo>
                    <a:cubicBezTo>
                      <a:pt x="23" y="17"/>
                      <a:pt x="23" y="25"/>
                      <a:pt x="18" y="27"/>
                    </a:cubicBezTo>
                    <a:cubicBezTo>
                      <a:pt x="14" y="30"/>
                      <a:pt x="7" y="26"/>
                      <a:pt x="4" y="19"/>
                    </a:cubicBezTo>
                    <a:cubicBezTo>
                      <a:pt x="0" y="12"/>
                      <a:pt x="1" y="5"/>
                      <a:pt x="5" y="2"/>
                    </a:cubicBezTo>
                    <a:cubicBezTo>
                      <a:pt x="9" y="0"/>
                      <a:pt x="16" y="4"/>
                      <a:pt x="19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2638167" y="5752979"/>
                <a:ext cx="67975" cy="97684"/>
              </a:xfrm>
              <a:custGeom>
                <a:avLst/>
                <a:gdLst>
                  <a:gd name="T0" fmla="*/ 18 w 21"/>
                  <a:gd name="T1" fmla="*/ 11 h 29"/>
                  <a:gd name="T2" fmla="*/ 17 w 21"/>
                  <a:gd name="T3" fmla="*/ 27 h 29"/>
                  <a:gd name="T4" fmla="*/ 3 w 21"/>
                  <a:gd name="T5" fmla="*/ 19 h 29"/>
                  <a:gd name="T6" fmla="*/ 4 w 21"/>
                  <a:gd name="T7" fmla="*/ 2 h 29"/>
                  <a:gd name="T8" fmla="*/ 18 w 21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9">
                    <a:moveTo>
                      <a:pt x="18" y="11"/>
                    </a:moveTo>
                    <a:cubicBezTo>
                      <a:pt x="21" y="18"/>
                      <a:pt x="21" y="25"/>
                      <a:pt x="17" y="27"/>
                    </a:cubicBezTo>
                    <a:cubicBezTo>
                      <a:pt x="13" y="29"/>
                      <a:pt x="7" y="25"/>
                      <a:pt x="3" y="19"/>
                    </a:cubicBezTo>
                    <a:cubicBezTo>
                      <a:pt x="0" y="12"/>
                      <a:pt x="0" y="4"/>
                      <a:pt x="4" y="2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2727385" y="5812438"/>
                <a:ext cx="72222" cy="97684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1" y="4"/>
                      <a:pt x="5" y="2"/>
                    </a:cubicBezTo>
                    <a:cubicBezTo>
                      <a:pt x="9" y="0"/>
                      <a:pt x="15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34"/>
              <p:cNvSpPr>
                <a:spLocks/>
              </p:cNvSpPr>
              <p:nvPr/>
            </p:nvSpPr>
            <p:spPr bwMode="auto">
              <a:xfrm>
                <a:off x="2825097" y="5867651"/>
                <a:ext cx="72224" cy="101930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5 w 22"/>
                  <a:gd name="T7" fmla="*/ 2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8" y="26"/>
                      <a:pt x="4" y="19"/>
                    </a:cubicBezTo>
                    <a:cubicBezTo>
                      <a:pt x="0" y="12"/>
                      <a:pt x="1" y="5"/>
                      <a:pt x="5" y="2"/>
                    </a:cubicBezTo>
                    <a:cubicBezTo>
                      <a:pt x="9" y="0"/>
                      <a:pt x="15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35"/>
              <p:cNvSpPr>
                <a:spLocks/>
              </p:cNvSpPr>
              <p:nvPr/>
            </p:nvSpPr>
            <p:spPr bwMode="auto">
              <a:xfrm>
                <a:off x="2922812" y="5927110"/>
                <a:ext cx="72222" cy="97681"/>
              </a:xfrm>
              <a:custGeom>
                <a:avLst/>
                <a:gdLst>
                  <a:gd name="T0" fmla="*/ 18 w 22"/>
                  <a:gd name="T1" fmla="*/ 11 h 30"/>
                  <a:gd name="T2" fmla="*/ 18 w 22"/>
                  <a:gd name="T3" fmla="*/ 28 h 30"/>
                  <a:gd name="T4" fmla="*/ 4 w 22"/>
                  <a:gd name="T5" fmla="*/ 19 h 30"/>
                  <a:gd name="T6" fmla="*/ 4 w 22"/>
                  <a:gd name="T7" fmla="*/ 3 h 30"/>
                  <a:gd name="T8" fmla="*/ 18 w 22"/>
                  <a:gd name="T9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30">
                    <a:moveTo>
                      <a:pt x="18" y="11"/>
                    </a:moveTo>
                    <a:cubicBezTo>
                      <a:pt x="22" y="18"/>
                      <a:pt x="22" y="25"/>
                      <a:pt x="18" y="28"/>
                    </a:cubicBezTo>
                    <a:cubicBezTo>
                      <a:pt x="14" y="30"/>
                      <a:pt x="7" y="26"/>
                      <a:pt x="4" y="19"/>
                    </a:cubicBezTo>
                    <a:cubicBezTo>
                      <a:pt x="0" y="12"/>
                      <a:pt x="0" y="5"/>
                      <a:pt x="4" y="3"/>
                    </a:cubicBezTo>
                    <a:cubicBezTo>
                      <a:pt x="8" y="0"/>
                      <a:pt x="14" y="4"/>
                      <a:pt x="18" y="11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36"/>
              <p:cNvSpPr>
                <a:spLocks/>
              </p:cNvSpPr>
              <p:nvPr/>
            </p:nvSpPr>
            <p:spPr bwMode="auto">
              <a:xfrm>
                <a:off x="3016277" y="5986569"/>
                <a:ext cx="72222" cy="93435"/>
              </a:xfrm>
              <a:custGeom>
                <a:avLst/>
                <a:gdLst>
                  <a:gd name="T0" fmla="*/ 18 w 22"/>
                  <a:gd name="T1" fmla="*/ 10 h 29"/>
                  <a:gd name="T2" fmla="*/ 18 w 22"/>
                  <a:gd name="T3" fmla="*/ 27 h 29"/>
                  <a:gd name="T4" fmla="*/ 4 w 22"/>
                  <a:gd name="T5" fmla="*/ 18 h 29"/>
                  <a:gd name="T6" fmla="*/ 5 w 22"/>
                  <a:gd name="T7" fmla="*/ 2 h 29"/>
                  <a:gd name="T8" fmla="*/ 18 w 22"/>
                  <a:gd name="T9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9">
                    <a:moveTo>
                      <a:pt x="18" y="10"/>
                    </a:moveTo>
                    <a:cubicBezTo>
                      <a:pt x="22" y="17"/>
                      <a:pt x="22" y="25"/>
                      <a:pt x="18" y="27"/>
                    </a:cubicBezTo>
                    <a:cubicBezTo>
                      <a:pt x="14" y="29"/>
                      <a:pt x="8" y="25"/>
                      <a:pt x="4" y="18"/>
                    </a:cubicBezTo>
                    <a:cubicBezTo>
                      <a:pt x="0" y="11"/>
                      <a:pt x="1" y="4"/>
                      <a:pt x="5" y="2"/>
                    </a:cubicBezTo>
                    <a:cubicBezTo>
                      <a:pt x="9" y="0"/>
                      <a:pt x="15" y="3"/>
                      <a:pt x="18" y="10"/>
                    </a:cubicBezTo>
                    <a:close/>
                  </a:path>
                </a:pathLst>
              </a:custGeom>
              <a:solidFill>
                <a:srgbClr val="D6C4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" name="Freeform 37"/>
            <p:cNvSpPr>
              <a:spLocks/>
            </p:cNvSpPr>
            <p:nvPr/>
          </p:nvSpPr>
          <p:spPr bwMode="auto">
            <a:xfrm>
              <a:off x="1983910" y="5302791"/>
              <a:ext cx="535300" cy="424706"/>
            </a:xfrm>
            <a:custGeom>
              <a:avLst/>
              <a:gdLst>
                <a:gd name="T0" fmla="*/ 159 w 163"/>
                <a:gd name="T1" fmla="*/ 119 h 128"/>
                <a:gd name="T2" fmla="*/ 128 w 163"/>
                <a:gd name="T3" fmla="*/ 117 h 128"/>
                <a:gd name="T4" fmla="*/ 22 w 163"/>
                <a:gd name="T5" fmla="*/ 55 h 128"/>
                <a:gd name="T6" fmla="*/ 1 w 163"/>
                <a:gd name="T7" fmla="*/ 20 h 128"/>
                <a:gd name="T8" fmla="*/ 1 w 163"/>
                <a:gd name="T9" fmla="*/ 13 h 128"/>
                <a:gd name="T10" fmla="*/ 31 w 163"/>
                <a:gd name="T11" fmla="*/ 7 h 128"/>
                <a:gd name="T12" fmla="*/ 137 w 163"/>
                <a:gd name="T13" fmla="*/ 69 h 128"/>
                <a:gd name="T14" fmla="*/ 161 w 163"/>
                <a:gd name="T15" fmla="*/ 110 h 128"/>
                <a:gd name="T16" fmla="*/ 159 w 163"/>
                <a:gd name="T17" fmla="*/ 1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28">
                  <a:moveTo>
                    <a:pt x="159" y="119"/>
                  </a:moveTo>
                  <a:cubicBezTo>
                    <a:pt x="154" y="128"/>
                    <a:pt x="140" y="124"/>
                    <a:pt x="128" y="11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10" y="48"/>
                    <a:pt x="0" y="29"/>
                    <a:pt x="1" y="20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0"/>
                    <a:pt x="19" y="0"/>
                    <a:pt x="31" y="7"/>
                  </a:cubicBezTo>
                  <a:cubicBezTo>
                    <a:pt x="137" y="69"/>
                    <a:pt x="137" y="69"/>
                    <a:pt x="137" y="69"/>
                  </a:cubicBezTo>
                  <a:cubicBezTo>
                    <a:pt x="149" y="76"/>
                    <a:pt x="163" y="93"/>
                    <a:pt x="161" y="110"/>
                  </a:cubicBezTo>
                  <a:lnTo>
                    <a:pt x="159" y="119"/>
                  </a:lnTo>
                  <a:close/>
                </a:path>
              </a:pathLst>
            </a:custGeom>
            <a:solidFill>
              <a:srgbClr val="D6C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38"/>
            <p:cNvSpPr>
              <a:spLocks/>
            </p:cNvSpPr>
            <p:nvPr/>
          </p:nvSpPr>
          <p:spPr bwMode="auto">
            <a:xfrm>
              <a:off x="2034891" y="5332521"/>
              <a:ext cx="471576" cy="352505"/>
            </a:xfrm>
            <a:custGeom>
              <a:avLst/>
              <a:gdLst>
                <a:gd name="T0" fmla="*/ 142 w 143"/>
                <a:gd name="T1" fmla="*/ 101 h 107"/>
                <a:gd name="T2" fmla="*/ 116 w 143"/>
                <a:gd name="T3" fmla="*/ 97 h 107"/>
                <a:gd name="T4" fmla="*/ 22 w 143"/>
                <a:gd name="T5" fmla="*/ 41 h 107"/>
                <a:gd name="T6" fmla="*/ 1 w 143"/>
                <a:gd name="T7" fmla="*/ 15 h 107"/>
                <a:gd name="T8" fmla="*/ 0 w 143"/>
                <a:gd name="T9" fmla="*/ 10 h 107"/>
                <a:gd name="T10" fmla="*/ 24 w 143"/>
                <a:gd name="T11" fmla="*/ 9 h 107"/>
                <a:gd name="T12" fmla="*/ 118 w 143"/>
                <a:gd name="T13" fmla="*/ 63 h 107"/>
                <a:gd name="T14" fmla="*/ 143 w 143"/>
                <a:gd name="T15" fmla="*/ 95 h 107"/>
                <a:gd name="T16" fmla="*/ 142 w 143"/>
                <a:gd name="T17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07">
                  <a:moveTo>
                    <a:pt x="142" y="101"/>
                  </a:moveTo>
                  <a:cubicBezTo>
                    <a:pt x="138" y="107"/>
                    <a:pt x="127" y="103"/>
                    <a:pt x="116" y="9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1" y="35"/>
                    <a:pt x="1" y="21"/>
                    <a:pt x="1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0"/>
                    <a:pt x="13" y="2"/>
                    <a:pt x="24" y="9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9" y="70"/>
                    <a:pt x="142" y="83"/>
                    <a:pt x="143" y="95"/>
                  </a:cubicBezTo>
                  <a:lnTo>
                    <a:pt x="142" y="101"/>
                  </a:lnTo>
                  <a:close/>
                </a:path>
              </a:pathLst>
            </a:custGeom>
            <a:solidFill>
              <a:srgbClr val="3F4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39"/>
            <p:cNvSpPr>
              <a:spLocks/>
            </p:cNvSpPr>
            <p:nvPr/>
          </p:nvSpPr>
          <p:spPr bwMode="auto">
            <a:xfrm>
              <a:off x="1091743" y="4733684"/>
              <a:ext cx="314383" cy="394978"/>
            </a:xfrm>
            <a:custGeom>
              <a:avLst/>
              <a:gdLst>
                <a:gd name="T0" fmla="*/ 75 w 95"/>
                <a:gd name="T1" fmla="*/ 42 h 119"/>
                <a:gd name="T2" fmla="*/ 80 w 95"/>
                <a:gd name="T3" fmla="*/ 109 h 119"/>
                <a:gd name="T4" fmla="*/ 20 w 95"/>
                <a:gd name="T5" fmla="*/ 78 h 119"/>
                <a:gd name="T6" fmla="*/ 15 w 95"/>
                <a:gd name="T7" fmla="*/ 10 h 119"/>
                <a:gd name="T8" fmla="*/ 75 w 95"/>
                <a:gd name="T9" fmla="*/ 4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9">
                  <a:moveTo>
                    <a:pt x="75" y="42"/>
                  </a:moveTo>
                  <a:cubicBezTo>
                    <a:pt x="93" y="69"/>
                    <a:pt x="95" y="99"/>
                    <a:pt x="80" y="109"/>
                  </a:cubicBezTo>
                  <a:cubicBezTo>
                    <a:pt x="65" y="119"/>
                    <a:pt x="38" y="105"/>
                    <a:pt x="20" y="78"/>
                  </a:cubicBezTo>
                  <a:cubicBezTo>
                    <a:pt x="2" y="51"/>
                    <a:pt x="0" y="20"/>
                    <a:pt x="15" y="10"/>
                  </a:cubicBezTo>
                  <a:cubicBezTo>
                    <a:pt x="30" y="0"/>
                    <a:pt x="57" y="14"/>
                    <a:pt x="75" y="42"/>
                  </a:cubicBezTo>
                  <a:close/>
                </a:path>
              </a:pathLst>
            </a:custGeom>
            <a:solidFill>
              <a:srgbClr val="D6C4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40"/>
            <p:cNvSpPr>
              <a:spLocks/>
            </p:cNvSpPr>
            <p:nvPr/>
          </p:nvSpPr>
          <p:spPr bwMode="auto">
            <a:xfrm>
              <a:off x="1176711" y="4797391"/>
              <a:ext cx="186930" cy="233587"/>
            </a:xfrm>
            <a:custGeom>
              <a:avLst/>
              <a:gdLst>
                <a:gd name="T0" fmla="*/ 44 w 56"/>
                <a:gd name="T1" fmla="*/ 25 h 70"/>
                <a:gd name="T2" fmla="*/ 47 w 56"/>
                <a:gd name="T3" fmla="*/ 64 h 70"/>
                <a:gd name="T4" fmla="*/ 12 w 56"/>
                <a:gd name="T5" fmla="*/ 46 h 70"/>
                <a:gd name="T6" fmla="*/ 9 w 56"/>
                <a:gd name="T7" fmla="*/ 6 h 70"/>
                <a:gd name="T8" fmla="*/ 44 w 56"/>
                <a:gd name="T9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0">
                  <a:moveTo>
                    <a:pt x="44" y="25"/>
                  </a:moveTo>
                  <a:cubicBezTo>
                    <a:pt x="55" y="40"/>
                    <a:pt x="56" y="58"/>
                    <a:pt x="47" y="64"/>
                  </a:cubicBezTo>
                  <a:cubicBezTo>
                    <a:pt x="39" y="70"/>
                    <a:pt x="23" y="62"/>
                    <a:pt x="12" y="46"/>
                  </a:cubicBezTo>
                  <a:cubicBezTo>
                    <a:pt x="2" y="30"/>
                    <a:pt x="0" y="12"/>
                    <a:pt x="9" y="6"/>
                  </a:cubicBezTo>
                  <a:cubicBezTo>
                    <a:pt x="18" y="0"/>
                    <a:pt x="34" y="9"/>
                    <a:pt x="44" y="25"/>
                  </a:cubicBezTo>
                  <a:close/>
                </a:path>
              </a:pathLst>
            </a:custGeom>
            <a:solidFill>
              <a:srgbClr val="3F4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Freeform 41"/>
            <p:cNvSpPr>
              <a:spLocks noEditPoints="1"/>
            </p:cNvSpPr>
            <p:nvPr/>
          </p:nvSpPr>
          <p:spPr bwMode="auto">
            <a:xfrm>
              <a:off x="8687912" y="1085457"/>
              <a:ext cx="713734" cy="437446"/>
            </a:xfrm>
            <a:custGeom>
              <a:avLst/>
              <a:gdLst>
                <a:gd name="T0" fmla="*/ 196 w 216"/>
                <a:gd name="T1" fmla="*/ 99 h 133"/>
                <a:gd name="T2" fmla="*/ 50 w 216"/>
                <a:gd name="T3" fmla="*/ 14 h 133"/>
                <a:gd name="T4" fmla="*/ 12 w 216"/>
                <a:gd name="T5" fmla="*/ 16 h 133"/>
                <a:gd name="T6" fmla="*/ 17 w 216"/>
                <a:gd name="T7" fmla="*/ 40 h 133"/>
                <a:gd name="T8" fmla="*/ 163 w 216"/>
                <a:gd name="T9" fmla="*/ 125 h 133"/>
                <a:gd name="T10" fmla="*/ 202 w 216"/>
                <a:gd name="T11" fmla="*/ 121 h 133"/>
                <a:gd name="T12" fmla="*/ 196 w 216"/>
                <a:gd name="T13" fmla="*/ 99 h 133"/>
                <a:gd name="T14" fmla="*/ 188 w 216"/>
                <a:gd name="T15" fmla="*/ 119 h 133"/>
                <a:gd name="T16" fmla="*/ 164 w 216"/>
                <a:gd name="T17" fmla="*/ 121 h 133"/>
                <a:gd name="T18" fmla="*/ 32 w 216"/>
                <a:gd name="T19" fmla="*/ 45 h 133"/>
                <a:gd name="T20" fmla="*/ 29 w 216"/>
                <a:gd name="T21" fmla="*/ 31 h 133"/>
                <a:gd name="T22" fmla="*/ 52 w 216"/>
                <a:gd name="T23" fmla="*/ 30 h 133"/>
                <a:gd name="T24" fmla="*/ 184 w 216"/>
                <a:gd name="T25" fmla="*/ 105 h 133"/>
                <a:gd name="T26" fmla="*/ 188 w 216"/>
                <a:gd name="T27" fmla="*/ 11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6" h="133">
                  <a:moveTo>
                    <a:pt x="196" y="99"/>
                  </a:move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28" y="0"/>
                    <a:pt x="12" y="16"/>
                  </a:cubicBezTo>
                  <a:cubicBezTo>
                    <a:pt x="0" y="30"/>
                    <a:pt x="17" y="40"/>
                    <a:pt x="17" y="40"/>
                  </a:cubicBezTo>
                  <a:cubicBezTo>
                    <a:pt x="17" y="40"/>
                    <a:pt x="154" y="120"/>
                    <a:pt x="163" y="125"/>
                  </a:cubicBezTo>
                  <a:cubicBezTo>
                    <a:pt x="171" y="130"/>
                    <a:pt x="187" y="133"/>
                    <a:pt x="202" y="121"/>
                  </a:cubicBezTo>
                  <a:cubicBezTo>
                    <a:pt x="216" y="109"/>
                    <a:pt x="196" y="99"/>
                    <a:pt x="196" y="99"/>
                  </a:cubicBezTo>
                  <a:close/>
                  <a:moveTo>
                    <a:pt x="188" y="119"/>
                  </a:moveTo>
                  <a:cubicBezTo>
                    <a:pt x="179" y="126"/>
                    <a:pt x="170" y="124"/>
                    <a:pt x="164" y="121"/>
                  </a:cubicBezTo>
                  <a:cubicBezTo>
                    <a:pt x="159" y="118"/>
                    <a:pt x="32" y="45"/>
                    <a:pt x="32" y="45"/>
                  </a:cubicBezTo>
                  <a:cubicBezTo>
                    <a:pt x="32" y="45"/>
                    <a:pt x="22" y="39"/>
                    <a:pt x="29" y="31"/>
                  </a:cubicBezTo>
                  <a:cubicBezTo>
                    <a:pt x="39" y="21"/>
                    <a:pt x="52" y="30"/>
                    <a:pt x="52" y="30"/>
                  </a:cubicBezTo>
                  <a:cubicBezTo>
                    <a:pt x="184" y="105"/>
                    <a:pt x="184" y="105"/>
                    <a:pt x="184" y="105"/>
                  </a:cubicBezTo>
                  <a:cubicBezTo>
                    <a:pt x="184" y="105"/>
                    <a:pt x="197" y="112"/>
                    <a:pt x="188" y="119"/>
                  </a:cubicBezTo>
                  <a:close/>
                </a:path>
              </a:pathLst>
            </a:custGeom>
            <a:solidFill>
              <a:srgbClr val="D7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Freeform 42"/>
            <p:cNvSpPr>
              <a:spLocks noEditPoints="1"/>
            </p:cNvSpPr>
            <p:nvPr/>
          </p:nvSpPr>
          <p:spPr bwMode="auto">
            <a:xfrm>
              <a:off x="9295436" y="1081208"/>
              <a:ext cx="165687" cy="89190"/>
            </a:xfrm>
            <a:custGeom>
              <a:avLst/>
              <a:gdLst>
                <a:gd name="T0" fmla="*/ 25 w 50"/>
                <a:gd name="T1" fmla="*/ 0 h 28"/>
                <a:gd name="T2" fmla="*/ 0 w 50"/>
                <a:gd name="T3" fmla="*/ 14 h 28"/>
                <a:gd name="T4" fmla="*/ 25 w 50"/>
                <a:gd name="T5" fmla="*/ 28 h 28"/>
                <a:gd name="T6" fmla="*/ 50 w 50"/>
                <a:gd name="T7" fmla="*/ 14 h 28"/>
                <a:gd name="T8" fmla="*/ 25 w 50"/>
                <a:gd name="T9" fmla="*/ 0 h 28"/>
                <a:gd name="T10" fmla="*/ 25 w 50"/>
                <a:gd name="T11" fmla="*/ 24 h 28"/>
                <a:gd name="T12" fmla="*/ 12 w 50"/>
                <a:gd name="T13" fmla="*/ 18 h 28"/>
                <a:gd name="T14" fmla="*/ 26 w 50"/>
                <a:gd name="T15" fmla="*/ 13 h 28"/>
                <a:gd name="T16" fmla="*/ 39 w 50"/>
                <a:gd name="T17" fmla="*/ 18 h 28"/>
                <a:gd name="T18" fmla="*/ 25 w 50"/>
                <a:gd name="T1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28">
                  <a:moveTo>
                    <a:pt x="25" y="0"/>
                  </a:moveTo>
                  <a:cubicBezTo>
                    <a:pt x="12" y="0"/>
                    <a:pt x="0" y="6"/>
                    <a:pt x="0" y="14"/>
                  </a:cubicBezTo>
                  <a:cubicBezTo>
                    <a:pt x="0" y="22"/>
                    <a:pt x="11" y="28"/>
                    <a:pt x="25" y="28"/>
                  </a:cubicBezTo>
                  <a:cubicBezTo>
                    <a:pt x="39" y="28"/>
                    <a:pt x="50" y="22"/>
                    <a:pt x="50" y="14"/>
                  </a:cubicBezTo>
                  <a:cubicBezTo>
                    <a:pt x="50" y="7"/>
                    <a:pt x="39" y="0"/>
                    <a:pt x="25" y="0"/>
                  </a:cubicBezTo>
                  <a:close/>
                  <a:moveTo>
                    <a:pt x="25" y="24"/>
                  </a:moveTo>
                  <a:cubicBezTo>
                    <a:pt x="18" y="24"/>
                    <a:pt x="12" y="21"/>
                    <a:pt x="12" y="18"/>
                  </a:cubicBezTo>
                  <a:cubicBezTo>
                    <a:pt x="12" y="15"/>
                    <a:pt x="18" y="13"/>
                    <a:pt x="26" y="13"/>
                  </a:cubicBezTo>
                  <a:cubicBezTo>
                    <a:pt x="33" y="13"/>
                    <a:pt x="39" y="15"/>
                    <a:pt x="39" y="18"/>
                  </a:cubicBezTo>
                  <a:cubicBezTo>
                    <a:pt x="39" y="22"/>
                    <a:pt x="33" y="24"/>
                    <a:pt x="25" y="24"/>
                  </a:cubicBezTo>
                  <a:close/>
                </a:path>
              </a:pathLst>
            </a:custGeom>
            <a:solidFill>
              <a:srgbClr val="D7D7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Freeform 43"/>
            <p:cNvSpPr>
              <a:spLocks/>
            </p:cNvSpPr>
            <p:nvPr/>
          </p:nvSpPr>
          <p:spPr bwMode="auto">
            <a:xfrm>
              <a:off x="2141103" y="664996"/>
              <a:ext cx="8144213" cy="4693008"/>
            </a:xfrm>
            <a:custGeom>
              <a:avLst/>
              <a:gdLst>
                <a:gd name="T0" fmla="*/ 0 w 2469"/>
                <a:gd name="T1" fmla="*/ 910 h 1421"/>
                <a:gd name="T2" fmla="*/ 356 w 2469"/>
                <a:gd name="T3" fmla="*/ 704 h 1421"/>
                <a:gd name="T4" fmla="*/ 1553 w 2469"/>
                <a:gd name="T5" fmla="*/ 12 h 1421"/>
                <a:gd name="T6" fmla="*/ 1601 w 2469"/>
                <a:gd name="T7" fmla="*/ 11 h 1421"/>
                <a:gd name="T8" fmla="*/ 1883 w 2469"/>
                <a:gd name="T9" fmla="*/ 176 h 1421"/>
                <a:gd name="T10" fmla="*/ 2141 w 2469"/>
                <a:gd name="T11" fmla="*/ 325 h 1421"/>
                <a:gd name="T12" fmla="*/ 2400 w 2469"/>
                <a:gd name="T13" fmla="*/ 475 h 1421"/>
                <a:gd name="T14" fmla="*/ 2469 w 2469"/>
                <a:gd name="T15" fmla="*/ 515 h 1421"/>
                <a:gd name="T16" fmla="*/ 2456 w 2469"/>
                <a:gd name="T17" fmla="*/ 524 h 1421"/>
                <a:gd name="T18" fmla="*/ 911 w 2469"/>
                <a:gd name="T19" fmla="*/ 1413 h 1421"/>
                <a:gd name="T20" fmla="*/ 875 w 2469"/>
                <a:gd name="T21" fmla="*/ 1413 h 1421"/>
                <a:gd name="T22" fmla="*/ 624 w 2469"/>
                <a:gd name="T23" fmla="*/ 1269 h 1421"/>
                <a:gd name="T24" fmla="*/ 377 w 2469"/>
                <a:gd name="T25" fmla="*/ 1127 h 1421"/>
                <a:gd name="T26" fmla="*/ 123 w 2469"/>
                <a:gd name="T27" fmla="*/ 981 h 1421"/>
                <a:gd name="T28" fmla="*/ 0 w 2469"/>
                <a:gd name="T29" fmla="*/ 910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69" h="1421">
                  <a:moveTo>
                    <a:pt x="0" y="910"/>
                  </a:moveTo>
                  <a:cubicBezTo>
                    <a:pt x="121" y="840"/>
                    <a:pt x="239" y="772"/>
                    <a:pt x="356" y="704"/>
                  </a:cubicBezTo>
                  <a:cubicBezTo>
                    <a:pt x="755" y="473"/>
                    <a:pt x="1154" y="243"/>
                    <a:pt x="1553" y="12"/>
                  </a:cubicBezTo>
                  <a:cubicBezTo>
                    <a:pt x="1570" y="1"/>
                    <a:pt x="1583" y="0"/>
                    <a:pt x="1601" y="11"/>
                  </a:cubicBezTo>
                  <a:cubicBezTo>
                    <a:pt x="1694" y="66"/>
                    <a:pt x="1788" y="121"/>
                    <a:pt x="1883" y="176"/>
                  </a:cubicBezTo>
                  <a:cubicBezTo>
                    <a:pt x="1969" y="226"/>
                    <a:pt x="2055" y="275"/>
                    <a:pt x="2141" y="325"/>
                  </a:cubicBezTo>
                  <a:cubicBezTo>
                    <a:pt x="2228" y="375"/>
                    <a:pt x="2314" y="425"/>
                    <a:pt x="2400" y="475"/>
                  </a:cubicBezTo>
                  <a:cubicBezTo>
                    <a:pt x="2422" y="488"/>
                    <a:pt x="2445" y="501"/>
                    <a:pt x="2469" y="515"/>
                  </a:cubicBezTo>
                  <a:cubicBezTo>
                    <a:pt x="2464" y="519"/>
                    <a:pt x="2460" y="522"/>
                    <a:pt x="2456" y="524"/>
                  </a:cubicBezTo>
                  <a:cubicBezTo>
                    <a:pt x="1941" y="820"/>
                    <a:pt x="1426" y="1117"/>
                    <a:pt x="911" y="1413"/>
                  </a:cubicBezTo>
                  <a:cubicBezTo>
                    <a:pt x="897" y="1421"/>
                    <a:pt x="888" y="1421"/>
                    <a:pt x="875" y="1413"/>
                  </a:cubicBezTo>
                  <a:cubicBezTo>
                    <a:pt x="792" y="1364"/>
                    <a:pt x="708" y="1317"/>
                    <a:pt x="624" y="1269"/>
                  </a:cubicBezTo>
                  <a:cubicBezTo>
                    <a:pt x="542" y="1222"/>
                    <a:pt x="460" y="1174"/>
                    <a:pt x="377" y="1127"/>
                  </a:cubicBezTo>
                  <a:cubicBezTo>
                    <a:pt x="293" y="1078"/>
                    <a:pt x="208" y="1030"/>
                    <a:pt x="123" y="981"/>
                  </a:cubicBezTo>
                  <a:cubicBezTo>
                    <a:pt x="83" y="958"/>
                    <a:pt x="43" y="935"/>
                    <a:pt x="0" y="910"/>
                  </a:cubicBezTo>
                  <a:close/>
                </a:path>
              </a:pathLst>
            </a:custGeom>
            <a:solidFill>
              <a:srgbClr val="3A4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53" name="TextBox 52"/>
          <p:cNvSpPr txBox="1"/>
          <p:nvPr/>
        </p:nvSpPr>
        <p:spPr bwMode="auto">
          <a:xfrm>
            <a:off x="82709" y="1664424"/>
            <a:ext cx="2896052" cy="14773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defTabSz="685890">
              <a:buClr>
                <a:srgbClr val="ED7D31">
                  <a:lumMod val="50000"/>
                </a:srgbClr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Information used by </a:t>
            </a: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farmers, nursery operators, plant </a:t>
            </a: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doctors for crop health </a:t>
            </a: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extension; and processors 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-19901" y="4672802"/>
            <a:ext cx="2953752" cy="120032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defTabSz="685890">
              <a:buClr>
                <a:srgbClr val="ED7D31">
                  <a:lumMod val="50000"/>
                </a:srgbClr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Capacity building of </a:t>
            </a: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farmers </a:t>
            </a: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on use of </a:t>
            </a: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smartphones </a:t>
            </a: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for data collection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6543408" y="4566920"/>
            <a:ext cx="2248353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defTabSz="685890">
              <a:buClr>
                <a:srgbClr val="ED7D31">
                  <a:lumMod val="50000"/>
                </a:srgbClr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Verification of collected data to inform research </a:t>
            </a:r>
          </a:p>
        </p:txBody>
      </p:sp>
      <p:sp>
        <p:nvSpPr>
          <p:cNvPr id="56" name="TextBox 55"/>
          <p:cNvSpPr txBox="1"/>
          <p:nvPr/>
        </p:nvSpPr>
        <p:spPr bwMode="auto">
          <a:xfrm>
            <a:off x="6017310" y="1413214"/>
            <a:ext cx="3126690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pPr defTabSz="685890">
              <a:buClr>
                <a:srgbClr val="ED7D31">
                  <a:lumMod val="50000"/>
                </a:srgbClr>
              </a:buClr>
              <a:defRPr/>
            </a:pP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Use of </a:t>
            </a:r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E-Books, factsheets </a:t>
            </a:r>
            <a:r>
              <a:rPr lang="en-US" b="1" dirty="0">
                <a:solidFill>
                  <a:prstClr val="black"/>
                </a:solidFill>
                <a:latin typeface="Gill Sans MT" panose="020B0502020104020203" pitchFamily="34" charset="0"/>
              </a:rPr>
              <a:t>to disseminate information</a:t>
            </a:r>
          </a:p>
        </p:txBody>
      </p: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5811587" y="4357463"/>
            <a:ext cx="548941" cy="547751"/>
            <a:chOff x="7033503" y="4516613"/>
            <a:chExt cx="974035" cy="974035"/>
          </a:xfrm>
        </p:grpSpPr>
        <p:sp>
          <p:nvSpPr>
            <p:cNvPr id="58" name="Oval 57"/>
            <p:cNvSpPr/>
            <p:nvPr/>
          </p:nvSpPr>
          <p:spPr>
            <a:xfrm>
              <a:off x="7033503" y="4516613"/>
              <a:ext cx="974035" cy="97403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0">
                <a:defRPr/>
              </a:pPr>
              <a:endParaRPr lang="id-ID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7316620" y="4770485"/>
              <a:ext cx="440512" cy="439366"/>
              <a:chOff x="1906588" y="1511300"/>
              <a:chExt cx="1220787" cy="1217612"/>
            </a:xfrm>
            <a:solidFill>
              <a:schemeClr val="bg1"/>
            </a:solidFill>
          </p:grpSpPr>
          <p:sp>
            <p:nvSpPr>
              <p:cNvPr id="60" name="Freeform 5"/>
              <p:cNvSpPr>
                <a:spLocks noEditPoints="1"/>
              </p:cNvSpPr>
              <p:nvPr/>
            </p:nvSpPr>
            <p:spPr bwMode="auto">
              <a:xfrm>
                <a:off x="1906588" y="1511300"/>
                <a:ext cx="1220787" cy="1217612"/>
              </a:xfrm>
              <a:custGeom>
                <a:avLst/>
                <a:gdLst>
                  <a:gd name="T0" fmla="*/ 253 w 392"/>
                  <a:gd name="T1" fmla="*/ 122 h 391"/>
                  <a:gd name="T2" fmla="*/ 196 w 392"/>
                  <a:gd name="T3" fmla="*/ 0 h 391"/>
                  <a:gd name="T4" fmla="*/ 110 w 392"/>
                  <a:gd name="T5" fmla="*/ 125 h 391"/>
                  <a:gd name="T6" fmla="*/ 98 w 392"/>
                  <a:gd name="T7" fmla="*/ 132 h 391"/>
                  <a:gd name="T8" fmla="*/ 37 w 392"/>
                  <a:gd name="T9" fmla="*/ 122 h 391"/>
                  <a:gd name="T10" fmla="*/ 0 w 392"/>
                  <a:gd name="T11" fmla="*/ 355 h 391"/>
                  <a:gd name="T12" fmla="*/ 73 w 392"/>
                  <a:gd name="T13" fmla="*/ 391 h 391"/>
                  <a:gd name="T14" fmla="*/ 107 w 392"/>
                  <a:gd name="T15" fmla="*/ 370 h 391"/>
                  <a:gd name="T16" fmla="*/ 110 w 392"/>
                  <a:gd name="T17" fmla="*/ 371 h 391"/>
                  <a:gd name="T18" fmla="*/ 233 w 392"/>
                  <a:gd name="T19" fmla="*/ 391 h 391"/>
                  <a:gd name="T20" fmla="*/ 344 w 392"/>
                  <a:gd name="T21" fmla="*/ 368 h 391"/>
                  <a:gd name="T22" fmla="*/ 349 w 392"/>
                  <a:gd name="T23" fmla="*/ 333 h 391"/>
                  <a:gd name="T24" fmla="*/ 370 w 392"/>
                  <a:gd name="T25" fmla="*/ 268 h 391"/>
                  <a:gd name="T26" fmla="*/ 381 w 392"/>
                  <a:gd name="T27" fmla="*/ 205 h 391"/>
                  <a:gd name="T28" fmla="*/ 392 w 392"/>
                  <a:gd name="T29" fmla="*/ 176 h 391"/>
                  <a:gd name="T30" fmla="*/ 357 w 392"/>
                  <a:gd name="T31" fmla="*/ 128 h 391"/>
                  <a:gd name="T32" fmla="*/ 73 w 392"/>
                  <a:gd name="T33" fmla="*/ 367 h 391"/>
                  <a:gd name="T34" fmla="*/ 24 w 392"/>
                  <a:gd name="T35" fmla="*/ 355 h 391"/>
                  <a:gd name="T36" fmla="*/ 37 w 392"/>
                  <a:gd name="T37" fmla="*/ 147 h 391"/>
                  <a:gd name="T38" fmla="*/ 86 w 392"/>
                  <a:gd name="T39" fmla="*/ 159 h 391"/>
                  <a:gd name="T40" fmla="*/ 367 w 392"/>
                  <a:gd name="T41" fmla="*/ 178 h 391"/>
                  <a:gd name="T42" fmla="*/ 318 w 392"/>
                  <a:gd name="T43" fmla="*/ 196 h 391"/>
                  <a:gd name="T44" fmla="*/ 318 w 392"/>
                  <a:gd name="T45" fmla="*/ 208 h 391"/>
                  <a:gd name="T46" fmla="*/ 362 w 392"/>
                  <a:gd name="T47" fmla="*/ 230 h 391"/>
                  <a:gd name="T48" fmla="*/ 306 w 392"/>
                  <a:gd name="T49" fmla="*/ 257 h 391"/>
                  <a:gd name="T50" fmla="*/ 306 w 392"/>
                  <a:gd name="T51" fmla="*/ 269 h 391"/>
                  <a:gd name="T52" fmla="*/ 346 w 392"/>
                  <a:gd name="T53" fmla="*/ 294 h 391"/>
                  <a:gd name="T54" fmla="*/ 294 w 392"/>
                  <a:gd name="T55" fmla="*/ 318 h 391"/>
                  <a:gd name="T56" fmla="*/ 294 w 392"/>
                  <a:gd name="T57" fmla="*/ 330 h 391"/>
                  <a:gd name="T58" fmla="*/ 326 w 392"/>
                  <a:gd name="T59" fmla="*/ 347 h 391"/>
                  <a:gd name="T60" fmla="*/ 300 w 392"/>
                  <a:gd name="T61" fmla="*/ 367 h 391"/>
                  <a:gd name="T62" fmla="*/ 165 w 392"/>
                  <a:gd name="T63" fmla="*/ 359 h 391"/>
                  <a:gd name="T64" fmla="*/ 98 w 392"/>
                  <a:gd name="T65" fmla="*/ 335 h 391"/>
                  <a:gd name="T66" fmla="*/ 108 w 392"/>
                  <a:gd name="T67" fmla="*/ 153 h 391"/>
                  <a:gd name="T68" fmla="*/ 184 w 392"/>
                  <a:gd name="T69" fmla="*/ 36 h 391"/>
                  <a:gd name="T70" fmla="*/ 232 w 392"/>
                  <a:gd name="T71" fmla="*/ 82 h 391"/>
                  <a:gd name="T72" fmla="*/ 353 w 392"/>
                  <a:gd name="T73" fmla="*/ 151 h 391"/>
                  <a:gd name="T74" fmla="*/ 367 w 392"/>
                  <a:gd name="T75" fmla="*/ 178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92" h="391">
                    <a:moveTo>
                      <a:pt x="357" y="128"/>
                    </a:moveTo>
                    <a:cubicBezTo>
                      <a:pt x="342" y="124"/>
                      <a:pt x="306" y="124"/>
                      <a:pt x="253" y="122"/>
                    </a:cubicBezTo>
                    <a:cubicBezTo>
                      <a:pt x="256" y="111"/>
                      <a:pt x="256" y="101"/>
                      <a:pt x="256" y="82"/>
                    </a:cubicBezTo>
                    <a:cubicBezTo>
                      <a:pt x="256" y="38"/>
                      <a:pt x="224" y="0"/>
                      <a:pt x="196" y="0"/>
                    </a:cubicBezTo>
                    <a:cubicBezTo>
                      <a:pt x="176" y="0"/>
                      <a:pt x="159" y="16"/>
                      <a:pt x="159" y="36"/>
                    </a:cubicBezTo>
                    <a:cubicBezTo>
                      <a:pt x="159" y="61"/>
                      <a:pt x="151" y="103"/>
                      <a:pt x="110" y="125"/>
                    </a:cubicBezTo>
                    <a:cubicBezTo>
                      <a:pt x="107" y="126"/>
                      <a:pt x="99" y="131"/>
                      <a:pt x="97" y="131"/>
                    </a:cubicBezTo>
                    <a:cubicBezTo>
                      <a:pt x="98" y="132"/>
                      <a:pt x="98" y="132"/>
                      <a:pt x="98" y="132"/>
                    </a:cubicBezTo>
                    <a:cubicBezTo>
                      <a:pt x="92" y="126"/>
                      <a:pt x="83" y="122"/>
                      <a:pt x="73" y="122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16" y="122"/>
                      <a:pt x="0" y="139"/>
                      <a:pt x="0" y="159"/>
                    </a:cubicBezTo>
                    <a:cubicBezTo>
                      <a:pt x="0" y="355"/>
                      <a:pt x="0" y="355"/>
                      <a:pt x="0" y="355"/>
                    </a:cubicBezTo>
                    <a:cubicBezTo>
                      <a:pt x="0" y="375"/>
                      <a:pt x="16" y="391"/>
                      <a:pt x="37" y="391"/>
                    </a:cubicBezTo>
                    <a:cubicBezTo>
                      <a:pt x="73" y="391"/>
                      <a:pt x="73" y="391"/>
                      <a:pt x="73" y="391"/>
                    </a:cubicBezTo>
                    <a:cubicBezTo>
                      <a:pt x="88" y="391"/>
                      <a:pt x="100" y="383"/>
                      <a:pt x="106" y="370"/>
                    </a:cubicBezTo>
                    <a:cubicBezTo>
                      <a:pt x="106" y="370"/>
                      <a:pt x="107" y="370"/>
                      <a:pt x="107" y="370"/>
                    </a:cubicBezTo>
                    <a:cubicBezTo>
                      <a:pt x="108" y="371"/>
                      <a:pt x="108" y="371"/>
                      <a:pt x="110" y="371"/>
                    </a:cubicBezTo>
                    <a:cubicBezTo>
                      <a:pt x="110" y="371"/>
                      <a:pt x="110" y="371"/>
                      <a:pt x="110" y="371"/>
                    </a:cubicBezTo>
                    <a:cubicBezTo>
                      <a:pt x="117" y="373"/>
                      <a:pt x="131" y="376"/>
                      <a:pt x="160" y="383"/>
                    </a:cubicBezTo>
                    <a:cubicBezTo>
                      <a:pt x="166" y="384"/>
                      <a:pt x="199" y="391"/>
                      <a:pt x="233" y="391"/>
                    </a:cubicBezTo>
                    <a:cubicBezTo>
                      <a:pt x="300" y="391"/>
                      <a:pt x="300" y="391"/>
                      <a:pt x="300" y="391"/>
                    </a:cubicBezTo>
                    <a:cubicBezTo>
                      <a:pt x="320" y="391"/>
                      <a:pt x="335" y="384"/>
                      <a:pt x="344" y="368"/>
                    </a:cubicBezTo>
                    <a:cubicBezTo>
                      <a:pt x="344" y="368"/>
                      <a:pt x="347" y="362"/>
                      <a:pt x="349" y="355"/>
                    </a:cubicBezTo>
                    <a:cubicBezTo>
                      <a:pt x="351" y="349"/>
                      <a:pt x="351" y="341"/>
                      <a:pt x="349" y="333"/>
                    </a:cubicBezTo>
                    <a:cubicBezTo>
                      <a:pt x="363" y="324"/>
                      <a:pt x="367" y="310"/>
                      <a:pt x="370" y="302"/>
                    </a:cubicBezTo>
                    <a:cubicBezTo>
                      <a:pt x="374" y="287"/>
                      <a:pt x="373" y="276"/>
                      <a:pt x="370" y="268"/>
                    </a:cubicBezTo>
                    <a:cubicBezTo>
                      <a:pt x="377" y="261"/>
                      <a:pt x="383" y="251"/>
                      <a:pt x="386" y="234"/>
                    </a:cubicBezTo>
                    <a:cubicBezTo>
                      <a:pt x="388" y="224"/>
                      <a:pt x="386" y="214"/>
                      <a:pt x="381" y="205"/>
                    </a:cubicBezTo>
                    <a:cubicBezTo>
                      <a:pt x="388" y="197"/>
                      <a:pt x="391" y="188"/>
                      <a:pt x="392" y="179"/>
                    </a:cubicBezTo>
                    <a:cubicBezTo>
                      <a:pt x="392" y="176"/>
                      <a:pt x="392" y="176"/>
                      <a:pt x="392" y="176"/>
                    </a:cubicBezTo>
                    <a:cubicBezTo>
                      <a:pt x="392" y="174"/>
                      <a:pt x="392" y="173"/>
                      <a:pt x="392" y="170"/>
                    </a:cubicBezTo>
                    <a:cubicBezTo>
                      <a:pt x="392" y="154"/>
                      <a:pt x="381" y="135"/>
                      <a:pt x="357" y="128"/>
                    </a:cubicBezTo>
                    <a:close/>
                    <a:moveTo>
                      <a:pt x="86" y="355"/>
                    </a:moveTo>
                    <a:cubicBezTo>
                      <a:pt x="86" y="361"/>
                      <a:pt x="80" y="367"/>
                      <a:pt x="73" y="367"/>
                    </a:cubicBezTo>
                    <a:cubicBezTo>
                      <a:pt x="37" y="367"/>
                      <a:pt x="37" y="367"/>
                      <a:pt x="37" y="367"/>
                    </a:cubicBezTo>
                    <a:cubicBezTo>
                      <a:pt x="30" y="367"/>
                      <a:pt x="24" y="361"/>
                      <a:pt x="24" y="355"/>
                    </a:cubicBezTo>
                    <a:cubicBezTo>
                      <a:pt x="24" y="159"/>
                      <a:pt x="24" y="159"/>
                      <a:pt x="24" y="159"/>
                    </a:cubicBezTo>
                    <a:cubicBezTo>
                      <a:pt x="24" y="152"/>
                      <a:pt x="30" y="147"/>
                      <a:pt x="37" y="147"/>
                    </a:cubicBezTo>
                    <a:cubicBezTo>
                      <a:pt x="73" y="147"/>
                      <a:pt x="73" y="147"/>
                      <a:pt x="73" y="147"/>
                    </a:cubicBezTo>
                    <a:cubicBezTo>
                      <a:pt x="80" y="147"/>
                      <a:pt x="86" y="152"/>
                      <a:pt x="86" y="159"/>
                    </a:cubicBezTo>
                    <a:lnTo>
                      <a:pt x="86" y="355"/>
                    </a:lnTo>
                    <a:close/>
                    <a:moveTo>
                      <a:pt x="367" y="178"/>
                    </a:moveTo>
                    <a:cubicBezTo>
                      <a:pt x="367" y="184"/>
                      <a:pt x="364" y="196"/>
                      <a:pt x="343" y="196"/>
                    </a:cubicBezTo>
                    <a:cubicBezTo>
                      <a:pt x="325" y="196"/>
                      <a:pt x="318" y="196"/>
                      <a:pt x="318" y="196"/>
                    </a:cubicBezTo>
                    <a:cubicBezTo>
                      <a:pt x="315" y="196"/>
                      <a:pt x="312" y="198"/>
                      <a:pt x="312" y="202"/>
                    </a:cubicBezTo>
                    <a:cubicBezTo>
                      <a:pt x="312" y="205"/>
                      <a:pt x="315" y="208"/>
                      <a:pt x="318" y="208"/>
                    </a:cubicBezTo>
                    <a:cubicBezTo>
                      <a:pt x="318" y="208"/>
                      <a:pt x="324" y="208"/>
                      <a:pt x="342" y="208"/>
                    </a:cubicBezTo>
                    <a:cubicBezTo>
                      <a:pt x="361" y="208"/>
                      <a:pt x="363" y="223"/>
                      <a:pt x="362" y="230"/>
                    </a:cubicBezTo>
                    <a:cubicBezTo>
                      <a:pt x="360" y="239"/>
                      <a:pt x="356" y="257"/>
                      <a:pt x="335" y="257"/>
                    </a:cubicBezTo>
                    <a:cubicBezTo>
                      <a:pt x="315" y="257"/>
                      <a:pt x="306" y="257"/>
                      <a:pt x="306" y="257"/>
                    </a:cubicBezTo>
                    <a:cubicBezTo>
                      <a:pt x="303" y="257"/>
                      <a:pt x="300" y="259"/>
                      <a:pt x="300" y="263"/>
                    </a:cubicBezTo>
                    <a:cubicBezTo>
                      <a:pt x="300" y="266"/>
                      <a:pt x="303" y="269"/>
                      <a:pt x="306" y="269"/>
                    </a:cubicBezTo>
                    <a:cubicBezTo>
                      <a:pt x="306" y="269"/>
                      <a:pt x="321" y="269"/>
                      <a:pt x="330" y="269"/>
                    </a:cubicBezTo>
                    <a:cubicBezTo>
                      <a:pt x="351" y="269"/>
                      <a:pt x="349" y="285"/>
                      <a:pt x="346" y="294"/>
                    </a:cubicBezTo>
                    <a:cubicBezTo>
                      <a:pt x="342" y="307"/>
                      <a:pt x="340" y="318"/>
                      <a:pt x="314" y="318"/>
                    </a:cubicBezTo>
                    <a:cubicBezTo>
                      <a:pt x="305" y="318"/>
                      <a:pt x="294" y="318"/>
                      <a:pt x="294" y="318"/>
                    </a:cubicBezTo>
                    <a:cubicBezTo>
                      <a:pt x="290" y="318"/>
                      <a:pt x="288" y="321"/>
                      <a:pt x="288" y="324"/>
                    </a:cubicBezTo>
                    <a:cubicBezTo>
                      <a:pt x="288" y="327"/>
                      <a:pt x="290" y="330"/>
                      <a:pt x="294" y="330"/>
                    </a:cubicBezTo>
                    <a:cubicBezTo>
                      <a:pt x="294" y="330"/>
                      <a:pt x="302" y="330"/>
                      <a:pt x="313" y="330"/>
                    </a:cubicBezTo>
                    <a:cubicBezTo>
                      <a:pt x="326" y="330"/>
                      <a:pt x="327" y="343"/>
                      <a:pt x="326" y="347"/>
                    </a:cubicBezTo>
                    <a:cubicBezTo>
                      <a:pt x="324" y="352"/>
                      <a:pt x="322" y="356"/>
                      <a:pt x="322" y="356"/>
                    </a:cubicBezTo>
                    <a:cubicBezTo>
                      <a:pt x="319" y="363"/>
                      <a:pt x="313" y="367"/>
                      <a:pt x="300" y="367"/>
                    </a:cubicBezTo>
                    <a:cubicBezTo>
                      <a:pt x="233" y="367"/>
                      <a:pt x="233" y="367"/>
                      <a:pt x="233" y="367"/>
                    </a:cubicBezTo>
                    <a:cubicBezTo>
                      <a:pt x="199" y="367"/>
                      <a:pt x="166" y="359"/>
                      <a:pt x="165" y="359"/>
                    </a:cubicBezTo>
                    <a:cubicBezTo>
                      <a:pt x="114" y="347"/>
                      <a:pt x="112" y="347"/>
                      <a:pt x="108" y="346"/>
                    </a:cubicBezTo>
                    <a:cubicBezTo>
                      <a:pt x="108" y="346"/>
                      <a:pt x="98" y="344"/>
                      <a:pt x="98" y="335"/>
                    </a:cubicBezTo>
                    <a:cubicBezTo>
                      <a:pt x="98" y="166"/>
                      <a:pt x="98" y="166"/>
                      <a:pt x="98" y="166"/>
                    </a:cubicBezTo>
                    <a:cubicBezTo>
                      <a:pt x="98" y="160"/>
                      <a:pt x="102" y="155"/>
                      <a:pt x="108" y="153"/>
                    </a:cubicBezTo>
                    <a:cubicBezTo>
                      <a:pt x="108" y="153"/>
                      <a:pt x="109" y="152"/>
                      <a:pt x="110" y="152"/>
                    </a:cubicBezTo>
                    <a:cubicBezTo>
                      <a:pt x="166" y="129"/>
                      <a:pt x="183" y="78"/>
                      <a:pt x="184" y="36"/>
                    </a:cubicBezTo>
                    <a:cubicBezTo>
                      <a:pt x="184" y="30"/>
                      <a:pt x="188" y="24"/>
                      <a:pt x="196" y="24"/>
                    </a:cubicBezTo>
                    <a:cubicBezTo>
                      <a:pt x="209" y="24"/>
                      <a:pt x="232" y="50"/>
                      <a:pt x="232" y="82"/>
                    </a:cubicBezTo>
                    <a:cubicBezTo>
                      <a:pt x="232" y="111"/>
                      <a:pt x="231" y="116"/>
                      <a:pt x="220" y="147"/>
                    </a:cubicBezTo>
                    <a:cubicBezTo>
                      <a:pt x="343" y="147"/>
                      <a:pt x="342" y="148"/>
                      <a:pt x="353" y="151"/>
                    </a:cubicBezTo>
                    <a:cubicBezTo>
                      <a:pt x="366" y="155"/>
                      <a:pt x="367" y="166"/>
                      <a:pt x="367" y="170"/>
                    </a:cubicBezTo>
                    <a:cubicBezTo>
                      <a:pt x="367" y="174"/>
                      <a:pt x="367" y="173"/>
                      <a:pt x="367" y="1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"/>
              <p:cNvSpPr>
                <a:spLocks noEditPoints="1"/>
              </p:cNvSpPr>
              <p:nvPr/>
            </p:nvSpPr>
            <p:spPr bwMode="auto">
              <a:xfrm>
                <a:off x="2022475" y="2501900"/>
                <a:ext cx="111125" cy="114300"/>
              </a:xfrm>
              <a:custGeom>
                <a:avLst/>
                <a:gdLst>
                  <a:gd name="T0" fmla="*/ 18 w 36"/>
                  <a:gd name="T1" fmla="*/ 0 h 37"/>
                  <a:gd name="T2" fmla="*/ 0 w 36"/>
                  <a:gd name="T3" fmla="*/ 18 h 37"/>
                  <a:gd name="T4" fmla="*/ 18 w 36"/>
                  <a:gd name="T5" fmla="*/ 37 h 37"/>
                  <a:gd name="T6" fmla="*/ 36 w 36"/>
                  <a:gd name="T7" fmla="*/ 18 h 37"/>
                  <a:gd name="T8" fmla="*/ 18 w 36"/>
                  <a:gd name="T9" fmla="*/ 0 h 37"/>
                  <a:gd name="T10" fmla="*/ 18 w 36"/>
                  <a:gd name="T11" fmla="*/ 24 h 37"/>
                  <a:gd name="T12" fmla="*/ 12 w 36"/>
                  <a:gd name="T13" fmla="*/ 18 h 37"/>
                  <a:gd name="T14" fmla="*/ 18 w 36"/>
                  <a:gd name="T15" fmla="*/ 12 h 37"/>
                  <a:gd name="T16" fmla="*/ 24 w 36"/>
                  <a:gd name="T17" fmla="*/ 18 h 37"/>
                  <a:gd name="T18" fmla="*/ 18 w 36"/>
                  <a:gd name="T19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37">
                    <a:moveTo>
                      <a:pt x="18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7"/>
                      <a:pt x="18" y="37"/>
                    </a:cubicBezTo>
                    <a:cubicBezTo>
                      <a:pt x="28" y="37"/>
                      <a:pt x="36" y="28"/>
                      <a:pt x="36" y="18"/>
                    </a:cubicBezTo>
                    <a:cubicBezTo>
                      <a:pt x="36" y="8"/>
                      <a:pt x="28" y="0"/>
                      <a:pt x="18" y="0"/>
                    </a:cubicBezTo>
                    <a:close/>
                    <a:moveTo>
                      <a:pt x="18" y="24"/>
                    </a:moveTo>
                    <a:cubicBezTo>
                      <a:pt x="15" y="24"/>
                      <a:pt x="12" y="22"/>
                      <a:pt x="12" y="18"/>
                    </a:cubicBezTo>
                    <a:cubicBezTo>
                      <a:pt x="12" y="15"/>
                      <a:pt x="15" y="12"/>
                      <a:pt x="18" y="12"/>
                    </a:cubicBezTo>
                    <a:cubicBezTo>
                      <a:pt x="21" y="12"/>
                      <a:pt x="24" y="15"/>
                      <a:pt x="24" y="18"/>
                    </a:cubicBezTo>
                    <a:cubicBezTo>
                      <a:pt x="24" y="22"/>
                      <a:pt x="21" y="24"/>
                      <a:pt x="18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2950184" y="1962840"/>
            <a:ext cx="547751" cy="547751"/>
            <a:chOff x="4184463" y="2733164"/>
            <a:chExt cx="974035" cy="974035"/>
          </a:xfrm>
        </p:grpSpPr>
        <p:sp>
          <p:nvSpPr>
            <p:cNvPr id="63" name="Oval 62"/>
            <p:cNvSpPr/>
            <p:nvPr/>
          </p:nvSpPr>
          <p:spPr>
            <a:xfrm>
              <a:off x="4184463" y="2733164"/>
              <a:ext cx="974035" cy="97403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0">
                <a:defRPr/>
              </a:pPr>
              <a:endParaRPr lang="id-ID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4519964" y="3000211"/>
              <a:ext cx="303031" cy="439939"/>
              <a:chOff x="1882775" y="98425"/>
              <a:chExt cx="839787" cy="1219200"/>
            </a:xfrm>
            <a:solidFill>
              <a:schemeClr val="bg1"/>
            </a:solidFill>
          </p:grpSpPr>
          <p:sp>
            <p:nvSpPr>
              <p:cNvPr id="65" name="Freeform 7"/>
              <p:cNvSpPr>
                <a:spLocks noEditPoints="1"/>
              </p:cNvSpPr>
              <p:nvPr/>
            </p:nvSpPr>
            <p:spPr bwMode="auto">
              <a:xfrm>
                <a:off x="1882775" y="98425"/>
                <a:ext cx="839787" cy="1219200"/>
              </a:xfrm>
              <a:custGeom>
                <a:avLst/>
                <a:gdLst>
                  <a:gd name="T0" fmla="*/ 135 w 270"/>
                  <a:gd name="T1" fmla="*/ 0 h 392"/>
                  <a:gd name="T2" fmla="*/ 0 w 270"/>
                  <a:gd name="T3" fmla="*/ 135 h 392"/>
                  <a:gd name="T4" fmla="*/ 62 w 270"/>
                  <a:gd name="T5" fmla="*/ 283 h 392"/>
                  <a:gd name="T6" fmla="*/ 135 w 270"/>
                  <a:gd name="T7" fmla="*/ 392 h 392"/>
                  <a:gd name="T8" fmla="*/ 208 w 270"/>
                  <a:gd name="T9" fmla="*/ 283 h 392"/>
                  <a:gd name="T10" fmla="*/ 270 w 270"/>
                  <a:gd name="T11" fmla="*/ 135 h 392"/>
                  <a:gd name="T12" fmla="*/ 135 w 270"/>
                  <a:gd name="T13" fmla="*/ 0 h 392"/>
                  <a:gd name="T14" fmla="*/ 167 w 270"/>
                  <a:gd name="T15" fmla="*/ 333 h 392"/>
                  <a:gd name="T16" fmla="*/ 106 w 270"/>
                  <a:gd name="T17" fmla="*/ 341 h 392"/>
                  <a:gd name="T18" fmla="*/ 99 w 270"/>
                  <a:gd name="T19" fmla="*/ 318 h 392"/>
                  <a:gd name="T20" fmla="*/ 98 w 270"/>
                  <a:gd name="T21" fmla="*/ 317 h 392"/>
                  <a:gd name="T22" fmla="*/ 174 w 270"/>
                  <a:gd name="T23" fmla="*/ 308 h 392"/>
                  <a:gd name="T24" fmla="*/ 171 w 270"/>
                  <a:gd name="T25" fmla="*/ 319 h 392"/>
                  <a:gd name="T26" fmla="*/ 167 w 270"/>
                  <a:gd name="T27" fmla="*/ 333 h 392"/>
                  <a:gd name="T28" fmla="*/ 95 w 270"/>
                  <a:gd name="T29" fmla="*/ 305 h 392"/>
                  <a:gd name="T30" fmla="*/ 87 w 270"/>
                  <a:gd name="T31" fmla="*/ 282 h 392"/>
                  <a:gd name="T32" fmla="*/ 182 w 270"/>
                  <a:gd name="T33" fmla="*/ 282 h 392"/>
                  <a:gd name="T34" fmla="*/ 178 w 270"/>
                  <a:gd name="T35" fmla="*/ 295 h 392"/>
                  <a:gd name="T36" fmla="*/ 95 w 270"/>
                  <a:gd name="T37" fmla="*/ 305 h 392"/>
                  <a:gd name="T38" fmla="*/ 135 w 270"/>
                  <a:gd name="T39" fmla="*/ 368 h 392"/>
                  <a:gd name="T40" fmla="*/ 110 w 270"/>
                  <a:gd name="T41" fmla="*/ 353 h 392"/>
                  <a:gd name="T42" fmla="*/ 162 w 270"/>
                  <a:gd name="T43" fmla="*/ 346 h 392"/>
                  <a:gd name="T44" fmla="*/ 135 w 270"/>
                  <a:gd name="T45" fmla="*/ 368 h 392"/>
                  <a:gd name="T46" fmla="*/ 192 w 270"/>
                  <a:gd name="T47" fmla="*/ 258 h 392"/>
                  <a:gd name="T48" fmla="*/ 78 w 270"/>
                  <a:gd name="T49" fmla="*/ 258 h 392"/>
                  <a:gd name="T50" fmla="*/ 57 w 270"/>
                  <a:gd name="T51" fmla="*/ 218 h 392"/>
                  <a:gd name="T52" fmla="*/ 25 w 270"/>
                  <a:gd name="T53" fmla="*/ 135 h 392"/>
                  <a:gd name="T54" fmla="*/ 135 w 270"/>
                  <a:gd name="T55" fmla="*/ 25 h 392"/>
                  <a:gd name="T56" fmla="*/ 245 w 270"/>
                  <a:gd name="T57" fmla="*/ 135 h 392"/>
                  <a:gd name="T58" fmla="*/ 213 w 270"/>
                  <a:gd name="T59" fmla="*/ 218 h 392"/>
                  <a:gd name="T60" fmla="*/ 192 w 270"/>
                  <a:gd name="T61" fmla="*/ 258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0" h="392">
                    <a:moveTo>
                      <a:pt x="135" y="0"/>
                    </a:moveTo>
                    <a:cubicBezTo>
                      <a:pt x="60" y="0"/>
                      <a:pt x="0" y="61"/>
                      <a:pt x="0" y="135"/>
                    </a:cubicBezTo>
                    <a:cubicBezTo>
                      <a:pt x="0" y="185"/>
                      <a:pt x="45" y="237"/>
                      <a:pt x="62" y="283"/>
                    </a:cubicBezTo>
                    <a:cubicBezTo>
                      <a:pt x="86" y="351"/>
                      <a:pt x="84" y="392"/>
                      <a:pt x="135" y="392"/>
                    </a:cubicBezTo>
                    <a:cubicBezTo>
                      <a:pt x="187" y="392"/>
                      <a:pt x="183" y="352"/>
                      <a:pt x="208" y="283"/>
                    </a:cubicBezTo>
                    <a:cubicBezTo>
                      <a:pt x="224" y="237"/>
                      <a:pt x="270" y="184"/>
                      <a:pt x="270" y="135"/>
                    </a:cubicBezTo>
                    <a:cubicBezTo>
                      <a:pt x="270" y="61"/>
                      <a:pt x="209" y="0"/>
                      <a:pt x="135" y="0"/>
                    </a:cubicBezTo>
                    <a:close/>
                    <a:moveTo>
                      <a:pt x="167" y="333"/>
                    </a:moveTo>
                    <a:cubicBezTo>
                      <a:pt x="106" y="341"/>
                      <a:pt x="106" y="341"/>
                      <a:pt x="106" y="341"/>
                    </a:cubicBezTo>
                    <a:cubicBezTo>
                      <a:pt x="104" y="335"/>
                      <a:pt x="101" y="327"/>
                      <a:pt x="99" y="318"/>
                    </a:cubicBezTo>
                    <a:cubicBezTo>
                      <a:pt x="98" y="318"/>
                      <a:pt x="98" y="317"/>
                      <a:pt x="98" y="317"/>
                    </a:cubicBezTo>
                    <a:cubicBezTo>
                      <a:pt x="174" y="308"/>
                      <a:pt x="174" y="308"/>
                      <a:pt x="174" y="308"/>
                    </a:cubicBezTo>
                    <a:cubicBezTo>
                      <a:pt x="173" y="311"/>
                      <a:pt x="172" y="315"/>
                      <a:pt x="171" y="319"/>
                    </a:cubicBezTo>
                    <a:cubicBezTo>
                      <a:pt x="169" y="324"/>
                      <a:pt x="168" y="329"/>
                      <a:pt x="167" y="333"/>
                    </a:cubicBezTo>
                    <a:close/>
                    <a:moveTo>
                      <a:pt x="95" y="305"/>
                    </a:moveTo>
                    <a:cubicBezTo>
                      <a:pt x="93" y="298"/>
                      <a:pt x="90" y="290"/>
                      <a:pt x="87" y="282"/>
                    </a:cubicBezTo>
                    <a:cubicBezTo>
                      <a:pt x="182" y="282"/>
                      <a:pt x="182" y="282"/>
                      <a:pt x="182" y="282"/>
                    </a:cubicBezTo>
                    <a:cubicBezTo>
                      <a:pt x="181" y="287"/>
                      <a:pt x="179" y="291"/>
                      <a:pt x="178" y="295"/>
                    </a:cubicBezTo>
                    <a:lnTo>
                      <a:pt x="95" y="305"/>
                    </a:lnTo>
                    <a:close/>
                    <a:moveTo>
                      <a:pt x="135" y="368"/>
                    </a:moveTo>
                    <a:cubicBezTo>
                      <a:pt x="122" y="368"/>
                      <a:pt x="117" y="366"/>
                      <a:pt x="110" y="353"/>
                    </a:cubicBezTo>
                    <a:cubicBezTo>
                      <a:pt x="162" y="346"/>
                      <a:pt x="162" y="346"/>
                      <a:pt x="162" y="346"/>
                    </a:cubicBezTo>
                    <a:cubicBezTo>
                      <a:pt x="155" y="366"/>
                      <a:pt x="149" y="368"/>
                      <a:pt x="135" y="368"/>
                    </a:cubicBezTo>
                    <a:close/>
                    <a:moveTo>
                      <a:pt x="192" y="258"/>
                    </a:moveTo>
                    <a:cubicBezTo>
                      <a:pt x="78" y="258"/>
                      <a:pt x="78" y="258"/>
                      <a:pt x="78" y="258"/>
                    </a:cubicBezTo>
                    <a:cubicBezTo>
                      <a:pt x="72" y="244"/>
                      <a:pt x="64" y="231"/>
                      <a:pt x="57" y="218"/>
                    </a:cubicBezTo>
                    <a:cubicBezTo>
                      <a:pt x="41" y="190"/>
                      <a:pt x="25" y="160"/>
                      <a:pt x="25" y="135"/>
                    </a:cubicBezTo>
                    <a:cubicBezTo>
                      <a:pt x="25" y="74"/>
                      <a:pt x="74" y="25"/>
                      <a:pt x="135" y="25"/>
                    </a:cubicBezTo>
                    <a:cubicBezTo>
                      <a:pt x="196" y="25"/>
                      <a:pt x="245" y="74"/>
                      <a:pt x="245" y="135"/>
                    </a:cubicBezTo>
                    <a:cubicBezTo>
                      <a:pt x="245" y="160"/>
                      <a:pt x="229" y="190"/>
                      <a:pt x="213" y="218"/>
                    </a:cubicBezTo>
                    <a:cubicBezTo>
                      <a:pt x="205" y="231"/>
                      <a:pt x="198" y="244"/>
                      <a:pt x="192" y="2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8"/>
              <p:cNvSpPr>
                <a:spLocks/>
              </p:cNvSpPr>
              <p:nvPr/>
            </p:nvSpPr>
            <p:spPr bwMode="auto">
              <a:xfrm>
                <a:off x="2071688" y="290513"/>
                <a:ext cx="249237" cy="246062"/>
              </a:xfrm>
              <a:custGeom>
                <a:avLst/>
                <a:gdLst>
                  <a:gd name="T0" fmla="*/ 74 w 80"/>
                  <a:gd name="T1" fmla="*/ 0 h 79"/>
                  <a:gd name="T2" fmla="*/ 0 w 80"/>
                  <a:gd name="T3" fmla="*/ 73 h 79"/>
                  <a:gd name="T4" fmla="*/ 6 w 80"/>
                  <a:gd name="T5" fmla="*/ 79 h 79"/>
                  <a:gd name="T6" fmla="*/ 13 w 80"/>
                  <a:gd name="T7" fmla="*/ 73 h 79"/>
                  <a:gd name="T8" fmla="*/ 74 w 80"/>
                  <a:gd name="T9" fmla="*/ 12 h 79"/>
                  <a:gd name="T10" fmla="*/ 80 w 80"/>
                  <a:gd name="T11" fmla="*/ 6 h 79"/>
                  <a:gd name="T12" fmla="*/ 74 w 80"/>
                  <a:gd name="T13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79">
                    <a:moveTo>
                      <a:pt x="74" y="0"/>
                    </a:moveTo>
                    <a:cubicBezTo>
                      <a:pt x="33" y="0"/>
                      <a:pt x="0" y="33"/>
                      <a:pt x="0" y="73"/>
                    </a:cubicBezTo>
                    <a:cubicBezTo>
                      <a:pt x="0" y="77"/>
                      <a:pt x="3" y="79"/>
                      <a:pt x="6" y="79"/>
                    </a:cubicBezTo>
                    <a:cubicBezTo>
                      <a:pt x="10" y="79"/>
                      <a:pt x="13" y="77"/>
                      <a:pt x="13" y="73"/>
                    </a:cubicBezTo>
                    <a:cubicBezTo>
                      <a:pt x="13" y="39"/>
                      <a:pt x="40" y="12"/>
                      <a:pt x="74" y="12"/>
                    </a:cubicBezTo>
                    <a:cubicBezTo>
                      <a:pt x="77" y="12"/>
                      <a:pt x="80" y="9"/>
                      <a:pt x="80" y="6"/>
                    </a:cubicBezTo>
                    <a:cubicBezTo>
                      <a:pt x="80" y="2"/>
                      <a:pt x="77" y="0"/>
                      <a:pt x="7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5811587" y="3512020"/>
            <a:ext cx="548941" cy="548942"/>
            <a:chOff x="7033503" y="2733164"/>
            <a:chExt cx="974035" cy="974035"/>
          </a:xfrm>
        </p:grpSpPr>
        <p:sp>
          <p:nvSpPr>
            <p:cNvPr id="68" name="Oval 67"/>
            <p:cNvSpPr/>
            <p:nvPr/>
          </p:nvSpPr>
          <p:spPr>
            <a:xfrm>
              <a:off x="7033503" y="2733164"/>
              <a:ext cx="974035" cy="97403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0">
                <a:defRPr/>
              </a:pPr>
              <a:endParaRPr lang="id-ID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292706" y="2993247"/>
              <a:ext cx="448069" cy="446903"/>
              <a:chOff x="101600" y="1588"/>
              <a:chExt cx="1220787" cy="1217612"/>
            </a:xfrm>
            <a:solidFill>
              <a:schemeClr val="bg1"/>
            </a:solidFill>
          </p:grpSpPr>
          <p:sp>
            <p:nvSpPr>
              <p:cNvPr id="70" name="Freeform 9"/>
              <p:cNvSpPr>
                <a:spLocks noEditPoints="1"/>
              </p:cNvSpPr>
              <p:nvPr/>
            </p:nvSpPr>
            <p:spPr bwMode="auto">
              <a:xfrm>
                <a:off x="101600" y="1588"/>
                <a:ext cx="1220787" cy="1217612"/>
              </a:xfrm>
              <a:custGeom>
                <a:avLst/>
                <a:gdLst>
                  <a:gd name="T0" fmla="*/ 245 w 392"/>
                  <a:gd name="T1" fmla="*/ 0 h 391"/>
                  <a:gd name="T2" fmla="*/ 98 w 392"/>
                  <a:gd name="T3" fmla="*/ 147 h 391"/>
                  <a:gd name="T4" fmla="*/ 115 w 392"/>
                  <a:gd name="T5" fmla="*/ 215 h 391"/>
                  <a:gd name="T6" fmla="*/ 13 w 392"/>
                  <a:gd name="T7" fmla="*/ 317 h 391"/>
                  <a:gd name="T8" fmla="*/ 13 w 392"/>
                  <a:gd name="T9" fmla="*/ 317 h 391"/>
                  <a:gd name="T10" fmla="*/ 0 w 392"/>
                  <a:gd name="T11" fmla="*/ 348 h 391"/>
                  <a:gd name="T12" fmla="*/ 43 w 392"/>
                  <a:gd name="T13" fmla="*/ 391 h 391"/>
                  <a:gd name="T14" fmla="*/ 74 w 392"/>
                  <a:gd name="T15" fmla="*/ 379 h 391"/>
                  <a:gd name="T16" fmla="*/ 74 w 392"/>
                  <a:gd name="T17" fmla="*/ 379 h 391"/>
                  <a:gd name="T18" fmla="*/ 176 w 392"/>
                  <a:gd name="T19" fmla="*/ 276 h 391"/>
                  <a:gd name="T20" fmla="*/ 245 w 392"/>
                  <a:gd name="T21" fmla="*/ 294 h 391"/>
                  <a:gd name="T22" fmla="*/ 392 w 392"/>
                  <a:gd name="T23" fmla="*/ 147 h 391"/>
                  <a:gd name="T24" fmla="*/ 245 w 392"/>
                  <a:gd name="T25" fmla="*/ 0 h 391"/>
                  <a:gd name="T26" fmla="*/ 59 w 392"/>
                  <a:gd name="T27" fmla="*/ 363 h 391"/>
                  <a:gd name="T28" fmla="*/ 43 w 392"/>
                  <a:gd name="T29" fmla="*/ 370 h 391"/>
                  <a:gd name="T30" fmla="*/ 22 w 392"/>
                  <a:gd name="T31" fmla="*/ 348 h 391"/>
                  <a:gd name="T32" fmla="*/ 28 w 392"/>
                  <a:gd name="T33" fmla="*/ 333 h 391"/>
                  <a:gd name="T34" fmla="*/ 28 w 392"/>
                  <a:gd name="T35" fmla="*/ 333 h 391"/>
                  <a:gd name="T36" fmla="*/ 127 w 392"/>
                  <a:gd name="T37" fmla="*/ 234 h 391"/>
                  <a:gd name="T38" fmla="*/ 158 w 392"/>
                  <a:gd name="T39" fmla="*/ 264 h 391"/>
                  <a:gd name="T40" fmla="*/ 59 w 392"/>
                  <a:gd name="T41" fmla="*/ 363 h 391"/>
                  <a:gd name="T42" fmla="*/ 245 w 392"/>
                  <a:gd name="T43" fmla="*/ 269 h 391"/>
                  <a:gd name="T44" fmla="*/ 123 w 392"/>
                  <a:gd name="T45" fmla="*/ 147 h 391"/>
                  <a:gd name="T46" fmla="*/ 245 w 392"/>
                  <a:gd name="T47" fmla="*/ 24 h 391"/>
                  <a:gd name="T48" fmla="*/ 367 w 392"/>
                  <a:gd name="T49" fmla="*/ 147 h 391"/>
                  <a:gd name="T50" fmla="*/ 245 w 392"/>
                  <a:gd name="T51" fmla="*/ 26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92" h="391">
                    <a:moveTo>
                      <a:pt x="245" y="0"/>
                    </a:moveTo>
                    <a:cubicBezTo>
                      <a:pt x="164" y="0"/>
                      <a:pt x="98" y="65"/>
                      <a:pt x="98" y="147"/>
                    </a:cubicBezTo>
                    <a:cubicBezTo>
                      <a:pt x="98" y="171"/>
                      <a:pt x="104" y="195"/>
                      <a:pt x="115" y="215"/>
                    </a:cubicBezTo>
                    <a:cubicBezTo>
                      <a:pt x="13" y="317"/>
                      <a:pt x="13" y="317"/>
                      <a:pt x="13" y="317"/>
                    </a:cubicBezTo>
                    <a:cubicBezTo>
                      <a:pt x="13" y="317"/>
                      <a:pt x="13" y="317"/>
                      <a:pt x="13" y="317"/>
                    </a:cubicBezTo>
                    <a:cubicBezTo>
                      <a:pt x="5" y="325"/>
                      <a:pt x="0" y="336"/>
                      <a:pt x="0" y="348"/>
                    </a:cubicBezTo>
                    <a:cubicBezTo>
                      <a:pt x="0" y="372"/>
                      <a:pt x="19" y="391"/>
                      <a:pt x="43" y="391"/>
                    </a:cubicBezTo>
                    <a:cubicBezTo>
                      <a:pt x="55" y="391"/>
                      <a:pt x="66" y="387"/>
                      <a:pt x="74" y="379"/>
                    </a:cubicBezTo>
                    <a:cubicBezTo>
                      <a:pt x="74" y="379"/>
                      <a:pt x="74" y="379"/>
                      <a:pt x="74" y="379"/>
                    </a:cubicBezTo>
                    <a:cubicBezTo>
                      <a:pt x="176" y="276"/>
                      <a:pt x="176" y="276"/>
                      <a:pt x="176" y="276"/>
                    </a:cubicBezTo>
                    <a:cubicBezTo>
                      <a:pt x="197" y="287"/>
                      <a:pt x="220" y="294"/>
                      <a:pt x="245" y="294"/>
                    </a:cubicBezTo>
                    <a:cubicBezTo>
                      <a:pt x="326" y="294"/>
                      <a:pt x="392" y="228"/>
                      <a:pt x="392" y="147"/>
                    </a:cubicBezTo>
                    <a:cubicBezTo>
                      <a:pt x="392" y="65"/>
                      <a:pt x="326" y="0"/>
                      <a:pt x="245" y="0"/>
                    </a:cubicBezTo>
                    <a:close/>
                    <a:moveTo>
                      <a:pt x="59" y="363"/>
                    </a:moveTo>
                    <a:cubicBezTo>
                      <a:pt x="55" y="367"/>
                      <a:pt x="49" y="370"/>
                      <a:pt x="43" y="370"/>
                    </a:cubicBezTo>
                    <a:cubicBezTo>
                      <a:pt x="31" y="370"/>
                      <a:pt x="22" y="360"/>
                      <a:pt x="22" y="348"/>
                    </a:cubicBezTo>
                    <a:cubicBezTo>
                      <a:pt x="22" y="342"/>
                      <a:pt x="24" y="337"/>
                      <a:pt x="28" y="333"/>
                    </a:cubicBezTo>
                    <a:cubicBezTo>
                      <a:pt x="28" y="333"/>
                      <a:pt x="28" y="333"/>
                      <a:pt x="28" y="333"/>
                    </a:cubicBezTo>
                    <a:cubicBezTo>
                      <a:pt x="127" y="234"/>
                      <a:pt x="127" y="234"/>
                      <a:pt x="127" y="234"/>
                    </a:cubicBezTo>
                    <a:cubicBezTo>
                      <a:pt x="136" y="246"/>
                      <a:pt x="146" y="256"/>
                      <a:pt x="158" y="264"/>
                    </a:cubicBezTo>
                    <a:lnTo>
                      <a:pt x="59" y="363"/>
                    </a:lnTo>
                    <a:close/>
                    <a:moveTo>
                      <a:pt x="245" y="269"/>
                    </a:moveTo>
                    <a:cubicBezTo>
                      <a:pt x="177" y="269"/>
                      <a:pt x="123" y="214"/>
                      <a:pt x="123" y="147"/>
                    </a:cubicBezTo>
                    <a:cubicBezTo>
                      <a:pt x="123" y="79"/>
                      <a:pt x="177" y="24"/>
                      <a:pt x="245" y="24"/>
                    </a:cubicBezTo>
                    <a:cubicBezTo>
                      <a:pt x="313" y="24"/>
                      <a:pt x="367" y="79"/>
                      <a:pt x="367" y="147"/>
                    </a:cubicBezTo>
                    <a:cubicBezTo>
                      <a:pt x="367" y="214"/>
                      <a:pt x="313" y="269"/>
                      <a:pt x="245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10"/>
              <p:cNvSpPr>
                <a:spLocks/>
              </p:cNvSpPr>
              <p:nvPr/>
            </p:nvSpPr>
            <p:spPr bwMode="auto">
              <a:xfrm>
                <a:off x="596900" y="192088"/>
                <a:ext cx="285750" cy="285750"/>
              </a:xfrm>
              <a:custGeom>
                <a:avLst/>
                <a:gdLst>
                  <a:gd name="T0" fmla="*/ 86 w 92"/>
                  <a:gd name="T1" fmla="*/ 0 h 92"/>
                  <a:gd name="T2" fmla="*/ 0 w 92"/>
                  <a:gd name="T3" fmla="*/ 86 h 92"/>
                  <a:gd name="T4" fmla="*/ 6 w 92"/>
                  <a:gd name="T5" fmla="*/ 92 h 92"/>
                  <a:gd name="T6" fmla="*/ 13 w 92"/>
                  <a:gd name="T7" fmla="*/ 86 h 92"/>
                  <a:gd name="T8" fmla="*/ 86 w 92"/>
                  <a:gd name="T9" fmla="*/ 12 h 92"/>
                  <a:gd name="T10" fmla="*/ 92 w 92"/>
                  <a:gd name="T11" fmla="*/ 6 h 92"/>
                  <a:gd name="T12" fmla="*/ 86 w 92"/>
                  <a:gd name="T1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2" h="92">
                    <a:moveTo>
                      <a:pt x="86" y="0"/>
                    </a:moveTo>
                    <a:cubicBezTo>
                      <a:pt x="39" y="0"/>
                      <a:pt x="0" y="38"/>
                      <a:pt x="0" y="86"/>
                    </a:cubicBezTo>
                    <a:cubicBezTo>
                      <a:pt x="0" y="89"/>
                      <a:pt x="3" y="92"/>
                      <a:pt x="6" y="92"/>
                    </a:cubicBezTo>
                    <a:cubicBezTo>
                      <a:pt x="10" y="92"/>
                      <a:pt x="13" y="89"/>
                      <a:pt x="13" y="86"/>
                    </a:cubicBezTo>
                    <a:cubicBezTo>
                      <a:pt x="13" y="45"/>
                      <a:pt x="45" y="12"/>
                      <a:pt x="86" y="12"/>
                    </a:cubicBezTo>
                    <a:cubicBezTo>
                      <a:pt x="89" y="12"/>
                      <a:pt x="92" y="9"/>
                      <a:pt x="92" y="6"/>
                    </a:cubicBezTo>
                    <a:cubicBezTo>
                      <a:pt x="92" y="3"/>
                      <a:pt x="89" y="0"/>
                      <a:pt x="8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72" name="Group 71"/>
          <p:cNvGrpSpPr>
            <a:grpSpLocks/>
          </p:cNvGrpSpPr>
          <p:nvPr/>
        </p:nvGrpSpPr>
        <p:grpSpPr bwMode="auto">
          <a:xfrm>
            <a:off x="2497770" y="3865076"/>
            <a:ext cx="547751" cy="547751"/>
            <a:chOff x="4184463" y="4516613"/>
            <a:chExt cx="974035" cy="974035"/>
          </a:xfrm>
        </p:grpSpPr>
        <p:sp>
          <p:nvSpPr>
            <p:cNvPr id="73" name="Oval 72"/>
            <p:cNvSpPr/>
            <p:nvPr/>
          </p:nvSpPr>
          <p:spPr>
            <a:xfrm>
              <a:off x="4184463" y="4516613"/>
              <a:ext cx="974035" cy="974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0">
                <a:defRPr/>
              </a:pPr>
              <a:endParaRPr lang="id-ID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4447213" y="4783374"/>
              <a:ext cx="448532" cy="440512"/>
              <a:chOff x="-11112" y="1585913"/>
              <a:chExt cx="1243012" cy="1220787"/>
            </a:xfrm>
            <a:solidFill>
              <a:schemeClr val="bg1"/>
            </a:solidFill>
          </p:grpSpPr>
          <p:sp>
            <p:nvSpPr>
              <p:cNvPr id="75" name="Freeform 11"/>
              <p:cNvSpPr>
                <a:spLocks/>
              </p:cNvSpPr>
              <p:nvPr/>
            </p:nvSpPr>
            <p:spPr bwMode="auto">
              <a:xfrm>
                <a:off x="668338" y="1738313"/>
                <a:ext cx="401637" cy="401637"/>
              </a:xfrm>
              <a:custGeom>
                <a:avLst/>
                <a:gdLst>
                  <a:gd name="T0" fmla="*/ 117 w 129"/>
                  <a:gd name="T1" fmla="*/ 123 h 129"/>
                  <a:gd name="T2" fmla="*/ 117 w 129"/>
                  <a:gd name="T3" fmla="*/ 123 h 129"/>
                  <a:gd name="T4" fmla="*/ 123 w 129"/>
                  <a:gd name="T5" fmla="*/ 129 h 129"/>
                  <a:gd name="T6" fmla="*/ 129 w 129"/>
                  <a:gd name="T7" fmla="*/ 123 h 129"/>
                  <a:gd name="T8" fmla="*/ 129 w 129"/>
                  <a:gd name="T9" fmla="*/ 122 h 129"/>
                  <a:gd name="T10" fmla="*/ 7 w 129"/>
                  <a:gd name="T11" fmla="*/ 0 h 129"/>
                  <a:gd name="T12" fmla="*/ 6 w 129"/>
                  <a:gd name="T13" fmla="*/ 0 h 129"/>
                  <a:gd name="T14" fmla="*/ 0 w 129"/>
                  <a:gd name="T15" fmla="*/ 6 h 129"/>
                  <a:gd name="T16" fmla="*/ 6 w 129"/>
                  <a:gd name="T17" fmla="*/ 12 h 129"/>
                  <a:gd name="T18" fmla="*/ 6 w 129"/>
                  <a:gd name="T19" fmla="*/ 12 h 129"/>
                  <a:gd name="T20" fmla="*/ 117 w 129"/>
                  <a:gd name="T21" fmla="*/ 12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9" h="129">
                    <a:moveTo>
                      <a:pt x="117" y="123"/>
                    </a:moveTo>
                    <a:cubicBezTo>
                      <a:pt x="117" y="123"/>
                      <a:pt x="117" y="123"/>
                      <a:pt x="117" y="123"/>
                    </a:cubicBezTo>
                    <a:cubicBezTo>
                      <a:pt x="117" y="126"/>
                      <a:pt x="119" y="129"/>
                      <a:pt x="123" y="129"/>
                    </a:cubicBezTo>
                    <a:cubicBezTo>
                      <a:pt x="126" y="129"/>
                      <a:pt x="129" y="126"/>
                      <a:pt x="129" y="123"/>
                    </a:cubicBezTo>
                    <a:cubicBezTo>
                      <a:pt x="129" y="122"/>
                      <a:pt x="129" y="122"/>
                      <a:pt x="129" y="122"/>
                    </a:cubicBezTo>
                    <a:cubicBezTo>
                      <a:pt x="129" y="55"/>
                      <a:pt x="74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7" y="12"/>
                      <a:pt x="117" y="62"/>
                      <a:pt x="117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12"/>
              <p:cNvSpPr>
                <a:spLocks noEditPoints="1"/>
              </p:cNvSpPr>
              <p:nvPr/>
            </p:nvSpPr>
            <p:spPr bwMode="auto">
              <a:xfrm>
                <a:off x="-11112" y="1585913"/>
                <a:ext cx="1243012" cy="1220787"/>
              </a:xfrm>
              <a:custGeom>
                <a:avLst/>
                <a:gdLst>
                  <a:gd name="T0" fmla="*/ 116 w 399"/>
                  <a:gd name="T1" fmla="*/ 11 h 392"/>
                  <a:gd name="T2" fmla="*/ 90 w 399"/>
                  <a:gd name="T3" fmla="*/ 0 h 392"/>
                  <a:gd name="T4" fmla="*/ 76 w 399"/>
                  <a:gd name="T5" fmla="*/ 3 h 392"/>
                  <a:gd name="T6" fmla="*/ 53 w 399"/>
                  <a:gd name="T7" fmla="*/ 37 h 392"/>
                  <a:gd name="T8" fmla="*/ 53 w 399"/>
                  <a:gd name="T9" fmla="*/ 205 h 392"/>
                  <a:gd name="T10" fmla="*/ 15 w 399"/>
                  <a:gd name="T11" fmla="*/ 244 h 392"/>
                  <a:gd name="T12" fmla="*/ 15 w 399"/>
                  <a:gd name="T13" fmla="*/ 295 h 392"/>
                  <a:gd name="T14" fmla="*/ 100 w 399"/>
                  <a:gd name="T15" fmla="*/ 381 h 392"/>
                  <a:gd name="T16" fmla="*/ 126 w 399"/>
                  <a:gd name="T17" fmla="*/ 392 h 392"/>
                  <a:gd name="T18" fmla="*/ 152 w 399"/>
                  <a:gd name="T19" fmla="*/ 381 h 392"/>
                  <a:gd name="T20" fmla="*/ 191 w 399"/>
                  <a:gd name="T21" fmla="*/ 343 h 392"/>
                  <a:gd name="T22" fmla="*/ 359 w 399"/>
                  <a:gd name="T23" fmla="*/ 343 h 392"/>
                  <a:gd name="T24" fmla="*/ 393 w 399"/>
                  <a:gd name="T25" fmla="*/ 320 h 392"/>
                  <a:gd name="T26" fmla="*/ 385 w 399"/>
                  <a:gd name="T27" fmla="*/ 280 h 392"/>
                  <a:gd name="T28" fmla="*/ 116 w 399"/>
                  <a:gd name="T29" fmla="*/ 11 h 392"/>
                  <a:gd name="T30" fmla="*/ 173 w 399"/>
                  <a:gd name="T31" fmla="*/ 326 h 392"/>
                  <a:gd name="T32" fmla="*/ 135 w 399"/>
                  <a:gd name="T33" fmla="*/ 364 h 392"/>
                  <a:gd name="T34" fmla="*/ 126 w 399"/>
                  <a:gd name="T35" fmla="*/ 367 h 392"/>
                  <a:gd name="T36" fmla="*/ 118 w 399"/>
                  <a:gd name="T37" fmla="*/ 364 h 392"/>
                  <a:gd name="T38" fmla="*/ 32 w 399"/>
                  <a:gd name="T39" fmla="*/ 278 h 392"/>
                  <a:gd name="T40" fmla="*/ 28 w 399"/>
                  <a:gd name="T41" fmla="*/ 269 h 392"/>
                  <a:gd name="T42" fmla="*/ 32 w 399"/>
                  <a:gd name="T43" fmla="*/ 261 h 392"/>
                  <a:gd name="T44" fmla="*/ 70 w 399"/>
                  <a:gd name="T45" fmla="*/ 223 h 392"/>
                  <a:gd name="T46" fmla="*/ 71 w 399"/>
                  <a:gd name="T47" fmla="*/ 222 h 392"/>
                  <a:gd name="T48" fmla="*/ 174 w 399"/>
                  <a:gd name="T49" fmla="*/ 325 h 392"/>
                  <a:gd name="T50" fmla="*/ 173 w 399"/>
                  <a:gd name="T51" fmla="*/ 326 h 392"/>
                  <a:gd name="T52" fmla="*/ 191 w 399"/>
                  <a:gd name="T53" fmla="*/ 318 h 392"/>
                  <a:gd name="T54" fmla="*/ 185 w 399"/>
                  <a:gd name="T55" fmla="*/ 320 h 392"/>
                  <a:gd name="T56" fmla="*/ 76 w 399"/>
                  <a:gd name="T57" fmla="*/ 211 h 392"/>
                  <a:gd name="T58" fmla="*/ 77 w 399"/>
                  <a:gd name="T59" fmla="*/ 205 h 392"/>
                  <a:gd name="T60" fmla="*/ 77 w 399"/>
                  <a:gd name="T61" fmla="*/ 58 h 392"/>
                  <a:gd name="T62" fmla="*/ 338 w 399"/>
                  <a:gd name="T63" fmla="*/ 318 h 392"/>
                  <a:gd name="T64" fmla="*/ 191 w 399"/>
                  <a:gd name="T65" fmla="*/ 318 h 392"/>
                  <a:gd name="T66" fmla="*/ 370 w 399"/>
                  <a:gd name="T67" fmla="*/ 311 h 392"/>
                  <a:gd name="T68" fmla="*/ 359 w 399"/>
                  <a:gd name="T69" fmla="*/ 318 h 392"/>
                  <a:gd name="T70" fmla="*/ 356 w 399"/>
                  <a:gd name="T71" fmla="*/ 318 h 392"/>
                  <a:gd name="T72" fmla="*/ 77 w 399"/>
                  <a:gd name="T73" fmla="*/ 40 h 392"/>
                  <a:gd name="T74" fmla="*/ 77 w 399"/>
                  <a:gd name="T75" fmla="*/ 37 h 392"/>
                  <a:gd name="T76" fmla="*/ 85 w 399"/>
                  <a:gd name="T77" fmla="*/ 25 h 392"/>
                  <a:gd name="T78" fmla="*/ 90 w 399"/>
                  <a:gd name="T79" fmla="*/ 25 h 392"/>
                  <a:gd name="T80" fmla="*/ 98 w 399"/>
                  <a:gd name="T81" fmla="*/ 28 h 392"/>
                  <a:gd name="T82" fmla="*/ 368 w 399"/>
                  <a:gd name="T83" fmla="*/ 298 h 392"/>
                  <a:gd name="T84" fmla="*/ 370 w 399"/>
                  <a:gd name="T85" fmla="*/ 311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99" h="392">
                    <a:moveTo>
                      <a:pt x="116" y="11"/>
                    </a:moveTo>
                    <a:cubicBezTo>
                      <a:pt x="109" y="4"/>
                      <a:pt x="99" y="0"/>
                      <a:pt x="90" y="0"/>
                    </a:cubicBezTo>
                    <a:cubicBezTo>
                      <a:pt x="85" y="0"/>
                      <a:pt x="80" y="1"/>
                      <a:pt x="76" y="3"/>
                    </a:cubicBezTo>
                    <a:cubicBezTo>
                      <a:pt x="62" y="9"/>
                      <a:pt x="53" y="22"/>
                      <a:pt x="53" y="37"/>
                    </a:cubicBezTo>
                    <a:cubicBezTo>
                      <a:pt x="53" y="205"/>
                      <a:pt x="53" y="205"/>
                      <a:pt x="53" y="205"/>
                    </a:cubicBezTo>
                    <a:cubicBezTo>
                      <a:pt x="15" y="244"/>
                      <a:pt x="15" y="244"/>
                      <a:pt x="15" y="244"/>
                    </a:cubicBezTo>
                    <a:cubicBezTo>
                      <a:pt x="0" y="258"/>
                      <a:pt x="0" y="281"/>
                      <a:pt x="15" y="295"/>
                    </a:cubicBezTo>
                    <a:cubicBezTo>
                      <a:pt x="100" y="381"/>
                      <a:pt x="100" y="381"/>
                      <a:pt x="100" y="381"/>
                    </a:cubicBezTo>
                    <a:cubicBezTo>
                      <a:pt x="108" y="388"/>
                      <a:pt x="117" y="392"/>
                      <a:pt x="126" y="392"/>
                    </a:cubicBezTo>
                    <a:cubicBezTo>
                      <a:pt x="136" y="392"/>
                      <a:pt x="145" y="388"/>
                      <a:pt x="152" y="381"/>
                    </a:cubicBezTo>
                    <a:cubicBezTo>
                      <a:pt x="191" y="343"/>
                      <a:pt x="191" y="343"/>
                      <a:pt x="191" y="343"/>
                    </a:cubicBezTo>
                    <a:cubicBezTo>
                      <a:pt x="359" y="343"/>
                      <a:pt x="359" y="343"/>
                      <a:pt x="359" y="343"/>
                    </a:cubicBezTo>
                    <a:cubicBezTo>
                      <a:pt x="374" y="343"/>
                      <a:pt x="387" y="334"/>
                      <a:pt x="393" y="320"/>
                    </a:cubicBezTo>
                    <a:cubicBezTo>
                      <a:pt x="399" y="307"/>
                      <a:pt x="396" y="291"/>
                      <a:pt x="385" y="280"/>
                    </a:cubicBezTo>
                    <a:lnTo>
                      <a:pt x="116" y="11"/>
                    </a:lnTo>
                    <a:close/>
                    <a:moveTo>
                      <a:pt x="173" y="326"/>
                    </a:moveTo>
                    <a:cubicBezTo>
                      <a:pt x="135" y="364"/>
                      <a:pt x="135" y="364"/>
                      <a:pt x="135" y="364"/>
                    </a:cubicBezTo>
                    <a:cubicBezTo>
                      <a:pt x="132" y="367"/>
                      <a:pt x="128" y="367"/>
                      <a:pt x="126" y="367"/>
                    </a:cubicBezTo>
                    <a:cubicBezTo>
                      <a:pt x="125" y="367"/>
                      <a:pt x="121" y="367"/>
                      <a:pt x="118" y="364"/>
                    </a:cubicBezTo>
                    <a:cubicBezTo>
                      <a:pt x="32" y="278"/>
                      <a:pt x="32" y="278"/>
                      <a:pt x="32" y="278"/>
                    </a:cubicBezTo>
                    <a:cubicBezTo>
                      <a:pt x="29" y="275"/>
                      <a:pt x="28" y="271"/>
                      <a:pt x="28" y="269"/>
                    </a:cubicBezTo>
                    <a:cubicBezTo>
                      <a:pt x="28" y="268"/>
                      <a:pt x="29" y="264"/>
                      <a:pt x="32" y="261"/>
                    </a:cubicBezTo>
                    <a:cubicBezTo>
                      <a:pt x="70" y="223"/>
                      <a:pt x="70" y="223"/>
                      <a:pt x="70" y="223"/>
                    </a:cubicBezTo>
                    <a:cubicBezTo>
                      <a:pt x="70" y="223"/>
                      <a:pt x="70" y="222"/>
                      <a:pt x="71" y="222"/>
                    </a:cubicBezTo>
                    <a:cubicBezTo>
                      <a:pt x="174" y="325"/>
                      <a:pt x="174" y="325"/>
                      <a:pt x="174" y="325"/>
                    </a:cubicBezTo>
                    <a:cubicBezTo>
                      <a:pt x="174" y="326"/>
                      <a:pt x="173" y="326"/>
                      <a:pt x="173" y="326"/>
                    </a:cubicBezTo>
                    <a:close/>
                    <a:moveTo>
                      <a:pt x="191" y="318"/>
                    </a:moveTo>
                    <a:cubicBezTo>
                      <a:pt x="189" y="318"/>
                      <a:pt x="187" y="319"/>
                      <a:pt x="185" y="320"/>
                    </a:cubicBezTo>
                    <a:cubicBezTo>
                      <a:pt x="76" y="211"/>
                      <a:pt x="76" y="211"/>
                      <a:pt x="76" y="211"/>
                    </a:cubicBezTo>
                    <a:cubicBezTo>
                      <a:pt x="77" y="209"/>
                      <a:pt x="77" y="207"/>
                      <a:pt x="77" y="205"/>
                    </a:cubicBezTo>
                    <a:cubicBezTo>
                      <a:pt x="77" y="58"/>
                      <a:pt x="77" y="58"/>
                      <a:pt x="77" y="58"/>
                    </a:cubicBezTo>
                    <a:cubicBezTo>
                      <a:pt x="338" y="318"/>
                      <a:pt x="338" y="318"/>
                      <a:pt x="338" y="318"/>
                    </a:cubicBezTo>
                    <a:lnTo>
                      <a:pt x="191" y="318"/>
                    </a:lnTo>
                    <a:close/>
                    <a:moveTo>
                      <a:pt x="370" y="311"/>
                    </a:moveTo>
                    <a:cubicBezTo>
                      <a:pt x="369" y="316"/>
                      <a:pt x="364" y="318"/>
                      <a:pt x="359" y="318"/>
                    </a:cubicBezTo>
                    <a:cubicBezTo>
                      <a:pt x="356" y="318"/>
                      <a:pt x="356" y="318"/>
                      <a:pt x="356" y="318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7" y="32"/>
                      <a:pt x="80" y="27"/>
                      <a:pt x="85" y="25"/>
                    </a:cubicBezTo>
                    <a:cubicBezTo>
                      <a:pt x="87" y="25"/>
                      <a:pt x="88" y="25"/>
                      <a:pt x="90" y="25"/>
                    </a:cubicBezTo>
                    <a:cubicBezTo>
                      <a:pt x="93" y="25"/>
                      <a:pt x="96" y="26"/>
                      <a:pt x="98" y="28"/>
                    </a:cubicBezTo>
                    <a:cubicBezTo>
                      <a:pt x="368" y="298"/>
                      <a:pt x="368" y="298"/>
                      <a:pt x="368" y="298"/>
                    </a:cubicBezTo>
                    <a:cubicBezTo>
                      <a:pt x="371" y="301"/>
                      <a:pt x="372" y="306"/>
                      <a:pt x="370" y="3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13"/>
              <p:cNvSpPr>
                <a:spLocks/>
              </p:cNvSpPr>
              <p:nvPr/>
            </p:nvSpPr>
            <p:spPr bwMode="auto">
              <a:xfrm>
                <a:off x="649288" y="1585913"/>
                <a:ext cx="573087" cy="573087"/>
              </a:xfrm>
              <a:custGeom>
                <a:avLst/>
                <a:gdLst>
                  <a:gd name="T0" fmla="*/ 12 w 184"/>
                  <a:gd name="T1" fmla="*/ 25 h 184"/>
                  <a:gd name="T2" fmla="*/ 12 w 184"/>
                  <a:gd name="T3" fmla="*/ 25 h 184"/>
                  <a:gd name="T4" fmla="*/ 159 w 184"/>
                  <a:gd name="T5" fmla="*/ 172 h 184"/>
                  <a:gd name="T6" fmla="*/ 159 w 184"/>
                  <a:gd name="T7" fmla="*/ 172 h 184"/>
                  <a:gd name="T8" fmla="*/ 172 w 184"/>
                  <a:gd name="T9" fmla="*/ 184 h 184"/>
                  <a:gd name="T10" fmla="*/ 184 w 184"/>
                  <a:gd name="T11" fmla="*/ 172 h 184"/>
                  <a:gd name="T12" fmla="*/ 184 w 184"/>
                  <a:gd name="T13" fmla="*/ 171 h 184"/>
                  <a:gd name="T14" fmla="*/ 13 w 184"/>
                  <a:gd name="T15" fmla="*/ 0 h 184"/>
                  <a:gd name="T16" fmla="*/ 12 w 184"/>
                  <a:gd name="T17" fmla="*/ 0 h 184"/>
                  <a:gd name="T18" fmla="*/ 0 w 184"/>
                  <a:gd name="T19" fmla="*/ 12 h 184"/>
                  <a:gd name="T20" fmla="*/ 12 w 184"/>
                  <a:gd name="T21" fmla="*/ 25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4" h="184"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93" y="25"/>
                      <a:pt x="159" y="91"/>
                      <a:pt x="159" y="172"/>
                    </a:cubicBezTo>
                    <a:cubicBezTo>
                      <a:pt x="159" y="172"/>
                      <a:pt x="159" y="172"/>
                      <a:pt x="159" y="172"/>
                    </a:cubicBezTo>
                    <a:cubicBezTo>
                      <a:pt x="159" y="178"/>
                      <a:pt x="165" y="184"/>
                      <a:pt x="172" y="184"/>
                    </a:cubicBezTo>
                    <a:cubicBezTo>
                      <a:pt x="178" y="184"/>
                      <a:pt x="184" y="178"/>
                      <a:pt x="184" y="172"/>
                    </a:cubicBezTo>
                    <a:cubicBezTo>
                      <a:pt x="184" y="171"/>
                      <a:pt x="184" y="171"/>
                      <a:pt x="184" y="171"/>
                    </a:cubicBezTo>
                    <a:cubicBezTo>
                      <a:pt x="184" y="77"/>
                      <a:pt x="107" y="0"/>
                      <a:pt x="13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6" y="0"/>
                      <a:pt x="0" y="6"/>
                      <a:pt x="0" y="12"/>
                    </a:cubicBezTo>
                    <a:cubicBezTo>
                      <a:pt x="0" y="19"/>
                      <a:pt x="6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cxnSp>
        <p:nvCxnSpPr>
          <p:cNvPr id="78" name="Straight Connector 77"/>
          <p:cNvCxnSpPr/>
          <p:nvPr/>
        </p:nvCxnSpPr>
        <p:spPr>
          <a:xfrm flipH="1">
            <a:off x="5280507" y="3759698"/>
            <a:ext cx="420339" cy="0"/>
          </a:xfrm>
          <a:prstGeom prst="line">
            <a:avLst/>
          </a:prstGeom>
          <a:ln w="15875">
            <a:solidFill>
              <a:schemeClr val="accent4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984006" y="4292497"/>
            <a:ext cx="716839" cy="0"/>
          </a:xfrm>
          <a:prstGeom prst="line">
            <a:avLst/>
          </a:prstGeom>
          <a:ln w="15875">
            <a:solidFill>
              <a:schemeClr val="accent5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5284076" y="3289350"/>
            <a:ext cx="0" cy="467969"/>
          </a:xfrm>
          <a:prstGeom prst="line">
            <a:avLst/>
          </a:prstGeom>
          <a:ln w="15875">
            <a:solidFill>
              <a:schemeClr val="accent4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4984004" y="3512020"/>
            <a:ext cx="0" cy="1114554"/>
          </a:xfrm>
          <a:prstGeom prst="line">
            <a:avLst/>
          </a:prstGeom>
          <a:ln w="15875">
            <a:solidFill>
              <a:schemeClr val="accent5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 txBox="1">
            <a:spLocks/>
          </p:cNvSpPr>
          <p:nvPr/>
        </p:nvSpPr>
        <p:spPr>
          <a:xfrm>
            <a:off x="1068874" y="138415"/>
            <a:ext cx="7707302" cy="5888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90">
              <a:defRPr/>
            </a:pPr>
            <a:r>
              <a:rPr lang="en-US" sz="2800" b="1" dirty="0">
                <a:solidFill>
                  <a:prstClr val="black"/>
                </a:solidFill>
                <a:latin typeface="Gill Sans MT" panose="020B0502020104020203" pitchFamily="34" charset="0"/>
              </a:rPr>
              <a:t>Use of </a:t>
            </a:r>
            <a:r>
              <a:rPr lang="en-US" sz="28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Online Platforms in </a:t>
            </a:r>
            <a:r>
              <a:rPr lang="en-US" sz="2800" b="1" dirty="0">
                <a:solidFill>
                  <a:prstClr val="black"/>
                </a:solidFill>
                <a:latin typeface="Gill Sans MT" panose="020B0502020104020203" pitchFamily="34" charset="0"/>
              </a:rPr>
              <a:t>Crop </a:t>
            </a:r>
            <a:r>
              <a:rPr lang="en-US" sz="28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Extension</a:t>
            </a:r>
            <a:endParaRPr lang="en-US" sz="2800" b="1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" y="857758"/>
            <a:ext cx="9143999" cy="1709935"/>
            <a:chOff x="0" y="1296623"/>
            <a:chExt cx="12204699" cy="2282288"/>
          </a:xfrm>
        </p:grpSpPr>
        <p:sp>
          <p:nvSpPr>
            <p:cNvPr id="90" name="Freeform 89"/>
            <p:cNvSpPr/>
            <p:nvPr/>
          </p:nvSpPr>
          <p:spPr>
            <a:xfrm>
              <a:off x="5952952" y="1530256"/>
              <a:ext cx="368726" cy="147808"/>
            </a:xfrm>
            <a:custGeom>
              <a:avLst/>
              <a:gdLst>
                <a:gd name="connsiteX0" fmla="*/ 30591 w 489509"/>
                <a:gd name="connsiteY0" fmla="*/ 0 h 196436"/>
                <a:gd name="connsiteX1" fmla="*/ 433072 w 489509"/>
                <a:gd name="connsiteY1" fmla="*/ 0 h 196436"/>
                <a:gd name="connsiteX2" fmla="*/ 434880 w 489509"/>
                <a:gd name="connsiteY2" fmla="*/ 11152 h 196436"/>
                <a:gd name="connsiteX3" fmla="*/ 489509 w 489509"/>
                <a:gd name="connsiteY3" fmla="*/ 196436 h 196436"/>
                <a:gd name="connsiteX4" fmla="*/ 0 w 489509"/>
                <a:gd name="connsiteY4" fmla="*/ 183954 h 196436"/>
                <a:gd name="connsiteX5" fmla="*/ 28950 w 489509"/>
                <a:gd name="connsiteY5" fmla="*/ 14613 h 196436"/>
                <a:gd name="connsiteX6" fmla="*/ 30591 w 489509"/>
                <a:gd name="connsiteY6" fmla="*/ 0 h 19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9509" h="196436">
                  <a:moveTo>
                    <a:pt x="30591" y="0"/>
                  </a:moveTo>
                  <a:lnTo>
                    <a:pt x="433072" y="0"/>
                  </a:lnTo>
                  <a:lnTo>
                    <a:pt x="434880" y="11152"/>
                  </a:lnTo>
                  <a:cubicBezTo>
                    <a:pt x="450377" y="95801"/>
                    <a:pt x="468463" y="161916"/>
                    <a:pt x="489509" y="196436"/>
                  </a:cubicBezTo>
                  <a:cubicBezTo>
                    <a:pt x="302436" y="102822"/>
                    <a:pt x="0" y="183954"/>
                    <a:pt x="0" y="183954"/>
                  </a:cubicBezTo>
                  <a:cubicBezTo>
                    <a:pt x="10913" y="133637"/>
                    <a:pt x="20510" y="76347"/>
                    <a:pt x="28950" y="14613"/>
                  </a:cubicBezTo>
                  <a:lnTo>
                    <a:pt x="30591" y="0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90">
                <a:defRPr/>
              </a:pPr>
              <a:endParaRPr lang="id-ID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1" name="Freeform 15"/>
            <p:cNvSpPr>
              <a:spLocks/>
            </p:cNvSpPr>
            <p:nvPr/>
          </p:nvSpPr>
          <p:spPr bwMode="auto">
            <a:xfrm>
              <a:off x="6068974" y="1544559"/>
              <a:ext cx="170059" cy="1053731"/>
            </a:xfrm>
            <a:custGeom>
              <a:avLst/>
              <a:gdLst>
                <a:gd name="T0" fmla="*/ 84 w 119"/>
                <a:gd name="T1" fmla="*/ 18 h 740"/>
                <a:gd name="T2" fmla="*/ 82 w 119"/>
                <a:gd name="T3" fmla="*/ 24 h 740"/>
                <a:gd name="T4" fmla="*/ 81 w 119"/>
                <a:gd name="T5" fmla="*/ 28 h 740"/>
                <a:gd name="T6" fmla="*/ 79 w 119"/>
                <a:gd name="T7" fmla="*/ 38 h 740"/>
                <a:gd name="T8" fmla="*/ 76 w 119"/>
                <a:gd name="T9" fmla="*/ 61 h 740"/>
                <a:gd name="T10" fmla="*/ 73 w 119"/>
                <a:gd name="T11" fmla="*/ 85 h 740"/>
                <a:gd name="T12" fmla="*/ 71 w 119"/>
                <a:gd name="T13" fmla="*/ 108 h 740"/>
                <a:gd name="T14" fmla="*/ 70 w 119"/>
                <a:gd name="T15" fmla="*/ 157 h 740"/>
                <a:gd name="T16" fmla="*/ 71 w 119"/>
                <a:gd name="T17" fmla="*/ 181 h 740"/>
                <a:gd name="T18" fmla="*/ 72 w 119"/>
                <a:gd name="T19" fmla="*/ 205 h 740"/>
                <a:gd name="T20" fmla="*/ 73 w 119"/>
                <a:gd name="T21" fmla="*/ 230 h 740"/>
                <a:gd name="T22" fmla="*/ 75 w 119"/>
                <a:gd name="T23" fmla="*/ 254 h 740"/>
                <a:gd name="T24" fmla="*/ 79 w 119"/>
                <a:gd name="T25" fmla="*/ 304 h 740"/>
                <a:gd name="T26" fmla="*/ 83 w 119"/>
                <a:gd name="T27" fmla="*/ 328 h 740"/>
                <a:gd name="T28" fmla="*/ 87 w 119"/>
                <a:gd name="T29" fmla="*/ 353 h 740"/>
                <a:gd name="T30" fmla="*/ 94 w 119"/>
                <a:gd name="T31" fmla="*/ 402 h 740"/>
                <a:gd name="T32" fmla="*/ 93 w 119"/>
                <a:gd name="T33" fmla="*/ 400 h 740"/>
                <a:gd name="T34" fmla="*/ 99 w 119"/>
                <a:gd name="T35" fmla="*/ 421 h 740"/>
                <a:gd name="T36" fmla="*/ 103 w 119"/>
                <a:gd name="T37" fmla="*/ 443 h 740"/>
                <a:gd name="T38" fmla="*/ 107 w 119"/>
                <a:gd name="T39" fmla="*/ 464 h 740"/>
                <a:gd name="T40" fmla="*/ 110 w 119"/>
                <a:gd name="T41" fmla="*/ 485 h 740"/>
                <a:gd name="T42" fmla="*/ 112 w 119"/>
                <a:gd name="T43" fmla="*/ 506 h 740"/>
                <a:gd name="T44" fmla="*/ 114 w 119"/>
                <a:gd name="T45" fmla="*/ 528 h 740"/>
                <a:gd name="T46" fmla="*/ 116 w 119"/>
                <a:gd name="T47" fmla="*/ 549 h 740"/>
                <a:gd name="T48" fmla="*/ 117 w 119"/>
                <a:gd name="T49" fmla="*/ 570 h 740"/>
                <a:gd name="T50" fmla="*/ 118 w 119"/>
                <a:gd name="T51" fmla="*/ 592 h 740"/>
                <a:gd name="T52" fmla="*/ 119 w 119"/>
                <a:gd name="T53" fmla="*/ 613 h 740"/>
                <a:gd name="T54" fmla="*/ 118 w 119"/>
                <a:gd name="T55" fmla="*/ 655 h 740"/>
                <a:gd name="T56" fmla="*/ 117 w 119"/>
                <a:gd name="T57" fmla="*/ 677 h 740"/>
                <a:gd name="T58" fmla="*/ 115 w 119"/>
                <a:gd name="T59" fmla="*/ 698 h 740"/>
                <a:gd name="T60" fmla="*/ 112 w 119"/>
                <a:gd name="T61" fmla="*/ 740 h 740"/>
                <a:gd name="T62" fmla="*/ 111 w 119"/>
                <a:gd name="T63" fmla="*/ 698 h 740"/>
                <a:gd name="T64" fmla="*/ 110 w 119"/>
                <a:gd name="T65" fmla="*/ 677 h 740"/>
                <a:gd name="T66" fmla="*/ 109 w 119"/>
                <a:gd name="T67" fmla="*/ 656 h 740"/>
                <a:gd name="T68" fmla="*/ 105 w 119"/>
                <a:gd name="T69" fmla="*/ 614 h 740"/>
                <a:gd name="T70" fmla="*/ 102 w 119"/>
                <a:gd name="T71" fmla="*/ 593 h 740"/>
                <a:gd name="T72" fmla="*/ 99 w 119"/>
                <a:gd name="T73" fmla="*/ 572 h 740"/>
                <a:gd name="T74" fmla="*/ 96 w 119"/>
                <a:gd name="T75" fmla="*/ 552 h 740"/>
                <a:gd name="T76" fmla="*/ 92 w 119"/>
                <a:gd name="T77" fmla="*/ 531 h 740"/>
                <a:gd name="T78" fmla="*/ 87 w 119"/>
                <a:gd name="T79" fmla="*/ 511 h 740"/>
                <a:gd name="T80" fmla="*/ 83 w 119"/>
                <a:gd name="T81" fmla="*/ 490 h 740"/>
                <a:gd name="T82" fmla="*/ 77 w 119"/>
                <a:gd name="T83" fmla="*/ 470 h 740"/>
                <a:gd name="T84" fmla="*/ 72 w 119"/>
                <a:gd name="T85" fmla="*/ 450 h 740"/>
                <a:gd name="T86" fmla="*/ 65 w 119"/>
                <a:gd name="T87" fmla="*/ 431 h 740"/>
                <a:gd name="T88" fmla="*/ 59 w 119"/>
                <a:gd name="T89" fmla="*/ 412 h 740"/>
                <a:gd name="T90" fmla="*/ 58 w 119"/>
                <a:gd name="T91" fmla="*/ 412 h 740"/>
                <a:gd name="T92" fmla="*/ 58 w 119"/>
                <a:gd name="T93" fmla="*/ 410 h 740"/>
                <a:gd name="T94" fmla="*/ 45 w 119"/>
                <a:gd name="T95" fmla="*/ 361 h 740"/>
                <a:gd name="T96" fmla="*/ 39 w 119"/>
                <a:gd name="T97" fmla="*/ 336 h 740"/>
                <a:gd name="T98" fmla="*/ 32 w 119"/>
                <a:gd name="T99" fmla="*/ 312 h 740"/>
                <a:gd name="T100" fmla="*/ 22 w 119"/>
                <a:gd name="T101" fmla="*/ 262 h 740"/>
                <a:gd name="T102" fmla="*/ 17 w 119"/>
                <a:gd name="T103" fmla="*/ 237 h 740"/>
                <a:gd name="T104" fmla="*/ 13 w 119"/>
                <a:gd name="T105" fmla="*/ 211 h 740"/>
                <a:gd name="T106" fmla="*/ 9 w 119"/>
                <a:gd name="T107" fmla="*/ 186 h 740"/>
                <a:gd name="T108" fmla="*/ 6 w 119"/>
                <a:gd name="T109" fmla="*/ 160 h 740"/>
                <a:gd name="T110" fmla="*/ 1 w 119"/>
                <a:gd name="T111" fmla="*/ 108 h 740"/>
                <a:gd name="T112" fmla="*/ 1 w 119"/>
                <a:gd name="T113" fmla="*/ 82 h 740"/>
                <a:gd name="T114" fmla="*/ 1 w 119"/>
                <a:gd name="T115" fmla="*/ 56 h 740"/>
                <a:gd name="T116" fmla="*/ 2 w 119"/>
                <a:gd name="T117" fmla="*/ 29 h 740"/>
                <a:gd name="T118" fmla="*/ 3 w 119"/>
                <a:gd name="T119" fmla="*/ 14 h 740"/>
                <a:gd name="T120" fmla="*/ 4 w 119"/>
                <a:gd name="T121" fmla="*/ 6 h 740"/>
                <a:gd name="T122" fmla="*/ 5 w 119"/>
                <a:gd name="T123" fmla="*/ 0 h 740"/>
                <a:gd name="T124" fmla="*/ 84 w 119"/>
                <a:gd name="T125" fmla="*/ 18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9" h="740">
                  <a:moveTo>
                    <a:pt x="84" y="18"/>
                  </a:moveTo>
                  <a:cubicBezTo>
                    <a:pt x="82" y="24"/>
                    <a:pt x="82" y="24"/>
                    <a:pt x="82" y="24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4" y="69"/>
                    <a:pt x="74" y="77"/>
                    <a:pt x="73" y="85"/>
                  </a:cubicBezTo>
                  <a:cubicBezTo>
                    <a:pt x="73" y="93"/>
                    <a:pt x="72" y="100"/>
                    <a:pt x="71" y="108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0" y="165"/>
                    <a:pt x="70" y="173"/>
                    <a:pt x="71" y="181"/>
                  </a:cubicBezTo>
                  <a:cubicBezTo>
                    <a:pt x="72" y="205"/>
                    <a:pt x="72" y="205"/>
                    <a:pt x="72" y="205"/>
                  </a:cubicBezTo>
                  <a:cubicBezTo>
                    <a:pt x="72" y="214"/>
                    <a:pt x="72" y="222"/>
                    <a:pt x="73" y="230"/>
                  </a:cubicBezTo>
                  <a:cubicBezTo>
                    <a:pt x="75" y="254"/>
                    <a:pt x="75" y="254"/>
                    <a:pt x="75" y="254"/>
                  </a:cubicBezTo>
                  <a:cubicBezTo>
                    <a:pt x="79" y="304"/>
                    <a:pt x="79" y="304"/>
                    <a:pt x="79" y="304"/>
                  </a:cubicBezTo>
                  <a:cubicBezTo>
                    <a:pt x="80" y="312"/>
                    <a:pt x="82" y="320"/>
                    <a:pt x="83" y="32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4" y="402"/>
                    <a:pt x="94" y="402"/>
                    <a:pt x="94" y="402"/>
                  </a:cubicBezTo>
                  <a:cubicBezTo>
                    <a:pt x="93" y="400"/>
                    <a:pt x="93" y="400"/>
                    <a:pt x="93" y="400"/>
                  </a:cubicBezTo>
                  <a:cubicBezTo>
                    <a:pt x="96" y="407"/>
                    <a:pt x="97" y="414"/>
                    <a:pt x="99" y="421"/>
                  </a:cubicBezTo>
                  <a:cubicBezTo>
                    <a:pt x="100" y="429"/>
                    <a:pt x="101" y="436"/>
                    <a:pt x="103" y="443"/>
                  </a:cubicBezTo>
                  <a:cubicBezTo>
                    <a:pt x="104" y="450"/>
                    <a:pt x="106" y="457"/>
                    <a:pt x="107" y="464"/>
                  </a:cubicBezTo>
                  <a:cubicBezTo>
                    <a:pt x="110" y="485"/>
                    <a:pt x="110" y="485"/>
                    <a:pt x="110" y="485"/>
                  </a:cubicBezTo>
                  <a:cubicBezTo>
                    <a:pt x="111" y="492"/>
                    <a:pt x="112" y="499"/>
                    <a:pt x="112" y="506"/>
                  </a:cubicBezTo>
                  <a:cubicBezTo>
                    <a:pt x="114" y="528"/>
                    <a:pt x="114" y="528"/>
                    <a:pt x="114" y="528"/>
                  </a:cubicBezTo>
                  <a:cubicBezTo>
                    <a:pt x="116" y="549"/>
                    <a:pt x="116" y="549"/>
                    <a:pt x="116" y="549"/>
                  </a:cubicBezTo>
                  <a:cubicBezTo>
                    <a:pt x="117" y="570"/>
                    <a:pt x="117" y="570"/>
                    <a:pt x="117" y="570"/>
                  </a:cubicBezTo>
                  <a:cubicBezTo>
                    <a:pt x="118" y="592"/>
                    <a:pt x="118" y="592"/>
                    <a:pt x="118" y="592"/>
                  </a:cubicBezTo>
                  <a:cubicBezTo>
                    <a:pt x="119" y="599"/>
                    <a:pt x="119" y="606"/>
                    <a:pt x="119" y="613"/>
                  </a:cubicBezTo>
                  <a:cubicBezTo>
                    <a:pt x="118" y="655"/>
                    <a:pt x="118" y="655"/>
                    <a:pt x="118" y="655"/>
                  </a:cubicBezTo>
                  <a:cubicBezTo>
                    <a:pt x="118" y="662"/>
                    <a:pt x="118" y="669"/>
                    <a:pt x="117" y="677"/>
                  </a:cubicBezTo>
                  <a:cubicBezTo>
                    <a:pt x="115" y="698"/>
                    <a:pt x="115" y="698"/>
                    <a:pt x="115" y="698"/>
                  </a:cubicBezTo>
                  <a:cubicBezTo>
                    <a:pt x="112" y="740"/>
                    <a:pt x="112" y="740"/>
                    <a:pt x="112" y="740"/>
                  </a:cubicBezTo>
                  <a:cubicBezTo>
                    <a:pt x="111" y="698"/>
                    <a:pt x="111" y="698"/>
                    <a:pt x="111" y="698"/>
                  </a:cubicBezTo>
                  <a:cubicBezTo>
                    <a:pt x="110" y="677"/>
                    <a:pt x="110" y="677"/>
                    <a:pt x="110" y="677"/>
                  </a:cubicBezTo>
                  <a:cubicBezTo>
                    <a:pt x="110" y="670"/>
                    <a:pt x="109" y="663"/>
                    <a:pt x="109" y="656"/>
                  </a:cubicBezTo>
                  <a:cubicBezTo>
                    <a:pt x="105" y="614"/>
                    <a:pt x="105" y="614"/>
                    <a:pt x="105" y="614"/>
                  </a:cubicBezTo>
                  <a:cubicBezTo>
                    <a:pt x="104" y="607"/>
                    <a:pt x="103" y="600"/>
                    <a:pt x="102" y="593"/>
                  </a:cubicBezTo>
                  <a:cubicBezTo>
                    <a:pt x="99" y="572"/>
                    <a:pt x="99" y="572"/>
                    <a:pt x="99" y="572"/>
                  </a:cubicBezTo>
                  <a:cubicBezTo>
                    <a:pt x="96" y="552"/>
                    <a:pt x="96" y="552"/>
                    <a:pt x="96" y="552"/>
                  </a:cubicBezTo>
                  <a:cubicBezTo>
                    <a:pt x="92" y="531"/>
                    <a:pt x="92" y="531"/>
                    <a:pt x="92" y="531"/>
                  </a:cubicBezTo>
                  <a:cubicBezTo>
                    <a:pt x="87" y="511"/>
                    <a:pt x="87" y="511"/>
                    <a:pt x="87" y="511"/>
                  </a:cubicBezTo>
                  <a:cubicBezTo>
                    <a:pt x="86" y="504"/>
                    <a:pt x="84" y="497"/>
                    <a:pt x="83" y="490"/>
                  </a:cubicBezTo>
                  <a:cubicBezTo>
                    <a:pt x="77" y="470"/>
                    <a:pt x="77" y="470"/>
                    <a:pt x="77" y="470"/>
                  </a:cubicBezTo>
                  <a:cubicBezTo>
                    <a:pt x="76" y="464"/>
                    <a:pt x="74" y="457"/>
                    <a:pt x="72" y="450"/>
                  </a:cubicBezTo>
                  <a:cubicBezTo>
                    <a:pt x="69" y="444"/>
                    <a:pt x="68" y="437"/>
                    <a:pt x="65" y="431"/>
                  </a:cubicBezTo>
                  <a:cubicBezTo>
                    <a:pt x="63" y="424"/>
                    <a:pt x="61" y="418"/>
                    <a:pt x="59" y="412"/>
                  </a:cubicBezTo>
                  <a:cubicBezTo>
                    <a:pt x="58" y="412"/>
                    <a:pt x="58" y="412"/>
                    <a:pt x="58" y="412"/>
                  </a:cubicBezTo>
                  <a:cubicBezTo>
                    <a:pt x="58" y="410"/>
                    <a:pt x="58" y="410"/>
                    <a:pt x="58" y="410"/>
                  </a:cubicBezTo>
                  <a:cubicBezTo>
                    <a:pt x="45" y="361"/>
                    <a:pt x="45" y="361"/>
                    <a:pt x="45" y="361"/>
                  </a:cubicBezTo>
                  <a:cubicBezTo>
                    <a:pt x="39" y="336"/>
                    <a:pt x="39" y="336"/>
                    <a:pt x="39" y="336"/>
                  </a:cubicBezTo>
                  <a:cubicBezTo>
                    <a:pt x="37" y="328"/>
                    <a:pt x="34" y="320"/>
                    <a:pt x="32" y="312"/>
                  </a:cubicBezTo>
                  <a:cubicBezTo>
                    <a:pt x="22" y="262"/>
                    <a:pt x="22" y="262"/>
                    <a:pt x="22" y="262"/>
                  </a:cubicBezTo>
                  <a:cubicBezTo>
                    <a:pt x="17" y="237"/>
                    <a:pt x="17" y="237"/>
                    <a:pt x="17" y="237"/>
                  </a:cubicBezTo>
                  <a:cubicBezTo>
                    <a:pt x="15" y="228"/>
                    <a:pt x="14" y="220"/>
                    <a:pt x="13" y="211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8" y="177"/>
                    <a:pt x="7" y="169"/>
                    <a:pt x="6" y="160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0"/>
                    <a:pt x="1" y="91"/>
                    <a:pt x="1" y="82"/>
                  </a:cubicBezTo>
                  <a:cubicBezTo>
                    <a:pt x="1" y="73"/>
                    <a:pt x="0" y="65"/>
                    <a:pt x="1" y="56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4"/>
                    <a:pt x="3" y="19"/>
                    <a:pt x="3" y="1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84" y="18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Freeform 16"/>
            <p:cNvSpPr>
              <a:spLocks/>
            </p:cNvSpPr>
            <p:nvPr/>
          </p:nvSpPr>
          <p:spPr bwMode="auto">
            <a:xfrm>
              <a:off x="4509834" y="1573167"/>
              <a:ext cx="1571855" cy="770829"/>
            </a:xfrm>
            <a:custGeom>
              <a:avLst/>
              <a:gdLst>
                <a:gd name="T0" fmla="*/ 1104 w 1104"/>
                <a:gd name="T1" fmla="*/ 12 h 541"/>
                <a:gd name="T2" fmla="*/ 1100 w 1104"/>
                <a:gd name="T3" fmla="*/ 28 h 541"/>
                <a:gd name="T4" fmla="*/ 1096 w 1104"/>
                <a:gd name="T5" fmla="*/ 43 h 541"/>
                <a:gd name="T6" fmla="*/ 1085 w 1104"/>
                <a:gd name="T7" fmla="*/ 70 h 541"/>
                <a:gd name="T8" fmla="*/ 1071 w 1104"/>
                <a:gd name="T9" fmla="*/ 97 h 541"/>
                <a:gd name="T10" fmla="*/ 1055 w 1104"/>
                <a:gd name="T11" fmla="*/ 122 h 541"/>
                <a:gd name="T12" fmla="*/ 1037 w 1104"/>
                <a:gd name="T13" fmla="*/ 145 h 541"/>
                <a:gd name="T14" fmla="*/ 1027 w 1104"/>
                <a:gd name="T15" fmla="*/ 156 h 541"/>
                <a:gd name="T16" fmla="*/ 1017 w 1104"/>
                <a:gd name="T17" fmla="*/ 166 h 541"/>
                <a:gd name="T18" fmla="*/ 995 w 1104"/>
                <a:gd name="T19" fmla="*/ 186 h 541"/>
                <a:gd name="T20" fmla="*/ 984 w 1104"/>
                <a:gd name="T21" fmla="*/ 195 h 541"/>
                <a:gd name="T22" fmla="*/ 972 w 1104"/>
                <a:gd name="T23" fmla="*/ 203 h 541"/>
                <a:gd name="T24" fmla="*/ 960 w 1104"/>
                <a:gd name="T25" fmla="*/ 211 h 541"/>
                <a:gd name="T26" fmla="*/ 947 w 1104"/>
                <a:gd name="T27" fmla="*/ 218 h 541"/>
                <a:gd name="T28" fmla="*/ 922 w 1104"/>
                <a:gd name="T29" fmla="*/ 230 h 541"/>
                <a:gd name="T30" fmla="*/ 895 w 1104"/>
                <a:gd name="T31" fmla="*/ 241 h 541"/>
                <a:gd name="T32" fmla="*/ 868 w 1104"/>
                <a:gd name="T33" fmla="*/ 249 h 541"/>
                <a:gd name="T34" fmla="*/ 841 w 1104"/>
                <a:gd name="T35" fmla="*/ 256 h 541"/>
                <a:gd name="T36" fmla="*/ 813 w 1104"/>
                <a:gd name="T37" fmla="*/ 260 h 541"/>
                <a:gd name="T38" fmla="*/ 786 w 1104"/>
                <a:gd name="T39" fmla="*/ 263 h 541"/>
                <a:gd name="T40" fmla="*/ 759 w 1104"/>
                <a:gd name="T41" fmla="*/ 265 h 541"/>
                <a:gd name="T42" fmla="*/ 757 w 1104"/>
                <a:gd name="T43" fmla="*/ 265 h 541"/>
                <a:gd name="T44" fmla="*/ 756 w 1104"/>
                <a:gd name="T45" fmla="*/ 265 h 541"/>
                <a:gd name="T46" fmla="*/ 704 w 1104"/>
                <a:gd name="T47" fmla="*/ 263 h 541"/>
                <a:gd name="T48" fmla="*/ 652 w 1104"/>
                <a:gd name="T49" fmla="*/ 264 h 541"/>
                <a:gd name="T50" fmla="*/ 547 w 1104"/>
                <a:gd name="T51" fmla="*/ 271 h 541"/>
                <a:gd name="T52" fmla="*/ 339 w 1104"/>
                <a:gd name="T53" fmla="*/ 308 h 541"/>
                <a:gd name="T54" fmla="*/ 146 w 1104"/>
                <a:gd name="T55" fmla="*/ 391 h 541"/>
                <a:gd name="T56" fmla="*/ 103 w 1104"/>
                <a:gd name="T57" fmla="*/ 421 h 541"/>
                <a:gd name="T58" fmla="*/ 64 w 1104"/>
                <a:gd name="T59" fmla="*/ 457 h 541"/>
                <a:gd name="T60" fmla="*/ 29 w 1104"/>
                <a:gd name="T61" fmla="*/ 497 h 541"/>
                <a:gd name="T62" fmla="*/ 0 w 1104"/>
                <a:gd name="T63" fmla="*/ 541 h 541"/>
                <a:gd name="T64" fmla="*/ 26 w 1104"/>
                <a:gd name="T65" fmla="*/ 495 h 541"/>
                <a:gd name="T66" fmla="*/ 59 w 1104"/>
                <a:gd name="T67" fmla="*/ 452 h 541"/>
                <a:gd name="T68" fmla="*/ 97 w 1104"/>
                <a:gd name="T69" fmla="*/ 414 h 541"/>
                <a:gd name="T70" fmla="*/ 139 w 1104"/>
                <a:gd name="T71" fmla="*/ 380 h 541"/>
                <a:gd name="T72" fmla="*/ 332 w 1104"/>
                <a:gd name="T73" fmla="*/ 284 h 541"/>
                <a:gd name="T74" fmla="*/ 542 w 1104"/>
                <a:gd name="T75" fmla="*/ 233 h 541"/>
                <a:gd name="T76" fmla="*/ 649 w 1104"/>
                <a:gd name="T77" fmla="*/ 220 h 541"/>
                <a:gd name="T78" fmla="*/ 703 w 1104"/>
                <a:gd name="T79" fmla="*/ 216 h 541"/>
                <a:gd name="T80" fmla="*/ 758 w 1104"/>
                <a:gd name="T81" fmla="*/ 214 h 541"/>
                <a:gd name="T82" fmla="*/ 756 w 1104"/>
                <a:gd name="T83" fmla="*/ 214 h 541"/>
                <a:gd name="T84" fmla="*/ 780 w 1104"/>
                <a:gd name="T85" fmla="*/ 211 h 541"/>
                <a:gd name="T86" fmla="*/ 804 w 1104"/>
                <a:gd name="T87" fmla="*/ 207 h 541"/>
                <a:gd name="T88" fmla="*/ 828 w 1104"/>
                <a:gd name="T89" fmla="*/ 201 h 541"/>
                <a:gd name="T90" fmla="*/ 851 w 1104"/>
                <a:gd name="T91" fmla="*/ 194 h 541"/>
                <a:gd name="T92" fmla="*/ 873 w 1104"/>
                <a:gd name="T93" fmla="*/ 185 h 541"/>
                <a:gd name="T94" fmla="*/ 895 w 1104"/>
                <a:gd name="T95" fmla="*/ 175 h 541"/>
                <a:gd name="T96" fmla="*/ 915 w 1104"/>
                <a:gd name="T97" fmla="*/ 163 h 541"/>
                <a:gd name="T98" fmla="*/ 924 w 1104"/>
                <a:gd name="T99" fmla="*/ 156 h 541"/>
                <a:gd name="T100" fmla="*/ 934 w 1104"/>
                <a:gd name="T101" fmla="*/ 150 h 541"/>
                <a:gd name="T102" fmla="*/ 943 w 1104"/>
                <a:gd name="T103" fmla="*/ 142 h 541"/>
                <a:gd name="T104" fmla="*/ 951 w 1104"/>
                <a:gd name="T105" fmla="*/ 135 h 541"/>
                <a:gd name="T106" fmla="*/ 967 w 1104"/>
                <a:gd name="T107" fmla="*/ 118 h 541"/>
                <a:gd name="T108" fmla="*/ 975 w 1104"/>
                <a:gd name="T109" fmla="*/ 109 h 541"/>
                <a:gd name="T110" fmla="*/ 982 w 1104"/>
                <a:gd name="T111" fmla="*/ 100 h 541"/>
                <a:gd name="T112" fmla="*/ 994 w 1104"/>
                <a:gd name="T113" fmla="*/ 81 h 541"/>
                <a:gd name="T114" fmla="*/ 1005 w 1104"/>
                <a:gd name="T115" fmla="*/ 61 h 541"/>
                <a:gd name="T116" fmla="*/ 1014 w 1104"/>
                <a:gd name="T117" fmla="*/ 41 h 541"/>
                <a:gd name="T118" fmla="*/ 1021 w 1104"/>
                <a:gd name="T119" fmla="*/ 19 h 541"/>
                <a:gd name="T120" fmla="*/ 1023 w 1104"/>
                <a:gd name="T121" fmla="*/ 9 h 541"/>
                <a:gd name="T122" fmla="*/ 1025 w 1104"/>
                <a:gd name="T123" fmla="*/ 0 h 541"/>
                <a:gd name="T124" fmla="*/ 1104 w 1104"/>
                <a:gd name="T125" fmla="*/ 12 h 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04" h="541">
                  <a:moveTo>
                    <a:pt x="1104" y="12"/>
                  </a:moveTo>
                  <a:cubicBezTo>
                    <a:pt x="1103" y="19"/>
                    <a:pt x="1102" y="23"/>
                    <a:pt x="1100" y="28"/>
                  </a:cubicBezTo>
                  <a:cubicBezTo>
                    <a:pt x="1099" y="33"/>
                    <a:pt x="1097" y="38"/>
                    <a:pt x="1096" y="43"/>
                  </a:cubicBezTo>
                  <a:cubicBezTo>
                    <a:pt x="1093" y="52"/>
                    <a:pt x="1089" y="62"/>
                    <a:pt x="1085" y="70"/>
                  </a:cubicBezTo>
                  <a:cubicBezTo>
                    <a:pt x="1080" y="79"/>
                    <a:pt x="1076" y="88"/>
                    <a:pt x="1071" y="97"/>
                  </a:cubicBezTo>
                  <a:cubicBezTo>
                    <a:pt x="1066" y="105"/>
                    <a:pt x="1061" y="114"/>
                    <a:pt x="1055" y="122"/>
                  </a:cubicBezTo>
                  <a:cubicBezTo>
                    <a:pt x="1050" y="130"/>
                    <a:pt x="1044" y="137"/>
                    <a:pt x="1037" y="145"/>
                  </a:cubicBezTo>
                  <a:cubicBezTo>
                    <a:pt x="1034" y="149"/>
                    <a:pt x="1031" y="152"/>
                    <a:pt x="1027" y="156"/>
                  </a:cubicBezTo>
                  <a:cubicBezTo>
                    <a:pt x="1024" y="159"/>
                    <a:pt x="1021" y="163"/>
                    <a:pt x="1017" y="166"/>
                  </a:cubicBezTo>
                  <a:cubicBezTo>
                    <a:pt x="1010" y="173"/>
                    <a:pt x="1003" y="179"/>
                    <a:pt x="995" y="186"/>
                  </a:cubicBezTo>
                  <a:cubicBezTo>
                    <a:pt x="984" y="195"/>
                    <a:pt x="984" y="195"/>
                    <a:pt x="984" y="195"/>
                  </a:cubicBezTo>
                  <a:cubicBezTo>
                    <a:pt x="972" y="203"/>
                    <a:pt x="972" y="203"/>
                    <a:pt x="972" y="203"/>
                  </a:cubicBezTo>
                  <a:cubicBezTo>
                    <a:pt x="968" y="206"/>
                    <a:pt x="964" y="208"/>
                    <a:pt x="960" y="211"/>
                  </a:cubicBezTo>
                  <a:cubicBezTo>
                    <a:pt x="956" y="213"/>
                    <a:pt x="952" y="216"/>
                    <a:pt x="947" y="218"/>
                  </a:cubicBezTo>
                  <a:cubicBezTo>
                    <a:pt x="939" y="222"/>
                    <a:pt x="930" y="227"/>
                    <a:pt x="922" y="230"/>
                  </a:cubicBezTo>
                  <a:cubicBezTo>
                    <a:pt x="913" y="234"/>
                    <a:pt x="904" y="238"/>
                    <a:pt x="895" y="241"/>
                  </a:cubicBezTo>
                  <a:cubicBezTo>
                    <a:pt x="886" y="244"/>
                    <a:pt x="877" y="247"/>
                    <a:pt x="868" y="249"/>
                  </a:cubicBezTo>
                  <a:cubicBezTo>
                    <a:pt x="859" y="252"/>
                    <a:pt x="850" y="254"/>
                    <a:pt x="841" y="256"/>
                  </a:cubicBezTo>
                  <a:cubicBezTo>
                    <a:pt x="832" y="258"/>
                    <a:pt x="823" y="259"/>
                    <a:pt x="813" y="260"/>
                  </a:cubicBezTo>
                  <a:cubicBezTo>
                    <a:pt x="804" y="261"/>
                    <a:pt x="795" y="262"/>
                    <a:pt x="786" y="263"/>
                  </a:cubicBezTo>
                  <a:cubicBezTo>
                    <a:pt x="759" y="265"/>
                    <a:pt x="759" y="265"/>
                    <a:pt x="759" y="265"/>
                  </a:cubicBezTo>
                  <a:cubicBezTo>
                    <a:pt x="757" y="265"/>
                    <a:pt x="757" y="265"/>
                    <a:pt x="757" y="265"/>
                  </a:cubicBezTo>
                  <a:cubicBezTo>
                    <a:pt x="756" y="265"/>
                    <a:pt x="756" y="265"/>
                    <a:pt x="756" y="265"/>
                  </a:cubicBezTo>
                  <a:cubicBezTo>
                    <a:pt x="740" y="264"/>
                    <a:pt x="722" y="263"/>
                    <a:pt x="704" y="263"/>
                  </a:cubicBezTo>
                  <a:cubicBezTo>
                    <a:pt x="687" y="263"/>
                    <a:pt x="669" y="263"/>
                    <a:pt x="652" y="264"/>
                  </a:cubicBezTo>
                  <a:cubicBezTo>
                    <a:pt x="617" y="265"/>
                    <a:pt x="582" y="267"/>
                    <a:pt x="547" y="271"/>
                  </a:cubicBezTo>
                  <a:cubicBezTo>
                    <a:pt x="477" y="278"/>
                    <a:pt x="407" y="289"/>
                    <a:pt x="339" y="308"/>
                  </a:cubicBezTo>
                  <a:cubicBezTo>
                    <a:pt x="272" y="327"/>
                    <a:pt x="206" y="353"/>
                    <a:pt x="146" y="391"/>
                  </a:cubicBezTo>
                  <a:cubicBezTo>
                    <a:pt x="131" y="400"/>
                    <a:pt x="117" y="410"/>
                    <a:pt x="103" y="421"/>
                  </a:cubicBezTo>
                  <a:cubicBezTo>
                    <a:pt x="89" y="432"/>
                    <a:pt x="76" y="444"/>
                    <a:pt x="64" y="457"/>
                  </a:cubicBezTo>
                  <a:cubicBezTo>
                    <a:pt x="51" y="469"/>
                    <a:pt x="39" y="482"/>
                    <a:pt x="29" y="497"/>
                  </a:cubicBezTo>
                  <a:cubicBezTo>
                    <a:pt x="18" y="511"/>
                    <a:pt x="9" y="526"/>
                    <a:pt x="0" y="541"/>
                  </a:cubicBezTo>
                  <a:cubicBezTo>
                    <a:pt x="8" y="525"/>
                    <a:pt x="17" y="510"/>
                    <a:pt x="26" y="495"/>
                  </a:cubicBezTo>
                  <a:cubicBezTo>
                    <a:pt x="36" y="480"/>
                    <a:pt x="47" y="466"/>
                    <a:pt x="59" y="452"/>
                  </a:cubicBezTo>
                  <a:cubicBezTo>
                    <a:pt x="71" y="439"/>
                    <a:pt x="84" y="426"/>
                    <a:pt x="97" y="414"/>
                  </a:cubicBezTo>
                  <a:cubicBezTo>
                    <a:pt x="110" y="402"/>
                    <a:pt x="124" y="391"/>
                    <a:pt x="139" y="380"/>
                  </a:cubicBezTo>
                  <a:cubicBezTo>
                    <a:pt x="198" y="338"/>
                    <a:pt x="264" y="308"/>
                    <a:pt x="332" y="284"/>
                  </a:cubicBezTo>
                  <a:cubicBezTo>
                    <a:pt x="400" y="261"/>
                    <a:pt x="471" y="244"/>
                    <a:pt x="542" y="233"/>
                  </a:cubicBezTo>
                  <a:cubicBezTo>
                    <a:pt x="577" y="227"/>
                    <a:pt x="613" y="223"/>
                    <a:pt x="649" y="220"/>
                  </a:cubicBezTo>
                  <a:cubicBezTo>
                    <a:pt x="667" y="218"/>
                    <a:pt x="685" y="217"/>
                    <a:pt x="703" y="216"/>
                  </a:cubicBezTo>
                  <a:cubicBezTo>
                    <a:pt x="721" y="215"/>
                    <a:pt x="739" y="214"/>
                    <a:pt x="758" y="214"/>
                  </a:cubicBezTo>
                  <a:cubicBezTo>
                    <a:pt x="756" y="214"/>
                    <a:pt x="756" y="214"/>
                    <a:pt x="756" y="214"/>
                  </a:cubicBezTo>
                  <a:cubicBezTo>
                    <a:pt x="780" y="211"/>
                    <a:pt x="780" y="211"/>
                    <a:pt x="780" y="211"/>
                  </a:cubicBezTo>
                  <a:cubicBezTo>
                    <a:pt x="788" y="210"/>
                    <a:pt x="796" y="208"/>
                    <a:pt x="804" y="207"/>
                  </a:cubicBezTo>
                  <a:cubicBezTo>
                    <a:pt x="812" y="205"/>
                    <a:pt x="820" y="203"/>
                    <a:pt x="828" y="201"/>
                  </a:cubicBezTo>
                  <a:cubicBezTo>
                    <a:pt x="836" y="199"/>
                    <a:pt x="844" y="197"/>
                    <a:pt x="851" y="194"/>
                  </a:cubicBezTo>
                  <a:cubicBezTo>
                    <a:pt x="859" y="191"/>
                    <a:pt x="866" y="188"/>
                    <a:pt x="873" y="185"/>
                  </a:cubicBezTo>
                  <a:cubicBezTo>
                    <a:pt x="881" y="182"/>
                    <a:pt x="888" y="178"/>
                    <a:pt x="895" y="175"/>
                  </a:cubicBezTo>
                  <a:cubicBezTo>
                    <a:pt x="902" y="171"/>
                    <a:pt x="908" y="167"/>
                    <a:pt x="915" y="163"/>
                  </a:cubicBezTo>
                  <a:cubicBezTo>
                    <a:pt x="918" y="161"/>
                    <a:pt x="921" y="159"/>
                    <a:pt x="924" y="156"/>
                  </a:cubicBezTo>
                  <a:cubicBezTo>
                    <a:pt x="928" y="154"/>
                    <a:pt x="931" y="152"/>
                    <a:pt x="934" y="150"/>
                  </a:cubicBezTo>
                  <a:cubicBezTo>
                    <a:pt x="943" y="142"/>
                    <a:pt x="943" y="142"/>
                    <a:pt x="943" y="142"/>
                  </a:cubicBezTo>
                  <a:cubicBezTo>
                    <a:pt x="951" y="135"/>
                    <a:pt x="951" y="135"/>
                    <a:pt x="951" y="135"/>
                  </a:cubicBezTo>
                  <a:cubicBezTo>
                    <a:pt x="957" y="129"/>
                    <a:pt x="962" y="124"/>
                    <a:pt x="967" y="118"/>
                  </a:cubicBezTo>
                  <a:cubicBezTo>
                    <a:pt x="970" y="115"/>
                    <a:pt x="972" y="112"/>
                    <a:pt x="975" y="109"/>
                  </a:cubicBezTo>
                  <a:cubicBezTo>
                    <a:pt x="977" y="106"/>
                    <a:pt x="979" y="103"/>
                    <a:pt x="982" y="100"/>
                  </a:cubicBezTo>
                  <a:cubicBezTo>
                    <a:pt x="986" y="94"/>
                    <a:pt x="990" y="88"/>
                    <a:pt x="994" y="81"/>
                  </a:cubicBezTo>
                  <a:cubicBezTo>
                    <a:pt x="998" y="75"/>
                    <a:pt x="1002" y="68"/>
                    <a:pt x="1005" y="61"/>
                  </a:cubicBezTo>
                  <a:cubicBezTo>
                    <a:pt x="1008" y="55"/>
                    <a:pt x="1011" y="48"/>
                    <a:pt x="1014" y="41"/>
                  </a:cubicBezTo>
                  <a:cubicBezTo>
                    <a:pt x="1016" y="34"/>
                    <a:pt x="1019" y="26"/>
                    <a:pt x="1021" y="19"/>
                  </a:cubicBezTo>
                  <a:cubicBezTo>
                    <a:pt x="1021" y="16"/>
                    <a:pt x="1022" y="12"/>
                    <a:pt x="1023" y="9"/>
                  </a:cubicBezTo>
                  <a:cubicBezTo>
                    <a:pt x="1024" y="5"/>
                    <a:pt x="1024" y="2"/>
                    <a:pt x="1025" y="0"/>
                  </a:cubicBezTo>
                  <a:lnTo>
                    <a:pt x="1104" y="12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3" name="Freeform 17"/>
            <p:cNvSpPr>
              <a:spLocks/>
            </p:cNvSpPr>
            <p:nvPr/>
          </p:nvSpPr>
          <p:spPr bwMode="auto">
            <a:xfrm>
              <a:off x="5487277" y="1809979"/>
              <a:ext cx="402102" cy="723148"/>
            </a:xfrm>
            <a:custGeom>
              <a:avLst/>
              <a:gdLst>
                <a:gd name="T0" fmla="*/ 283 w 283"/>
                <a:gd name="T1" fmla="*/ 54 h 508"/>
                <a:gd name="T2" fmla="*/ 282 w 283"/>
                <a:gd name="T3" fmla="*/ 54 h 508"/>
                <a:gd name="T4" fmla="*/ 278 w 283"/>
                <a:gd name="T5" fmla="*/ 54 h 508"/>
                <a:gd name="T6" fmla="*/ 261 w 283"/>
                <a:gd name="T7" fmla="*/ 57 h 508"/>
                <a:gd name="T8" fmla="*/ 204 w 283"/>
                <a:gd name="T9" fmla="*/ 80 h 508"/>
                <a:gd name="T10" fmla="*/ 142 w 283"/>
                <a:gd name="T11" fmla="*/ 141 h 508"/>
                <a:gd name="T12" fmla="*/ 120 w 283"/>
                <a:gd name="T13" fmla="*/ 187 h 508"/>
                <a:gd name="T14" fmla="*/ 107 w 283"/>
                <a:gd name="T15" fmla="*/ 239 h 508"/>
                <a:gd name="T16" fmla="*/ 103 w 283"/>
                <a:gd name="T17" fmla="*/ 267 h 508"/>
                <a:gd name="T18" fmla="*/ 102 w 283"/>
                <a:gd name="T19" fmla="*/ 294 h 508"/>
                <a:gd name="T20" fmla="*/ 103 w 283"/>
                <a:gd name="T21" fmla="*/ 349 h 508"/>
                <a:gd name="T22" fmla="*/ 94 w 283"/>
                <a:gd name="T23" fmla="*/ 402 h 508"/>
                <a:gd name="T24" fmla="*/ 71 w 283"/>
                <a:gd name="T25" fmla="*/ 444 h 508"/>
                <a:gd name="T26" fmla="*/ 64 w 283"/>
                <a:gd name="T27" fmla="*/ 452 h 508"/>
                <a:gd name="T28" fmla="*/ 57 w 283"/>
                <a:gd name="T29" fmla="*/ 460 h 508"/>
                <a:gd name="T30" fmla="*/ 44 w 283"/>
                <a:gd name="T31" fmla="*/ 473 h 508"/>
                <a:gd name="T32" fmla="*/ 21 w 283"/>
                <a:gd name="T33" fmla="*/ 492 h 508"/>
                <a:gd name="T34" fmla="*/ 5 w 283"/>
                <a:gd name="T35" fmla="*/ 504 h 508"/>
                <a:gd name="T36" fmla="*/ 0 w 283"/>
                <a:gd name="T37" fmla="*/ 508 h 508"/>
                <a:gd name="T38" fmla="*/ 5 w 283"/>
                <a:gd name="T39" fmla="*/ 503 h 508"/>
                <a:gd name="T40" fmla="*/ 19 w 283"/>
                <a:gd name="T41" fmla="*/ 490 h 508"/>
                <a:gd name="T42" fmla="*/ 40 w 283"/>
                <a:gd name="T43" fmla="*/ 469 h 508"/>
                <a:gd name="T44" fmla="*/ 52 w 283"/>
                <a:gd name="T45" fmla="*/ 455 h 508"/>
                <a:gd name="T46" fmla="*/ 58 w 283"/>
                <a:gd name="T47" fmla="*/ 447 h 508"/>
                <a:gd name="T48" fmla="*/ 64 w 283"/>
                <a:gd name="T49" fmla="*/ 439 h 508"/>
                <a:gd name="T50" fmla="*/ 82 w 283"/>
                <a:gd name="T51" fmla="*/ 398 h 508"/>
                <a:gd name="T52" fmla="*/ 86 w 283"/>
                <a:gd name="T53" fmla="*/ 350 h 508"/>
                <a:gd name="T54" fmla="*/ 80 w 283"/>
                <a:gd name="T55" fmla="*/ 295 h 508"/>
                <a:gd name="T56" fmla="*/ 79 w 283"/>
                <a:gd name="T57" fmla="*/ 266 h 508"/>
                <a:gd name="T58" fmla="*/ 80 w 283"/>
                <a:gd name="T59" fmla="*/ 236 h 508"/>
                <a:gd name="T60" fmla="*/ 89 w 283"/>
                <a:gd name="T61" fmla="*/ 177 h 508"/>
                <a:gd name="T62" fmla="*/ 110 w 283"/>
                <a:gd name="T63" fmla="*/ 122 h 508"/>
                <a:gd name="T64" fmla="*/ 142 w 283"/>
                <a:gd name="T65" fmla="*/ 76 h 508"/>
                <a:gd name="T66" fmla="*/ 179 w 283"/>
                <a:gd name="T67" fmla="*/ 42 h 508"/>
                <a:gd name="T68" fmla="*/ 248 w 283"/>
                <a:gd name="T69" fmla="*/ 8 h 508"/>
                <a:gd name="T70" fmla="*/ 269 w 283"/>
                <a:gd name="T71" fmla="*/ 2 h 508"/>
                <a:gd name="T72" fmla="*/ 275 w 283"/>
                <a:gd name="T73" fmla="*/ 1 h 508"/>
                <a:gd name="T74" fmla="*/ 278 w 283"/>
                <a:gd name="T75" fmla="*/ 0 h 508"/>
                <a:gd name="T76" fmla="*/ 283 w 283"/>
                <a:gd name="T77" fmla="*/ 54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83" h="508">
                  <a:moveTo>
                    <a:pt x="283" y="54"/>
                  </a:moveTo>
                  <a:cubicBezTo>
                    <a:pt x="283" y="54"/>
                    <a:pt x="282" y="54"/>
                    <a:pt x="282" y="54"/>
                  </a:cubicBezTo>
                  <a:cubicBezTo>
                    <a:pt x="281" y="54"/>
                    <a:pt x="280" y="54"/>
                    <a:pt x="278" y="54"/>
                  </a:cubicBezTo>
                  <a:cubicBezTo>
                    <a:pt x="274" y="55"/>
                    <a:pt x="269" y="56"/>
                    <a:pt x="261" y="57"/>
                  </a:cubicBezTo>
                  <a:cubicBezTo>
                    <a:pt x="247" y="60"/>
                    <a:pt x="226" y="67"/>
                    <a:pt x="204" y="80"/>
                  </a:cubicBezTo>
                  <a:cubicBezTo>
                    <a:pt x="182" y="93"/>
                    <a:pt x="160" y="113"/>
                    <a:pt x="142" y="141"/>
                  </a:cubicBezTo>
                  <a:cubicBezTo>
                    <a:pt x="133" y="154"/>
                    <a:pt x="125" y="170"/>
                    <a:pt x="120" y="187"/>
                  </a:cubicBezTo>
                  <a:cubicBezTo>
                    <a:pt x="114" y="203"/>
                    <a:pt x="109" y="221"/>
                    <a:pt x="107" y="239"/>
                  </a:cubicBezTo>
                  <a:cubicBezTo>
                    <a:pt x="105" y="248"/>
                    <a:pt x="104" y="257"/>
                    <a:pt x="103" y="267"/>
                  </a:cubicBezTo>
                  <a:cubicBezTo>
                    <a:pt x="103" y="276"/>
                    <a:pt x="102" y="285"/>
                    <a:pt x="102" y="294"/>
                  </a:cubicBezTo>
                  <a:cubicBezTo>
                    <a:pt x="101" y="312"/>
                    <a:pt x="103" y="331"/>
                    <a:pt x="103" y="349"/>
                  </a:cubicBezTo>
                  <a:cubicBezTo>
                    <a:pt x="102" y="368"/>
                    <a:pt x="100" y="386"/>
                    <a:pt x="94" y="402"/>
                  </a:cubicBezTo>
                  <a:cubicBezTo>
                    <a:pt x="88" y="418"/>
                    <a:pt x="80" y="432"/>
                    <a:pt x="71" y="444"/>
                  </a:cubicBezTo>
                  <a:cubicBezTo>
                    <a:pt x="68" y="446"/>
                    <a:pt x="66" y="449"/>
                    <a:pt x="64" y="452"/>
                  </a:cubicBezTo>
                  <a:cubicBezTo>
                    <a:pt x="62" y="455"/>
                    <a:pt x="59" y="457"/>
                    <a:pt x="57" y="460"/>
                  </a:cubicBezTo>
                  <a:cubicBezTo>
                    <a:pt x="53" y="465"/>
                    <a:pt x="48" y="469"/>
                    <a:pt x="44" y="473"/>
                  </a:cubicBezTo>
                  <a:cubicBezTo>
                    <a:pt x="36" y="481"/>
                    <a:pt x="27" y="487"/>
                    <a:pt x="21" y="492"/>
                  </a:cubicBezTo>
                  <a:cubicBezTo>
                    <a:pt x="14" y="497"/>
                    <a:pt x="9" y="501"/>
                    <a:pt x="5" y="504"/>
                  </a:cubicBezTo>
                  <a:cubicBezTo>
                    <a:pt x="2" y="506"/>
                    <a:pt x="0" y="508"/>
                    <a:pt x="0" y="508"/>
                  </a:cubicBezTo>
                  <a:cubicBezTo>
                    <a:pt x="0" y="508"/>
                    <a:pt x="1" y="506"/>
                    <a:pt x="5" y="503"/>
                  </a:cubicBezTo>
                  <a:cubicBezTo>
                    <a:pt x="8" y="500"/>
                    <a:pt x="13" y="496"/>
                    <a:pt x="19" y="490"/>
                  </a:cubicBezTo>
                  <a:cubicBezTo>
                    <a:pt x="25" y="485"/>
                    <a:pt x="33" y="478"/>
                    <a:pt x="40" y="469"/>
                  </a:cubicBezTo>
                  <a:cubicBezTo>
                    <a:pt x="44" y="465"/>
                    <a:pt x="48" y="460"/>
                    <a:pt x="52" y="455"/>
                  </a:cubicBezTo>
                  <a:cubicBezTo>
                    <a:pt x="54" y="453"/>
                    <a:pt x="56" y="450"/>
                    <a:pt x="58" y="447"/>
                  </a:cubicBezTo>
                  <a:cubicBezTo>
                    <a:pt x="60" y="445"/>
                    <a:pt x="62" y="442"/>
                    <a:pt x="64" y="439"/>
                  </a:cubicBezTo>
                  <a:cubicBezTo>
                    <a:pt x="71" y="427"/>
                    <a:pt x="78" y="414"/>
                    <a:pt x="82" y="398"/>
                  </a:cubicBezTo>
                  <a:cubicBezTo>
                    <a:pt x="86" y="383"/>
                    <a:pt x="87" y="367"/>
                    <a:pt x="86" y="350"/>
                  </a:cubicBezTo>
                  <a:cubicBezTo>
                    <a:pt x="84" y="332"/>
                    <a:pt x="81" y="314"/>
                    <a:pt x="80" y="295"/>
                  </a:cubicBezTo>
                  <a:cubicBezTo>
                    <a:pt x="79" y="285"/>
                    <a:pt x="79" y="275"/>
                    <a:pt x="79" y="266"/>
                  </a:cubicBezTo>
                  <a:cubicBezTo>
                    <a:pt x="79" y="256"/>
                    <a:pt x="79" y="246"/>
                    <a:pt x="80" y="236"/>
                  </a:cubicBezTo>
                  <a:cubicBezTo>
                    <a:pt x="81" y="216"/>
                    <a:pt x="84" y="197"/>
                    <a:pt x="89" y="177"/>
                  </a:cubicBezTo>
                  <a:cubicBezTo>
                    <a:pt x="94" y="158"/>
                    <a:pt x="101" y="139"/>
                    <a:pt x="110" y="122"/>
                  </a:cubicBezTo>
                  <a:cubicBezTo>
                    <a:pt x="119" y="105"/>
                    <a:pt x="130" y="90"/>
                    <a:pt x="142" y="76"/>
                  </a:cubicBezTo>
                  <a:cubicBezTo>
                    <a:pt x="154" y="63"/>
                    <a:pt x="167" y="51"/>
                    <a:pt x="179" y="42"/>
                  </a:cubicBezTo>
                  <a:cubicBezTo>
                    <a:pt x="205" y="23"/>
                    <a:pt x="230" y="13"/>
                    <a:pt x="248" y="8"/>
                  </a:cubicBezTo>
                  <a:cubicBezTo>
                    <a:pt x="257" y="5"/>
                    <a:pt x="264" y="3"/>
                    <a:pt x="269" y="2"/>
                  </a:cubicBezTo>
                  <a:cubicBezTo>
                    <a:pt x="272" y="1"/>
                    <a:pt x="274" y="1"/>
                    <a:pt x="275" y="1"/>
                  </a:cubicBezTo>
                  <a:cubicBezTo>
                    <a:pt x="277" y="1"/>
                    <a:pt x="278" y="0"/>
                    <a:pt x="278" y="0"/>
                  </a:cubicBezTo>
                  <a:lnTo>
                    <a:pt x="283" y="54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4" name="Freeform 18"/>
            <p:cNvSpPr>
              <a:spLocks/>
            </p:cNvSpPr>
            <p:nvPr/>
          </p:nvSpPr>
          <p:spPr bwMode="auto">
            <a:xfrm>
              <a:off x="4562282" y="1519130"/>
              <a:ext cx="1625892" cy="2059781"/>
            </a:xfrm>
            <a:custGeom>
              <a:avLst/>
              <a:gdLst>
                <a:gd name="T0" fmla="*/ 1124 w 1141"/>
                <a:gd name="T1" fmla="*/ 90 h 1446"/>
                <a:gd name="T2" fmla="*/ 1108 w 1141"/>
                <a:gd name="T3" fmla="*/ 109 h 1446"/>
                <a:gd name="T4" fmla="*/ 1087 w 1141"/>
                <a:gd name="T5" fmla="*/ 136 h 1446"/>
                <a:gd name="T6" fmla="*/ 1003 w 1141"/>
                <a:gd name="T7" fmla="*/ 339 h 1446"/>
                <a:gd name="T8" fmla="*/ 994 w 1141"/>
                <a:gd name="T9" fmla="*/ 449 h 1446"/>
                <a:gd name="T10" fmla="*/ 994 w 1141"/>
                <a:gd name="T11" fmla="*/ 458 h 1446"/>
                <a:gd name="T12" fmla="*/ 994 w 1141"/>
                <a:gd name="T13" fmla="*/ 458 h 1446"/>
                <a:gd name="T14" fmla="*/ 995 w 1141"/>
                <a:gd name="T15" fmla="*/ 465 h 1446"/>
                <a:gd name="T16" fmla="*/ 1015 w 1141"/>
                <a:gd name="T17" fmla="*/ 669 h 1446"/>
                <a:gd name="T18" fmla="*/ 999 w 1141"/>
                <a:gd name="T19" fmla="*/ 969 h 1446"/>
                <a:gd name="T20" fmla="*/ 894 w 1141"/>
                <a:gd name="T21" fmla="*/ 1155 h 1446"/>
                <a:gd name="T22" fmla="*/ 599 w 1141"/>
                <a:gd name="T23" fmla="*/ 1210 h 1446"/>
                <a:gd name="T24" fmla="*/ 421 w 1141"/>
                <a:gd name="T25" fmla="*/ 1225 h 1446"/>
                <a:gd name="T26" fmla="*/ 140 w 1141"/>
                <a:gd name="T27" fmla="*/ 1313 h 1446"/>
                <a:gd name="T28" fmla="*/ 56 w 1141"/>
                <a:gd name="T29" fmla="*/ 1374 h 1446"/>
                <a:gd name="T30" fmla="*/ 12 w 1141"/>
                <a:gd name="T31" fmla="*/ 1425 h 1446"/>
                <a:gd name="T32" fmla="*/ 11 w 1141"/>
                <a:gd name="T33" fmla="*/ 1425 h 1446"/>
                <a:gd name="T34" fmla="*/ 53 w 1141"/>
                <a:gd name="T35" fmla="*/ 1371 h 1446"/>
                <a:gd name="T36" fmla="*/ 136 w 1141"/>
                <a:gd name="T37" fmla="*/ 1305 h 1446"/>
                <a:gd name="T38" fmla="*/ 417 w 1141"/>
                <a:gd name="T39" fmla="*/ 1202 h 1446"/>
                <a:gd name="T40" fmla="*/ 597 w 1141"/>
                <a:gd name="T41" fmla="*/ 1178 h 1446"/>
                <a:gd name="T42" fmla="*/ 785 w 1141"/>
                <a:gd name="T43" fmla="*/ 1158 h 1446"/>
                <a:gd name="T44" fmla="*/ 917 w 1141"/>
                <a:gd name="T45" fmla="*/ 1047 h 1446"/>
                <a:gd name="T46" fmla="*/ 952 w 1141"/>
                <a:gd name="T47" fmla="*/ 863 h 1446"/>
                <a:gd name="T48" fmla="*/ 917 w 1141"/>
                <a:gd name="T49" fmla="*/ 500 h 1446"/>
                <a:gd name="T50" fmla="*/ 912 w 1141"/>
                <a:gd name="T51" fmla="*/ 473 h 1446"/>
                <a:gd name="T52" fmla="*/ 911 w 1141"/>
                <a:gd name="T53" fmla="*/ 469 h 1446"/>
                <a:gd name="T54" fmla="*/ 911 w 1141"/>
                <a:gd name="T55" fmla="*/ 466 h 1446"/>
                <a:gd name="T56" fmla="*/ 908 w 1141"/>
                <a:gd name="T57" fmla="*/ 409 h 1446"/>
                <a:gd name="T58" fmla="*/ 950 w 1141"/>
                <a:gd name="T59" fmla="*/ 182 h 1446"/>
                <a:gd name="T60" fmla="*/ 1014 w 1141"/>
                <a:gd name="T61" fmla="*/ 60 h 1446"/>
                <a:gd name="T62" fmla="*/ 1037 w 1141"/>
                <a:gd name="T63" fmla="*/ 30 h 1446"/>
                <a:gd name="T64" fmla="*/ 1062 w 1141"/>
                <a:gd name="T65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1" h="1446">
                  <a:moveTo>
                    <a:pt x="1141" y="73"/>
                  </a:moveTo>
                  <a:cubicBezTo>
                    <a:pt x="1141" y="73"/>
                    <a:pt x="1135" y="79"/>
                    <a:pt x="1124" y="90"/>
                  </a:cubicBezTo>
                  <a:cubicBezTo>
                    <a:pt x="1122" y="93"/>
                    <a:pt x="1120" y="96"/>
                    <a:pt x="1117" y="99"/>
                  </a:cubicBezTo>
                  <a:cubicBezTo>
                    <a:pt x="1114" y="102"/>
                    <a:pt x="1111" y="105"/>
                    <a:pt x="1108" y="109"/>
                  </a:cubicBezTo>
                  <a:cubicBezTo>
                    <a:pt x="1105" y="113"/>
                    <a:pt x="1101" y="117"/>
                    <a:pt x="1098" y="122"/>
                  </a:cubicBezTo>
                  <a:cubicBezTo>
                    <a:pt x="1094" y="126"/>
                    <a:pt x="1091" y="131"/>
                    <a:pt x="1087" y="136"/>
                  </a:cubicBezTo>
                  <a:cubicBezTo>
                    <a:pt x="1072" y="158"/>
                    <a:pt x="1055" y="185"/>
                    <a:pt x="1040" y="219"/>
                  </a:cubicBezTo>
                  <a:cubicBezTo>
                    <a:pt x="1025" y="253"/>
                    <a:pt x="1012" y="294"/>
                    <a:pt x="1003" y="339"/>
                  </a:cubicBezTo>
                  <a:cubicBezTo>
                    <a:pt x="999" y="362"/>
                    <a:pt x="996" y="386"/>
                    <a:pt x="994" y="411"/>
                  </a:cubicBezTo>
                  <a:cubicBezTo>
                    <a:pt x="994" y="424"/>
                    <a:pt x="993" y="436"/>
                    <a:pt x="994" y="449"/>
                  </a:cubicBezTo>
                  <a:cubicBezTo>
                    <a:pt x="994" y="457"/>
                    <a:pt x="994" y="457"/>
                    <a:pt x="994" y="457"/>
                  </a:cubicBezTo>
                  <a:cubicBezTo>
                    <a:pt x="994" y="458"/>
                    <a:pt x="994" y="458"/>
                    <a:pt x="994" y="458"/>
                  </a:cubicBezTo>
                  <a:cubicBezTo>
                    <a:pt x="994" y="458"/>
                    <a:pt x="993" y="454"/>
                    <a:pt x="994" y="456"/>
                  </a:cubicBezTo>
                  <a:cubicBezTo>
                    <a:pt x="994" y="458"/>
                    <a:pt x="994" y="458"/>
                    <a:pt x="994" y="458"/>
                  </a:cubicBezTo>
                  <a:cubicBezTo>
                    <a:pt x="994" y="460"/>
                    <a:pt x="994" y="460"/>
                    <a:pt x="994" y="460"/>
                  </a:cubicBezTo>
                  <a:cubicBezTo>
                    <a:pt x="995" y="465"/>
                    <a:pt x="995" y="465"/>
                    <a:pt x="995" y="465"/>
                  </a:cubicBezTo>
                  <a:cubicBezTo>
                    <a:pt x="996" y="472"/>
                    <a:pt x="997" y="480"/>
                    <a:pt x="998" y="487"/>
                  </a:cubicBezTo>
                  <a:cubicBezTo>
                    <a:pt x="1005" y="545"/>
                    <a:pt x="1012" y="605"/>
                    <a:pt x="1015" y="669"/>
                  </a:cubicBezTo>
                  <a:cubicBezTo>
                    <a:pt x="1019" y="733"/>
                    <a:pt x="1020" y="799"/>
                    <a:pt x="1015" y="867"/>
                  </a:cubicBezTo>
                  <a:cubicBezTo>
                    <a:pt x="1012" y="901"/>
                    <a:pt x="1007" y="935"/>
                    <a:pt x="999" y="969"/>
                  </a:cubicBezTo>
                  <a:cubicBezTo>
                    <a:pt x="992" y="1003"/>
                    <a:pt x="981" y="1037"/>
                    <a:pt x="964" y="1070"/>
                  </a:cubicBezTo>
                  <a:cubicBezTo>
                    <a:pt x="947" y="1102"/>
                    <a:pt x="924" y="1133"/>
                    <a:pt x="894" y="1155"/>
                  </a:cubicBezTo>
                  <a:cubicBezTo>
                    <a:pt x="864" y="1178"/>
                    <a:pt x="829" y="1191"/>
                    <a:pt x="795" y="1199"/>
                  </a:cubicBezTo>
                  <a:cubicBezTo>
                    <a:pt x="726" y="1213"/>
                    <a:pt x="660" y="1207"/>
                    <a:pt x="599" y="1210"/>
                  </a:cubicBezTo>
                  <a:cubicBezTo>
                    <a:pt x="568" y="1211"/>
                    <a:pt x="538" y="1213"/>
                    <a:pt x="508" y="1215"/>
                  </a:cubicBezTo>
                  <a:cubicBezTo>
                    <a:pt x="478" y="1218"/>
                    <a:pt x="449" y="1221"/>
                    <a:pt x="421" y="1225"/>
                  </a:cubicBezTo>
                  <a:cubicBezTo>
                    <a:pt x="365" y="1234"/>
                    <a:pt x="312" y="1245"/>
                    <a:pt x="265" y="1260"/>
                  </a:cubicBezTo>
                  <a:cubicBezTo>
                    <a:pt x="218" y="1276"/>
                    <a:pt x="176" y="1293"/>
                    <a:pt x="140" y="1313"/>
                  </a:cubicBezTo>
                  <a:cubicBezTo>
                    <a:pt x="123" y="1323"/>
                    <a:pt x="107" y="1334"/>
                    <a:pt x="93" y="1344"/>
                  </a:cubicBezTo>
                  <a:cubicBezTo>
                    <a:pt x="79" y="1354"/>
                    <a:pt x="66" y="1364"/>
                    <a:pt x="56" y="1374"/>
                  </a:cubicBezTo>
                  <a:cubicBezTo>
                    <a:pt x="45" y="1384"/>
                    <a:pt x="36" y="1394"/>
                    <a:pt x="29" y="1402"/>
                  </a:cubicBezTo>
                  <a:cubicBezTo>
                    <a:pt x="22" y="1411"/>
                    <a:pt x="16" y="1419"/>
                    <a:pt x="12" y="1425"/>
                  </a:cubicBezTo>
                  <a:cubicBezTo>
                    <a:pt x="3" y="1438"/>
                    <a:pt x="0" y="1446"/>
                    <a:pt x="0" y="1446"/>
                  </a:cubicBezTo>
                  <a:cubicBezTo>
                    <a:pt x="0" y="1446"/>
                    <a:pt x="3" y="1438"/>
                    <a:pt x="11" y="1425"/>
                  </a:cubicBezTo>
                  <a:cubicBezTo>
                    <a:pt x="15" y="1418"/>
                    <a:pt x="20" y="1410"/>
                    <a:pt x="27" y="1401"/>
                  </a:cubicBezTo>
                  <a:cubicBezTo>
                    <a:pt x="34" y="1392"/>
                    <a:pt x="42" y="1382"/>
                    <a:pt x="53" y="1371"/>
                  </a:cubicBezTo>
                  <a:cubicBezTo>
                    <a:pt x="63" y="1361"/>
                    <a:pt x="75" y="1350"/>
                    <a:pt x="89" y="1338"/>
                  </a:cubicBezTo>
                  <a:cubicBezTo>
                    <a:pt x="103" y="1328"/>
                    <a:pt x="118" y="1316"/>
                    <a:pt x="136" y="1305"/>
                  </a:cubicBezTo>
                  <a:cubicBezTo>
                    <a:pt x="170" y="1283"/>
                    <a:pt x="212" y="1263"/>
                    <a:pt x="260" y="1245"/>
                  </a:cubicBezTo>
                  <a:cubicBezTo>
                    <a:pt x="307" y="1228"/>
                    <a:pt x="360" y="1213"/>
                    <a:pt x="417" y="1202"/>
                  </a:cubicBezTo>
                  <a:cubicBezTo>
                    <a:pt x="445" y="1196"/>
                    <a:pt x="475" y="1192"/>
                    <a:pt x="505" y="1188"/>
                  </a:cubicBezTo>
                  <a:cubicBezTo>
                    <a:pt x="535" y="1183"/>
                    <a:pt x="566" y="1180"/>
                    <a:pt x="597" y="1178"/>
                  </a:cubicBezTo>
                  <a:cubicBezTo>
                    <a:pt x="629" y="1175"/>
                    <a:pt x="661" y="1174"/>
                    <a:pt x="693" y="1172"/>
                  </a:cubicBezTo>
                  <a:cubicBezTo>
                    <a:pt x="724" y="1170"/>
                    <a:pt x="756" y="1166"/>
                    <a:pt x="785" y="1158"/>
                  </a:cubicBezTo>
                  <a:cubicBezTo>
                    <a:pt x="815" y="1150"/>
                    <a:pt x="842" y="1137"/>
                    <a:pt x="865" y="1118"/>
                  </a:cubicBezTo>
                  <a:cubicBezTo>
                    <a:pt x="887" y="1099"/>
                    <a:pt x="904" y="1074"/>
                    <a:pt x="917" y="1047"/>
                  </a:cubicBezTo>
                  <a:cubicBezTo>
                    <a:pt x="930" y="1019"/>
                    <a:pt x="938" y="989"/>
                    <a:pt x="943" y="958"/>
                  </a:cubicBezTo>
                  <a:cubicBezTo>
                    <a:pt x="949" y="927"/>
                    <a:pt x="951" y="895"/>
                    <a:pt x="952" y="863"/>
                  </a:cubicBezTo>
                  <a:cubicBezTo>
                    <a:pt x="954" y="800"/>
                    <a:pt x="950" y="736"/>
                    <a:pt x="943" y="675"/>
                  </a:cubicBezTo>
                  <a:cubicBezTo>
                    <a:pt x="936" y="614"/>
                    <a:pt x="927" y="555"/>
                    <a:pt x="917" y="500"/>
                  </a:cubicBezTo>
                  <a:cubicBezTo>
                    <a:pt x="915" y="492"/>
                    <a:pt x="914" y="485"/>
                    <a:pt x="913" y="479"/>
                  </a:cubicBezTo>
                  <a:cubicBezTo>
                    <a:pt x="912" y="473"/>
                    <a:pt x="912" y="473"/>
                    <a:pt x="912" y="473"/>
                  </a:cubicBezTo>
                  <a:cubicBezTo>
                    <a:pt x="911" y="471"/>
                    <a:pt x="911" y="471"/>
                    <a:pt x="911" y="471"/>
                  </a:cubicBezTo>
                  <a:cubicBezTo>
                    <a:pt x="911" y="469"/>
                    <a:pt x="911" y="469"/>
                    <a:pt x="911" y="469"/>
                  </a:cubicBezTo>
                  <a:cubicBezTo>
                    <a:pt x="911" y="471"/>
                    <a:pt x="911" y="467"/>
                    <a:pt x="911" y="467"/>
                  </a:cubicBezTo>
                  <a:cubicBezTo>
                    <a:pt x="911" y="466"/>
                    <a:pt x="911" y="466"/>
                    <a:pt x="911" y="466"/>
                  </a:cubicBezTo>
                  <a:cubicBezTo>
                    <a:pt x="910" y="461"/>
                    <a:pt x="910" y="457"/>
                    <a:pt x="909" y="453"/>
                  </a:cubicBezTo>
                  <a:cubicBezTo>
                    <a:pt x="908" y="438"/>
                    <a:pt x="908" y="423"/>
                    <a:pt x="908" y="409"/>
                  </a:cubicBezTo>
                  <a:cubicBezTo>
                    <a:pt x="908" y="380"/>
                    <a:pt x="910" y="352"/>
                    <a:pt x="914" y="325"/>
                  </a:cubicBezTo>
                  <a:cubicBezTo>
                    <a:pt x="921" y="272"/>
                    <a:pt x="934" y="224"/>
                    <a:pt x="950" y="182"/>
                  </a:cubicBezTo>
                  <a:cubicBezTo>
                    <a:pt x="966" y="141"/>
                    <a:pt x="984" y="106"/>
                    <a:pt x="1001" y="79"/>
                  </a:cubicBezTo>
                  <a:cubicBezTo>
                    <a:pt x="1006" y="73"/>
                    <a:pt x="1010" y="66"/>
                    <a:pt x="1014" y="60"/>
                  </a:cubicBezTo>
                  <a:cubicBezTo>
                    <a:pt x="1018" y="54"/>
                    <a:pt x="1022" y="49"/>
                    <a:pt x="1026" y="44"/>
                  </a:cubicBezTo>
                  <a:cubicBezTo>
                    <a:pt x="1029" y="39"/>
                    <a:pt x="1033" y="34"/>
                    <a:pt x="1037" y="30"/>
                  </a:cubicBezTo>
                  <a:cubicBezTo>
                    <a:pt x="1040" y="25"/>
                    <a:pt x="1043" y="22"/>
                    <a:pt x="1046" y="18"/>
                  </a:cubicBezTo>
                  <a:cubicBezTo>
                    <a:pt x="1057" y="6"/>
                    <a:pt x="1062" y="0"/>
                    <a:pt x="1062" y="0"/>
                  </a:cubicBezTo>
                  <a:lnTo>
                    <a:pt x="1141" y="73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Freeform 19"/>
            <p:cNvSpPr>
              <a:spLocks/>
            </p:cNvSpPr>
            <p:nvPr/>
          </p:nvSpPr>
          <p:spPr bwMode="auto">
            <a:xfrm>
              <a:off x="5730445" y="2366247"/>
              <a:ext cx="238401" cy="349654"/>
            </a:xfrm>
            <a:custGeom>
              <a:avLst/>
              <a:gdLst>
                <a:gd name="T0" fmla="*/ 168 w 168"/>
                <a:gd name="T1" fmla="*/ 0 h 245"/>
                <a:gd name="T2" fmla="*/ 168 w 168"/>
                <a:gd name="T3" fmla="*/ 4 h 245"/>
                <a:gd name="T4" fmla="*/ 166 w 168"/>
                <a:gd name="T5" fmla="*/ 15 h 245"/>
                <a:gd name="T6" fmla="*/ 159 w 168"/>
                <a:gd name="T7" fmla="*/ 50 h 245"/>
                <a:gd name="T8" fmla="*/ 116 w 168"/>
                <a:gd name="T9" fmla="*/ 149 h 245"/>
                <a:gd name="T10" fmla="*/ 99 w 168"/>
                <a:gd name="T11" fmla="*/ 172 h 245"/>
                <a:gd name="T12" fmla="*/ 89 w 168"/>
                <a:gd name="T13" fmla="*/ 183 h 245"/>
                <a:gd name="T14" fmla="*/ 80 w 168"/>
                <a:gd name="T15" fmla="*/ 193 h 245"/>
                <a:gd name="T16" fmla="*/ 70 w 168"/>
                <a:gd name="T17" fmla="*/ 202 h 245"/>
                <a:gd name="T18" fmla="*/ 61 w 168"/>
                <a:gd name="T19" fmla="*/ 210 h 245"/>
                <a:gd name="T20" fmla="*/ 51 w 168"/>
                <a:gd name="T21" fmla="*/ 217 h 245"/>
                <a:gd name="T22" fmla="*/ 42 w 168"/>
                <a:gd name="T23" fmla="*/ 223 h 245"/>
                <a:gd name="T24" fmla="*/ 25 w 168"/>
                <a:gd name="T25" fmla="*/ 233 h 245"/>
                <a:gd name="T26" fmla="*/ 12 w 168"/>
                <a:gd name="T27" fmla="*/ 240 h 245"/>
                <a:gd name="T28" fmla="*/ 0 w 168"/>
                <a:gd name="T29" fmla="*/ 245 h 245"/>
                <a:gd name="T30" fmla="*/ 11 w 168"/>
                <a:gd name="T31" fmla="*/ 238 h 245"/>
                <a:gd name="T32" fmla="*/ 23 w 168"/>
                <a:gd name="T33" fmla="*/ 229 h 245"/>
                <a:gd name="T34" fmla="*/ 37 w 168"/>
                <a:gd name="T35" fmla="*/ 217 h 245"/>
                <a:gd name="T36" fmla="*/ 44 w 168"/>
                <a:gd name="T37" fmla="*/ 209 h 245"/>
                <a:gd name="T38" fmla="*/ 52 w 168"/>
                <a:gd name="T39" fmla="*/ 201 h 245"/>
                <a:gd name="T40" fmla="*/ 60 w 168"/>
                <a:gd name="T41" fmla="*/ 192 h 245"/>
                <a:gd name="T42" fmla="*/ 67 w 168"/>
                <a:gd name="T43" fmla="*/ 182 h 245"/>
                <a:gd name="T44" fmla="*/ 74 w 168"/>
                <a:gd name="T45" fmla="*/ 171 h 245"/>
                <a:gd name="T46" fmla="*/ 81 w 168"/>
                <a:gd name="T47" fmla="*/ 160 h 245"/>
                <a:gd name="T48" fmla="*/ 92 w 168"/>
                <a:gd name="T49" fmla="*/ 136 h 245"/>
                <a:gd name="T50" fmla="*/ 114 w 168"/>
                <a:gd name="T51" fmla="*/ 42 h 245"/>
                <a:gd name="T52" fmla="*/ 115 w 168"/>
                <a:gd name="T53" fmla="*/ 11 h 245"/>
                <a:gd name="T54" fmla="*/ 114 w 168"/>
                <a:gd name="T55" fmla="*/ 3 h 245"/>
                <a:gd name="T56" fmla="*/ 114 w 168"/>
                <a:gd name="T57" fmla="*/ 0 h 245"/>
                <a:gd name="T58" fmla="*/ 168 w 168"/>
                <a:gd name="T59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8" h="245">
                  <a:moveTo>
                    <a:pt x="168" y="0"/>
                  </a:moveTo>
                  <a:cubicBezTo>
                    <a:pt x="168" y="0"/>
                    <a:pt x="168" y="2"/>
                    <a:pt x="168" y="4"/>
                  </a:cubicBezTo>
                  <a:cubicBezTo>
                    <a:pt x="167" y="7"/>
                    <a:pt x="167" y="10"/>
                    <a:pt x="166" y="15"/>
                  </a:cubicBezTo>
                  <a:cubicBezTo>
                    <a:pt x="165" y="24"/>
                    <a:pt x="162" y="36"/>
                    <a:pt x="159" y="50"/>
                  </a:cubicBezTo>
                  <a:cubicBezTo>
                    <a:pt x="151" y="79"/>
                    <a:pt x="137" y="116"/>
                    <a:pt x="116" y="149"/>
                  </a:cubicBezTo>
                  <a:cubicBezTo>
                    <a:pt x="110" y="157"/>
                    <a:pt x="105" y="165"/>
                    <a:pt x="99" y="172"/>
                  </a:cubicBezTo>
                  <a:cubicBezTo>
                    <a:pt x="96" y="176"/>
                    <a:pt x="92" y="179"/>
                    <a:pt x="89" y="183"/>
                  </a:cubicBezTo>
                  <a:cubicBezTo>
                    <a:pt x="86" y="186"/>
                    <a:pt x="83" y="190"/>
                    <a:pt x="80" y="193"/>
                  </a:cubicBezTo>
                  <a:cubicBezTo>
                    <a:pt x="77" y="196"/>
                    <a:pt x="74" y="199"/>
                    <a:pt x="70" y="202"/>
                  </a:cubicBezTo>
                  <a:cubicBezTo>
                    <a:pt x="67" y="205"/>
                    <a:pt x="64" y="207"/>
                    <a:pt x="61" y="210"/>
                  </a:cubicBezTo>
                  <a:cubicBezTo>
                    <a:pt x="57" y="212"/>
                    <a:pt x="54" y="215"/>
                    <a:pt x="51" y="217"/>
                  </a:cubicBezTo>
                  <a:cubicBezTo>
                    <a:pt x="48" y="219"/>
                    <a:pt x="45" y="221"/>
                    <a:pt x="42" y="223"/>
                  </a:cubicBezTo>
                  <a:cubicBezTo>
                    <a:pt x="36" y="227"/>
                    <a:pt x="30" y="230"/>
                    <a:pt x="25" y="233"/>
                  </a:cubicBezTo>
                  <a:cubicBezTo>
                    <a:pt x="20" y="236"/>
                    <a:pt x="16" y="238"/>
                    <a:pt x="12" y="240"/>
                  </a:cubicBezTo>
                  <a:cubicBezTo>
                    <a:pt x="4" y="243"/>
                    <a:pt x="0" y="245"/>
                    <a:pt x="0" y="245"/>
                  </a:cubicBezTo>
                  <a:cubicBezTo>
                    <a:pt x="0" y="245"/>
                    <a:pt x="4" y="242"/>
                    <a:pt x="11" y="238"/>
                  </a:cubicBezTo>
                  <a:cubicBezTo>
                    <a:pt x="14" y="235"/>
                    <a:pt x="18" y="232"/>
                    <a:pt x="23" y="229"/>
                  </a:cubicBezTo>
                  <a:cubicBezTo>
                    <a:pt x="27" y="225"/>
                    <a:pt x="32" y="222"/>
                    <a:pt x="37" y="217"/>
                  </a:cubicBezTo>
                  <a:cubicBezTo>
                    <a:pt x="39" y="214"/>
                    <a:pt x="42" y="212"/>
                    <a:pt x="44" y="209"/>
                  </a:cubicBezTo>
                  <a:cubicBezTo>
                    <a:pt x="47" y="207"/>
                    <a:pt x="49" y="204"/>
                    <a:pt x="52" y="201"/>
                  </a:cubicBezTo>
                  <a:cubicBezTo>
                    <a:pt x="54" y="198"/>
                    <a:pt x="57" y="195"/>
                    <a:pt x="60" y="192"/>
                  </a:cubicBezTo>
                  <a:cubicBezTo>
                    <a:pt x="62" y="189"/>
                    <a:pt x="64" y="185"/>
                    <a:pt x="67" y="182"/>
                  </a:cubicBezTo>
                  <a:cubicBezTo>
                    <a:pt x="69" y="178"/>
                    <a:pt x="72" y="175"/>
                    <a:pt x="74" y="171"/>
                  </a:cubicBezTo>
                  <a:cubicBezTo>
                    <a:pt x="76" y="167"/>
                    <a:pt x="78" y="164"/>
                    <a:pt x="81" y="160"/>
                  </a:cubicBezTo>
                  <a:cubicBezTo>
                    <a:pt x="85" y="152"/>
                    <a:pt x="89" y="144"/>
                    <a:pt x="92" y="136"/>
                  </a:cubicBezTo>
                  <a:cubicBezTo>
                    <a:pt x="106" y="103"/>
                    <a:pt x="112" y="68"/>
                    <a:pt x="114" y="42"/>
                  </a:cubicBezTo>
                  <a:cubicBezTo>
                    <a:pt x="115" y="29"/>
                    <a:pt x="115" y="18"/>
                    <a:pt x="115" y="11"/>
                  </a:cubicBezTo>
                  <a:cubicBezTo>
                    <a:pt x="115" y="7"/>
                    <a:pt x="115" y="4"/>
                    <a:pt x="114" y="3"/>
                  </a:cubicBezTo>
                  <a:cubicBezTo>
                    <a:pt x="114" y="1"/>
                    <a:pt x="114" y="0"/>
                    <a:pt x="114" y="0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6" name="Freeform 20"/>
            <p:cNvSpPr>
              <a:spLocks/>
            </p:cNvSpPr>
            <p:nvPr/>
          </p:nvSpPr>
          <p:spPr bwMode="auto">
            <a:xfrm>
              <a:off x="5863950" y="2944766"/>
              <a:ext cx="201846" cy="524481"/>
            </a:xfrm>
            <a:custGeom>
              <a:avLst/>
              <a:gdLst>
                <a:gd name="T0" fmla="*/ 68 w 142"/>
                <a:gd name="T1" fmla="*/ 29 h 368"/>
                <a:gd name="T2" fmla="*/ 60 w 142"/>
                <a:gd name="T3" fmla="*/ 44 h 368"/>
                <a:gd name="T4" fmla="*/ 51 w 142"/>
                <a:gd name="T5" fmla="*/ 67 h 368"/>
                <a:gd name="T6" fmla="*/ 44 w 142"/>
                <a:gd name="T7" fmla="*/ 89 h 368"/>
                <a:gd name="T8" fmla="*/ 40 w 142"/>
                <a:gd name="T9" fmla="*/ 112 h 368"/>
                <a:gd name="T10" fmla="*/ 39 w 142"/>
                <a:gd name="T11" fmla="*/ 135 h 368"/>
                <a:gd name="T12" fmla="*/ 41 w 142"/>
                <a:gd name="T13" fmla="*/ 158 h 368"/>
                <a:gd name="T14" fmla="*/ 47 w 142"/>
                <a:gd name="T15" fmla="*/ 180 h 368"/>
                <a:gd name="T16" fmla="*/ 52 w 142"/>
                <a:gd name="T17" fmla="*/ 190 h 368"/>
                <a:gd name="T18" fmla="*/ 55 w 142"/>
                <a:gd name="T19" fmla="*/ 199 h 368"/>
                <a:gd name="T20" fmla="*/ 72 w 142"/>
                <a:gd name="T21" fmla="*/ 217 h 368"/>
                <a:gd name="T22" fmla="*/ 94 w 142"/>
                <a:gd name="T23" fmla="*/ 247 h 368"/>
                <a:gd name="T24" fmla="*/ 113 w 142"/>
                <a:gd name="T25" fmla="*/ 277 h 368"/>
                <a:gd name="T26" fmla="*/ 124 w 142"/>
                <a:gd name="T27" fmla="*/ 299 h 368"/>
                <a:gd name="T28" fmla="*/ 133 w 142"/>
                <a:gd name="T29" fmla="*/ 321 h 368"/>
                <a:gd name="T30" fmla="*/ 139 w 142"/>
                <a:gd name="T31" fmla="*/ 345 h 368"/>
                <a:gd name="T32" fmla="*/ 142 w 142"/>
                <a:gd name="T33" fmla="*/ 368 h 368"/>
                <a:gd name="T34" fmla="*/ 136 w 142"/>
                <a:gd name="T35" fmla="*/ 345 h 368"/>
                <a:gd name="T36" fmla="*/ 127 w 142"/>
                <a:gd name="T37" fmla="*/ 324 h 368"/>
                <a:gd name="T38" fmla="*/ 115 w 142"/>
                <a:gd name="T39" fmla="*/ 304 h 368"/>
                <a:gd name="T40" fmla="*/ 102 w 142"/>
                <a:gd name="T41" fmla="*/ 284 h 368"/>
                <a:gd name="T42" fmla="*/ 80 w 142"/>
                <a:gd name="T43" fmla="*/ 258 h 368"/>
                <a:gd name="T44" fmla="*/ 55 w 142"/>
                <a:gd name="T45" fmla="*/ 233 h 368"/>
                <a:gd name="T46" fmla="*/ 38 w 142"/>
                <a:gd name="T47" fmla="*/ 218 h 368"/>
                <a:gd name="T48" fmla="*/ 37 w 142"/>
                <a:gd name="T49" fmla="*/ 216 h 368"/>
                <a:gd name="T50" fmla="*/ 24 w 142"/>
                <a:gd name="T51" fmla="*/ 199 h 368"/>
                <a:gd name="T52" fmla="*/ 14 w 142"/>
                <a:gd name="T53" fmla="*/ 180 h 368"/>
                <a:gd name="T54" fmla="*/ 5 w 142"/>
                <a:gd name="T55" fmla="*/ 152 h 368"/>
                <a:gd name="T56" fmla="*/ 1 w 142"/>
                <a:gd name="T57" fmla="*/ 124 h 368"/>
                <a:gd name="T58" fmla="*/ 1 w 142"/>
                <a:gd name="T59" fmla="*/ 96 h 368"/>
                <a:gd name="T60" fmla="*/ 4 w 142"/>
                <a:gd name="T61" fmla="*/ 68 h 368"/>
                <a:gd name="T62" fmla="*/ 9 w 142"/>
                <a:gd name="T63" fmla="*/ 41 h 368"/>
                <a:gd name="T64" fmla="*/ 17 w 142"/>
                <a:gd name="T65" fmla="*/ 14 h 368"/>
                <a:gd name="T66" fmla="*/ 22 w 142"/>
                <a:gd name="T67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2" h="368">
                  <a:moveTo>
                    <a:pt x="70" y="24"/>
                  </a:moveTo>
                  <a:cubicBezTo>
                    <a:pt x="68" y="29"/>
                    <a:pt x="68" y="29"/>
                    <a:pt x="68" y="29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3" y="37"/>
                    <a:pt x="61" y="41"/>
                    <a:pt x="60" y="44"/>
                  </a:cubicBezTo>
                  <a:cubicBezTo>
                    <a:pt x="58" y="48"/>
                    <a:pt x="57" y="52"/>
                    <a:pt x="55" y="55"/>
                  </a:cubicBezTo>
                  <a:cubicBezTo>
                    <a:pt x="54" y="59"/>
                    <a:pt x="52" y="63"/>
                    <a:pt x="51" y="67"/>
                  </a:cubicBezTo>
                  <a:cubicBezTo>
                    <a:pt x="50" y="70"/>
                    <a:pt x="49" y="74"/>
                    <a:pt x="48" y="78"/>
                  </a:cubicBezTo>
                  <a:cubicBezTo>
                    <a:pt x="46" y="82"/>
                    <a:pt x="45" y="85"/>
                    <a:pt x="44" y="89"/>
                  </a:cubicBezTo>
                  <a:cubicBezTo>
                    <a:pt x="44" y="93"/>
                    <a:pt x="43" y="97"/>
                    <a:pt x="42" y="101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9" y="124"/>
                    <a:pt x="39" y="124"/>
                    <a:pt x="39" y="124"/>
                  </a:cubicBezTo>
                  <a:cubicBezTo>
                    <a:pt x="39" y="128"/>
                    <a:pt x="39" y="131"/>
                    <a:pt x="39" y="135"/>
                  </a:cubicBezTo>
                  <a:cubicBezTo>
                    <a:pt x="39" y="139"/>
                    <a:pt x="39" y="143"/>
                    <a:pt x="39" y="147"/>
                  </a:cubicBezTo>
                  <a:cubicBezTo>
                    <a:pt x="40" y="151"/>
                    <a:pt x="40" y="154"/>
                    <a:pt x="41" y="158"/>
                  </a:cubicBezTo>
                  <a:cubicBezTo>
                    <a:pt x="43" y="169"/>
                    <a:pt x="43" y="169"/>
                    <a:pt x="43" y="169"/>
                  </a:cubicBezTo>
                  <a:cubicBezTo>
                    <a:pt x="44" y="173"/>
                    <a:pt x="46" y="176"/>
                    <a:pt x="47" y="180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50" y="187"/>
                    <a:pt x="51" y="189"/>
                    <a:pt x="52" y="190"/>
                  </a:cubicBezTo>
                  <a:cubicBezTo>
                    <a:pt x="57" y="201"/>
                    <a:pt x="57" y="201"/>
                    <a:pt x="57" y="201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59" y="202"/>
                    <a:pt x="61" y="205"/>
                    <a:pt x="64" y="208"/>
                  </a:cubicBezTo>
                  <a:cubicBezTo>
                    <a:pt x="67" y="211"/>
                    <a:pt x="69" y="214"/>
                    <a:pt x="72" y="217"/>
                  </a:cubicBezTo>
                  <a:cubicBezTo>
                    <a:pt x="77" y="224"/>
                    <a:pt x="82" y="230"/>
                    <a:pt x="87" y="237"/>
                  </a:cubicBezTo>
                  <a:cubicBezTo>
                    <a:pt x="89" y="240"/>
                    <a:pt x="91" y="243"/>
                    <a:pt x="94" y="247"/>
                  </a:cubicBezTo>
                  <a:cubicBezTo>
                    <a:pt x="96" y="250"/>
                    <a:pt x="98" y="253"/>
                    <a:pt x="100" y="257"/>
                  </a:cubicBezTo>
                  <a:cubicBezTo>
                    <a:pt x="105" y="263"/>
                    <a:pt x="109" y="270"/>
                    <a:pt x="113" y="277"/>
                  </a:cubicBezTo>
                  <a:cubicBezTo>
                    <a:pt x="115" y="281"/>
                    <a:pt x="117" y="285"/>
                    <a:pt x="118" y="288"/>
                  </a:cubicBezTo>
                  <a:cubicBezTo>
                    <a:pt x="120" y="292"/>
                    <a:pt x="122" y="295"/>
                    <a:pt x="124" y="299"/>
                  </a:cubicBezTo>
                  <a:cubicBezTo>
                    <a:pt x="125" y="303"/>
                    <a:pt x="127" y="306"/>
                    <a:pt x="129" y="310"/>
                  </a:cubicBezTo>
                  <a:cubicBezTo>
                    <a:pt x="133" y="321"/>
                    <a:pt x="133" y="321"/>
                    <a:pt x="133" y="321"/>
                  </a:cubicBezTo>
                  <a:cubicBezTo>
                    <a:pt x="134" y="325"/>
                    <a:pt x="135" y="329"/>
                    <a:pt x="136" y="333"/>
                  </a:cubicBezTo>
                  <a:cubicBezTo>
                    <a:pt x="137" y="337"/>
                    <a:pt x="138" y="341"/>
                    <a:pt x="139" y="345"/>
                  </a:cubicBezTo>
                  <a:cubicBezTo>
                    <a:pt x="140" y="349"/>
                    <a:pt x="141" y="352"/>
                    <a:pt x="141" y="356"/>
                  </a:cubicBezTo>
                  <a:cubicBezTo>
                    <a:pt x="142" y="368"/>
                    <a:pt x="142" y="368"/>
                    <a:pt x="142" y="368"/>
                  </a:cubicBezTo>
                  <a:cubicBezTo>
                    <a:pt x="139" y="357"/>
                    <a:pt x="139" y="357"/>
                    <a:pt x="139" y="357"/>
                  </a:cubicBezTo>
                  <a:cubicBezTo>
                    <a:pt x="139" y="353"/>
                    <a:pt x="137" y="349"/>
                    <a:pt x="136" y="345"/>
                  </a:cubicBezTo>
                  <a:cubicBezTo>
                    <a:pt x="135" y="342"/>
                    <a:pt x="133" y="338"/>
                    <a:pt x="132" y="335"/>
                  </a:cubicBezTo>
                  <a:cubicBezTo>
                    <a:pt x="130" y="331"/>
                    <a:pt x="129" y="327"/>
                    <a:pt x="127" y="324"/>
                  </a:cubicBezTo>
                  <a:cubicBezTo>
                    <a:pt x="121" y="314"/>
                    <a:pt x="121" y="314"/>
                    <a:pt x="121" y="314"/>
                  </a:cubicBezTo>
                  <a:cubicBezTo>
                    <a:pt x="119" y="310"/>
                    <a:pt x="117" y="307"/>
                    <a:pt x="115" y="304"/>
                  </a:cubicBezTo>
                  <a:cubicBezTo>
                    <a:pt x="113" y="300"/>
                    <a:pt x="111" y="297"/>
                    <a:pt x="109" y="294"/>
                  </a:cubicBezTo>
                  <a:cubicBezTo>
                    <a:pt x="107" y="291"/>
                    <a:pt x="104" y="288"/>
                    <a:pt x="102" y="284"/>
                  </a:cubicBezTo>
                  <a:cubicBezTo>
                    <a:pt x="97" y="278"/>
                    <a:pt x="93" y="272"/>
                    <a:pt x="87" y="266"/>
                  </a:cubicBezTo>
                  <a:cubicBezTo>
                    <a:pt x="85" y="263"/>
                    <a:pt x="82" y="260"/>
                    <a:pt x="80" y="258"/>
                  </a:cubicBezTo>
                  <a:cubicBezTo>
                    <a:pt x="77" y="255"/>
                    <a:pt x="74" y="252"/>
                    <a:pt x="72" y="249"/>
                  </a:cubicBezTo>
                  <a:cubicBezTo>
                    <a:pt x="66" y="244"/>
                    <a:pt x="61" y="238"/>
                    <a:pt x="55" y="233"/>
                  </a:cubicBezTo>
                  <a:cubicBezTo>
                    <a:pt x="52" y="230"/>
                    <a:pt x="50" y="228"/>
                    <a:pt x="47" y="225"/>
                  </a:cubicBezTo>
                  <a:cubicBezTo>
                    <a:pt x="44" y="223"/>
                    <a:pt x="41" y="220"/>
                    <a:pt x="38" y="218"/>
                  </a:cubicBezTo>
                  <a:cubicBezTo>
                    <a:pt x="37" y="217"/>
                    <a:pt x="37" y="217"/>
                    <a:pt x="37" y="217"/>
                  </a:cubicBezTo>
                  <a:cubicBezTo>
                    <a:pt x="37" y="216"/>
                    <a:pt x="37" y="216"/>
                    <a:pt x="37" y="216"/>
                  </a:cubicBezTo>
                  <a:cubicBezTo>
                    <a:pt x="28" y="205"/>
                    <a:pt x="28" y="205"/>
                    <a:pt x="28" y="205"/>
                  </a:cubicBezTo>
                  <a:cubicBezTo>
                    <a:pt x="27" y="203"/>
                    <a:pt x="25" y="201"/>
                    <a:pt x="24" y="199"/>
                  </a:cubicBezTo>
                  <a:cubicBezTo>
                    <a:pt x="20" y="193"/>
                    <a:pt x="20" y="193"/>
                    <a:pt x="20" y="193"/>
                  </a:cubicBezTo>
                  <a:cubicBezTo>
                    <a:pt x="18" y="188"/>
                    <a:pt x="15" y="184"/>
                    <a:pt x="14" y="180"/>
                  </a:cubicBezTo>
                  <a:cubicBezTo>
                    <a:pt x="9" y="166"/>
                    <a:pt x="9" y="166"/>
                    <a:pt x="9" y="166"/>
                  </a:cubicBezTo>
                  <a:cubicBezTo>
                    <a:pt x="7" y="162"/>
                    <a:pt x="6" y="157"/>
                    <a:pt x="5" y="152"/>
                  </a:cubicBezTo>
                  <a:cubicBezTo>
                    <a:pt x="4" y="148"/>
                    <a:pt x="3" y="143"/>
                    <a:pt x="3" y="138"/>
                  </a:cubicBezTo>
                  <a:cubicBezTo>
                    <a:pt x="2" y="134"/>
                    <a:pt x="1" y="129"/>
                    <a:pt x="1" y="12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" y="96"/>
                    <a:pt x="1" y="96"/>
                    <a:pt x="1" y="96"/>
                  </a:cubicBezTo>
                  <a:cubicBezTo>
                    <a:pt x="1" y="91"/>
                    <a:pt x="1" y="87"/>
                    <a:pt x="2" y="82"/>
                  </a:cubicBezTo>
                  <a:cubicBezTo>
                    <a:pt x="2" y="77"/>
                    <a:pt x="3" y="73"/>
                    <a:pt x="4" y="68"/>
                  </a:cubicBezTo>
                  <a:cubicBezTo>
                    <a:pt x="4" y="64"/>
                    <a:pt x="5" y="59"/>
                    <a:pt x="6" y="54"/>
                  </a:cubicBezTo>
                  <a:cubicBezTo>
                    <a:pt x="7" y="50"/>
                    <a:pt x="8" y="45"/>
                    <a:pt x="9" y="41"/>
                  </a:cubicBezTo>
                  <a:cubicBezTo>
                    <a:pt x="10" y="36"/>
                    <a:pt x="11" y="32"/>
                    <a:pt x="13" y="27"/>
                  </a:cubicBezTo>
                  <a:cubicBezTo>
                    <a:pt x="14" y="23"/>
                    <a:pt x="15" y="18"/>
                    <a:pt x="17" y="1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70" y="24"/>
                  </a:ln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Freeform 21"/>
            <p:cNvSpPr>
              <a:spLocks/>
            </p:cNvSpPr>
            <p:nvPr/>
          </p:nvSpPr>
          <p:spPr bwMode="auto">
            <a:xfrm>
              <a:off x="6018116" y="1544559"/>
              <a:ext cx="2094747" cy="1570265"/>
            </a:xfrm>
            <a:custGeom>
              <a:avLst/>
              <a:gdLst>
                <a:gd name="T0" fmla="*/ 1401 w 1472"/>
                <a:gd name="T1" fmla="*/ 1044 h 1102"/>
                <a:gd name="T2" fmla="*/ 1167 w 1472"/>
                <a:gd name="T3" fmla="*/ 980 h 1102"/>
                <a:gd name="T4" fmla="*/ 824 w 1472"/>
                <a:gd name="T5" fmla="*/ 1007 h 1102"/>
                <a:gd name="T6" fmla="*/ 550 w 1472"/>
                <a:gd name="T7" fmla="*/ 1022 h 1102"/>
                <a:gd name="T8" fmla="*/ 397 w 1472"/>
                <a:gd name="T9" fmla="*/ 800 h 1102"/>
                <a:gd name="T10" fmla="*/ 330 w 1472"/>
                <a:gd name="T11" fmla="*/ 420 h 1102"/>
                <a:gd name="T12" fmla="*/ 329 w 1472"/>
                <a:gd name="T13" fmla="*/ 410 h 1102"/>
                <a:gd name="T14" fmla="*/ 326 w 1472"/>
                <a:gd name="T15" fmla="*/ 395 h 1102"/>
                <a:gd name="T16" fmla="*/ 275 w 1472"/>
                <a:gd name="T17" fmla="*/ 246 h 1102"/>
                <a:gd name="T18" fmla="*/ 406 w 1472"/>
                <a:gd name="T19" fmla="*/ 373 h 1102"/>
                <a:gd name="T20" fmla="*/ 424 w 1472"/>
                <a:gd name="T21" fmla="*/ 480 h 1102"/>
                <a:gd name="T22" fmla="*/ 455 w 1472"/>
                <a:gd name="T23" fmla="*/ 630 h 1102"/>
                <a:gd name="T24" fmla="*/ 482 w 1472"/>
                <a:gd name="T25" fmla="*/ 659 h 1102"/>
                <a:gd name="T26" fmla="*/ 526 w 1472"/>
                <a:gd name="T27" fmla="*/ 694 h 1102"/>
                <a:gd name="T28" fmla="*/ 486 w 1472"/>
                <a:gd name="T29" fmla="*/ 655 h 1102"/>
                <a:gd name="T30" fmla="*/ 462 w 1472"/>
                <a:gd name="T31" fmla="*/ 625 h 1102"/>
                <a:gd name="T32" fmla="*/ 446 w 1472"/>
                <a:gd name="T33" fmla="*/ 481 h 1102"/>
                <a:gd name="T34" fmla="*/ 443 w 1472"/>
                <a:gd name="T35" fmla="*/ 393 h 1102"/>
                <a:gd name="T36" fmla="*/ 437 w 1472"/>
                <a:gd name="T37" fmla="*/ 363 h 1102"/>
                <a:gd name="T38" fmla="*/ 384 w 1472"/>
                <a:gd name="T39" fmla="*/ 257 h 1102"/>
                <a:gd name="T40" fmla="*/ 354 w 1472"/>
                <a:gd name="T41" fmla="*/ 223 h 1102"/>
                <a:gd name="T42" fmla="*/ 316 w 1472"/>
                <a:gd name="T43" fmla="*/ 194 h 1102"/>
                <a:gd name="T44" fmla="*/ 304 w 1472"/>
                <a:gd name="T45" fmla="*/ 187 h 1102"/>
                <a:gd name="T46" fmla="*/ 303 w 1472"/>
                <a:gd name="T47" fmla="*/ 186 h 1102"/>
                <a:gd name="T48" fmla="*/ 278 w 1472"/>
                <a:gd name="T49" fmla="*/ 170 h 1102"/>
                <a:gd name="T50" fmla="*/ 245 w 1472"/>
                <a:gd name="T51" fmla="*/ 138 h 1102"/>
                <a:gd name="T52" fmla="*/ 218 w 1472"/>
                <a:gd name="T53" fmla="*/ 101 h 1102"/>
                <a:gd name="T54" fmla="*/ 191 w 1472"/>
                <a:gd name="T55" fmla="*/ 39 h 1102"/>
                <a:gd name="T56" fmla="*/ 108 w 1472"/>
                <a:gd name="T57" fmla="*/ 32 h 1102"/>
                <a:gd name="T58" fmla="*/ 88 w 1472"/>
                <a:gd name="T59" fmla="*/ 22 h 1102"/>
                <a:gd name="T60" fmla="*/ 0 w 1472"/>
                <a:gd name="T61" fmla="*/ 92 h 1102"/>
                <a:gd name="T62" fmla="*/ 41 w 1472"/>
                <a:gd name="T63" fmla="*/ 117 h 1102"/>
                <a:gd name="T64" fmla="*/ 137 w 1472"/>
                <a:gd name="T65" fmla="*/ 205 h 1102"/>
                <a:gd name="T66" fmla="*/ 244 w 1472"/>
                <a:gd name="T67" fmla="*/ 413 h 1102"/>
                <a:gd name="T68" fmla="*/ 246 w 1472"/>
                <a:gd name="T69" fmla="*/ 420 h 1102"/>
                <a:gd name="T70" fmla="*/ 247 w 1472"/>
                <a:gd name="T71" fmla="*/ 429 h 1102"/>
                <a:gd name="T72" fmla="*/ 284 w 1472"/>
                <a:gd name="T73" fmla="*/ 634 h 1102"/>
                <a:gd name="T74" fmla="*/ 273 w 1472"/>
                <a:gd name="T75" fmla="*/ 749 h 1102"/>
                <a:gd name="T76" fmla="*/ 259 w 1472"/>
                <a:gd name="T77" fmla="*/ 783 h 1102"/>
                <a:gd name="T78" fmla="*/ 237 w 1472"/>
                <a:gd name="T79" fmla="*/ 818 h 1102"/>
                <a:gd name="T80" fmla="*/ 230 w 1472"/>
                <a:gd name="T81" fmla="*/ 831 h 1102"/>
                <a:gd name="T82" fmla="*/ 262 w 1472"/>
                <a:gd name="T83" fmla="*/ 799 h 1102"/>
                <a:gd name="T84" fmla="*/ 284 w 1472"/>
                <a:gd name="T85" fmla="*/ 769 h 1102"/>
                <a:gd name="T86" fmla="*/ 306 w 1472"/>
                <a:gd name="T87" fmla="*/ 724 h 1102"/>
                <a:gd name="T88" fmla="*/ 442 w 1472"/>
                <a:gd name="T89" fmla="*/ 1003 h 1102"/>
                <a:gd name="T90" fmla="*/ 831 w 1472"/>
                <a:gd name="T91" fmla="*/ 1038 h 1102"/>
                <a:gd name="T92" fmla="*/ 1166 w 1472"/>
                <a:gd name="T93" fmla="*/ 995 h 1102"/>
                <a:gd name="T94" fmla="*/ 1398 w 1472"/>
                <a:gd name="T95" fmla="*/ 1048 h 1102"/>
                <a:gd name="T96" fmla="*/ 1472 w 1472"/>
                <a:gd name="T97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72" h="1102">
                  <a:moveTo>
                    <a:pt x="1455" y="1084"/>
                  </a:moveTo>
                  <a:cubicBezTo>
                    <a:pt x="1450" y="1079"/>
                    <a:pt x="1442" y="1072"/>
                    <a:pt x="1433" y="1066"/>
                  </a:cubicBezTo>
                  <a:cubicBezTo>
                    <a:pt x="1424" y="1059"/>
                    <a:pt x="1413" y="1051"/>
                    <a:pt x="1401" y="1044"/>
                  </a:cubicBezTo>
                  <a:cubicBezTo>
                    <a:pt x="1388" y="1037"/>
                    <a:pt x="1373" y="1029"/>
                    <a:pt x="1357" y="1022"/>
                  </a:cubicBezTo>
                  <a:cubicBezTo>
                    <a:pt x="1340" y="1016"/>
                    <a:pt x="1322" y="1009"/>
                    <a:pt x="1303" y="1003"/>
                  </a:cubicBezTo>
                  <a:cubicBezTo>
                    <a:pt x="1263" y="992"/>
                    <a:pt x="1217" y="984"/>
                    <a:pt x="1167" y="980"/>
                  </a:cubicBezTo>
                  <a:cubicBezTo>
                    <a:pt x="1117" y="976"/>
                    <a:pt x="1062" y="976"/>
                    <a:pt x="1004" y="981"/>
                  </a:cubicBezTo>
                  <a:cubicBezTo>
                    <a:pt x="975" y="983"/>
                    <a:pt x="945" y="986"/>
                    <a:pt x="915" y="991"/>
                  </a:cubicBezTo>
                  <a:cubicBezTo>
                    <a:pt x="885" y="995"/>
                    <a:pt x="854" y="1000"/>
                    <a:pt x="824" y="1007"/>
                  </a:cubicBezTo>
                  <a:cubicBezTo>
                    <a:pt x="792" y="1012"/>
                    <a:pt x="761" y="1020"/>
                    <a:pt x="730" y="1027"/>
                  </a:cubicBezTo>
                  <a:cubicBezTo>
                    <a:pt x="699" y="1033"/>
                    <a:pt x="668" y="1038"/>
                    <a:pt x="637" y="1039"/>
                  </a:cubicBezTo>
                  <a:cubicBezTo>
                    <a:pt x="607" y="1039"/>
                    <a:pt x="577" y="1034"/>
                    <a:pt x="550" y="1022"/>
                  </a:cubicBezTo>
                  <a:cubicBezTo>
                    <a:pt x="523" y="1010"/>
                    <a:pt x="500" y="991"/>
                    <a:pt x="480" y="968"/>
                  </a:cubicBezTo>
                  <a:cubicBezTo>
                    <a:pt x="461" y="944"/>
                    <a:pt x="445" y="917"/>
                    <a:pt x="431" y="889"/>
                  </a:cubicBezTo>
                  <a:cubicBezTo>
                    <a:pt x="417" y="861"/>
                    <a:pt x="406" y="831"/>
                    <a:pt x="397" y="800"/>
                  </a:cubicBezTo>
                  <a:cubicBezTo>
                    <a:pt x="377" y="740"/>
                    <a:pt x="364" y="678"/>
                    <a:pt x="354" y="617"/>
                  </a:cubicBezTo>
                  <a:cubicBezTo>
                    <a:pt x="344" y="557"/>
                    <a:pt x="337" y="497"/>
                    <a:pt x="332" y="441"/>
                  </a:cubicBezTo>
                  <a:cubicBezTo>
                    <a:pt x="331" y="434"/>
                    <a:pt x="330" y="427"/>
                    <a:pt x="330" y="420"/>
                  </a:cubicBezTo>
                  <a:cubicBezTo>
                    <a:pt x="329" y="414"/>
                    <a:pt x="329" y="414"/>
                    <a:pt x="329" y="414"/>
                  </a:cubicBezTo>
                  <a:cubicBezTo>
                    <a:pt x="329" y="412"/>
                    <a:pt x="329" y="412"/>
                    <a:pt x="329" y="412"/>
                  </a:cubicBezTo>
                  <a:cubicBezTo>
                    <a:pt x="329" y="410"/>
                    <a:pt x="329" y="410"/>
                    <a:pt x="329" y="410"/>
                  </a:cubicBezTo>
                  <a:cubicBezTo>
                    <a:pt x="329" y="412"/>
                    <a:pt x="328" y="408"/>
                    <a:pt x="328" y="408"/>
                  </a:cubicBezTo>
                  <a:cubicBezTo>
                    <a:pt x="328" y="407"/>
                    <a:pt x="328" y="407"/>
                    <a:pt x="328" y="407"/>
                  </a:cubicBezTo>
                  <a:cubicBezTo>
                    <a:pt x="328" y="402"/>
                    <a:pt x="327" y="398"/>
                    <a:pt x="326" y="395"/>
                  </a:cubicBezTo>
                  <a:cubicBezTo>
                    <a:pt x="323" y="379"/>
                    <a:pt x="319" y="365"/>
                    <a:pt x="315" y="351"/>
                  </a:cubicBezTo>
                  <a:cubicBezTo>
                    <a:pt x="307" y="323"/>
                    <a:pt x="298" y="297"/>
                    <a:pt x="287" y="272"/>
                  </a:cubicBezTo>
                  <a:cubicBezTo>
                    <a:pt x="283" y="263"/>
                    <a:pt x="279" y="254"/>
                    <a:pt x="275" y="246"/>
                  </a:cubicBezTo>
                  <a:cubicBezTo>
                    <a:pt x="288" y="250"/>
                    <a:pt x="304" y="256"/>
                    <a:pt x="322" y="266"/>
                  </a:cubicBezTo>
                  <a:cubicBezTo>
                    <a:pt x="344" y="279"/>
                    <a:pt x="367" y="299"/>
                    <a:pt x="384" y="327"/>
                  </a:cubicBezTo>
                  <a:cubicBezTo>
                    <a:pt x="393" y="340"/>
                    <a:pt x="401" y="356"/>
                    <a:pt x="406" y="373"/>
                  </a:cubicBezTo>
                  <a:cubicBezTo>
                    <a:pt x="412" y="389"/>
                    <a:pt x="417" y="407"/>
                    <a:pt x="419" y="425"/>
                  </a:cubicBezTo>
                  <a:cubicBezTo>
                    <a:pt x="421" y="434"/>
                    <a:pt x="422" y="443"/>
                    <a:pt x="423" y="453"/>
                  </a:cubicBezTo>
                  <a:cubicBezTo>
                    <a:pt x="423" y="462"/>
                    <a:pt x="424" y="471"/>
                    <a:pt x="424" y="480"/>
                  </a:cubicBezTo>
                  <a:cubicBezTo>
                    <a:pt x="425" y="498"/>
                    <a:pt x="423" y="517"/>
                    <a:pt x="423" y="535"/>
                  </a:cubicBezTo>
                  <a:cubicBezTo>
                    <a:pt x="424" y="554"/>
                    <a:pt x="426" y="572"/>
                    <a:pt x="432" y="588"/>
                  </a:cubicBezTo>
                  <a:cubicBezTo>
                    <a:pt x="438" y="604"/>
                    <a:pt x="446" y="618"/>
                    <a:pt x="455" y="630"/>
                  </a:cubicBezTo>
                  <a:cubicBezTo>
                    <a:pt x="458" y="632"/>
                    <a:pt x="460" y="635"/>
                    <a:pt x="462" y="638"/>
                  </a:cubicBezTo>
                  <a:cubicBezTo>
                    <a:pt x="464" y="641"/>
                    <a:pt x="467" y="643"/>
                    <a:pt x="469" y="646"/>
                  </a:cubicBezTo>
                  <a:cubicBezTo>
                    <a:pt x="473" y="651"/>
                    <a:pt x="478" y="655"/>
                    <a:pt x="482" y="659"/>
                  </a:cubicBezTo>
                  <a:cubicBezTo>
                    <a:pt x="490" y="667"/>
                    <a:pt x="499" y="673"/>
                    <a:pt x="505" y="678"/>
                  </a:cubicBezTo>
                  <a:cubicBezTo>
                    <a:pt x="512" y="683"/>
                    <a:pt x="517" y="687"/>
                    <a:pt x="521" y="690"/>
                  </a:cubicBezTo>
                  <a:cubicBezTo>
                    <a:pt x="524" y="692"/>
                    <a:pt x="526" y="694"/>
                    <a:pt x="526" y="694"/>
                  </a:cubicBezTo>
                  <a:cubicBezTo>
                    <a:pt x="526" y="694"/>
                    <a:pt x="525" y="692"/>
                    <a:pt x="521" y="689"/>
                  </a:cubicBezTo>
                  <a:cubicBezTo>
                    <a:pt x="518" y="686"/>
                    <a:pt x="513" y="682"/>
                    <a:pt x="507" y="676"/>
                  </a:cubicBezTo>
                  <a:cubicBezTo>
                    <a:pt x="501" y="671"/>
                    <a:pt x="493" y="664"/>
                    <a:pt x="486" y="655"/>
                  </a:cubicBezTo>
                  <a:cubicBezTo>
                    <a:pt x="482" y="651"/>
                    <a:pt x="478" y="646"/>
                    <a:pt x="474" y="641"/>
                  </a:cubicBezTo>
                  <a:cubicBezTo>
                    <a:pt x="472" y="639"/>
                    <a:pt x="470" y="636"/>
                    <a:pt x="468" y="633"/>
                  </a:cubicBezTo>
                  <a:cubicBezTo>
                    <a:pt x="466" y="631"/>
                    <a:pt x="464" y="628"/>
                    <a:pt x="462" y="625"/>
                  </a:cubicBezTo>
                  <a:cubicBezTo>
                    <a:pt x="455" y="613"/>
                    <a:pt x="448" y="600"/>
                    <a:pt x="444" y="584"/>
                  </a:cubicBezTo>
                  <a:cubicBezTo>
                    <a:pt x="440" y="569"/>
                    <a:pt x="439" y="553"/>
                    <a:pt x="440" y="536"/>
                  </a:cubicBezTo>
                  <a:cubicBezTo>
                    <a:pt x="442" y="518"/>
                    <a:pt x="445" y="500"/>
                    <a:pt x="446" y="481"/>
                  </a:cubicBezTo>
                  <a:cubicBezTo>
                    <a:pt x="447" y="471"/>
                    <a:pt x="447" y="461"/>
                    <a:pt x="447" y="452"/>
                  </a:cubicBezTo>
                  <a:cubicBezTo>
                    <a:pt x="447" y="442"/>
                    <a:pt x="447" y="432"/>
                    <a:pt x="446" y="422"/>
                  </a:cubicBezTo>
                  <a:cubicBezTo>
                    <a:pt x="446" y="412"/>
                    <a:pt x="445" y="403"/>
                    <a:pt x="443" y="393"/>
                  </a:cubicBezTo>
                  <a:cubicBezTo>
                    <a:pt x="443" y="393"/>
                    <a:pt x="443" y="393"/>
                    <a:pt x="443" y="393"/>
                  </a:cubicBezTo>
                  <a:cubicBezTo>
                    <a:pt x="443" y="393"/>
                    <a:pt x="443" y="393"/>
                    <a:pt x="443" y="393"/>
                  </a:cubicBezTo>
                  <a:cubicBezTo>
                    <a:pt x="441" y="383"/>
                    <a:pt x="439" y="373"/>
                    <a:pt x="437" y="363"/>
                  </a:cubicBezTo>
                  <a:cubicBezTo>
                    <a:pt x="432" y="344"/>
                    <a:pt x="425" y="325"/>
                    <a:pt x="416" y="308"/>
                  </a:cubicBezTo>
                  <a:cubicBezTo>
                    <a:pt x="412" y="301"/>
                    <a:pt x="407" y="293"/>
                    <a:pt x="403" y="286"/>
                  </a:cubicBezTo>
                  <a:cubicBezTo>
                    <a:pt x="397" y="276"/>
                    <a:pt x="391" y="267"/>
                    <a:pt x="384" y="257"/>
                  </a:cubicBezTo>
                  <a:cubicBezTo>
                    <a:pt x="384" y="257"/>
                    <a:pt x="384" y="257"/>
                    <a:pt x="383" y="256"/>
                  </a:cubicBezTo>
                  <a:cubicBezTo>
                    <a:pt x="375" y="245"/>
                    <a:pt x="365" y="234"/>
                    <a:pt x="354" y="224"/>
                  </a:cubicBezTo>
                  <a:cubicBezTo>
                    <a:pt x="354" y="223"/>
                    <a:pt x="354" y="223"/>
                    <a:pt x="354" y="223"/>
                  </a:cubicBezTo>
                  <a:cubicBezTo>
                    <a:pt x="346" y="216"/>
                    <a:pt x="339" y="210"/>
                    <a:pt x="330" y="203"/>
                  </a:cubicBezTo>
                  <a:cubicBezTo>
                    <a:pt x="330" y="203"/>
                    <a:pt x="330" y="203"/>
                    <a:pt x="330" y="203"/>
                  </a:cubicBezTo>
                  <a:cubicBezTo>
                    <a:pt x="326" y="200"/>
                    <a:pt x="321" y="197"/>
                    <a:pt x="316" y="194"/>
                  </a:cubicBezTo>
                  <a:cubicBezTo>
                    <a:pt x="316" y="194"/>
                    <a:pt x="316" y="194"/>
                    <a:pt x="316" y="194"/>
                  </a:cubicBezTo>
                  <a:cubicBezTo>
                    <a:pt x="316" y="194"/>
                    <a:pt x="316" y="194"/>
                    <a:pt x="316" y="194"/>
                  </a:cubicBezTo>
                  <a:cubicBezTo>
                    <a:pt x="312" y="192"/>
                    <a:pt x="308" y="190"/>
                    <a:pt x="304" y="187"/>
                  </a:cubicBezTo>
                  <a:cubicBezTo>
                    <a:pt x="304" y="187"/>
                    <a:pt x="304" y="187"/>
                    <a:pt x="304" y="187"/>
                  </a:cubicBezTo>
                  <a:cubicBezTo>
                    <a:pt x="304" y="187"/>
                    <a:pt x="303" y="187"/>
                    <a:pt x="303" y="186"/>
                  </a:cubicBezTo>
                  <a:cubicBezTo>
                    <a:pt x="303" y="186"/>
                    <a:pt x="303" y="186"/>
                    <a:pt x="303" y="186"/>
                  </a:cubicBezTo>
                  <a:cubicBezTo>
                    <a:pt x="301" y="185"/>
                    <a:pt x="299" y="184"/>
                    <a:pt x="297" y="183"/>
                  </a:cubicBezTo>
                  <a:cubicBezTo>
                    <a:pt x="294" y="181"/>
                    <a:pt x="291" y="179"/>
                    <a:pt x="288" y="176"/>
                  </a:cubicBezTo>
                  <a:cubicBezTo>
                    <a:pt x="284" y="174"/>
                    <a:pt x="281" y="172"/>
                    <a:pt x="278" y="170"/>
                  </a:cubicBezTo>
                  <a:cubicBezTo>
                    <a:pt x="269" y="162"/>
                    <a:pt x="269" y="162"/>
                    <a:pt x="269" y="162"/>
                  </a:cubicBezTo>
                  <a:cubicBezTo>
                    <a:pt x="261" y="155"/>
                    <a:pt x="261" y="155"/>
                    <a:pt x="261" y="155"/>
                  </a:cubicBezTo>
                  <a:cubicBezTo>
                    <a:pt x="255" y="149"/>
                    <a:pt x="250" y="144"/>
                    <a:pt x="245" y="138"/>
                  </a:cubicBezTo>
                  <a:cubicBezTo>
                    <a:pt x="242" y="135"/>
                    <a:pt x="240" y="132"/>
                    <a:pt x="237" y="129"/>
                  </a:cubicBezTo>
                  <a:cubicBezTo>
                    <a:pt x="235" y="126"/>
                    <a:pt x="233" y="123"/>
                    <a:pt x="230" y="120"/>
                  </a:cubicBezTo>
                  <a:cubicBezTo>
                    <a:pt x="226" y="114"/>
                    <a:pt x="222" y="108"/>
                    <a:pt x="218" y="101"/>
                  </a:cubicBezTo>
                  <a:cubicBezTo>
                    <a:pt x="214" y="95"/>
                    <a:pt x="210" y="88"/>
                    <a:pt x="207" y="81"/>
                  </a:cubicBezTo>
                  <a:cubicBezTo>
                    <a:pt x="204" y="75"/>
                    <a:pt x="201" y="68"/>
                    <a:pt x="198" y="61"/>
                  </a:cubicBezTo>
                  <a:cubicBezTo>
                    <a:pt x="196" y="54"/>
                    <a:pt x="193" y="46"/>
                    <a:pt x="191" y="39"/>
                  </a:cubicBezTo>
                  <a:cubicBezTo>
                    <a:pt x="191" y="36"/>
                    <a:pt x="190" y="32"/>
                    <a:pt x="189" y="29"/>
                  </a:cubicBezTo>
                  <a:cubicBezTo>
                    <a:pt x="188" y="25"/>
                    <a:pt x="188" y="22"/>
                    <a:pt x="187" y="20"/>
                  </a:cubicBezTo>
                  <a:cubicBezTo>
                    <a:pt x="108" y="32"/>
                    <a:pt x="108" y="32"/>
                    <a:pt x="108" y="32"/>
                  </a:cubicBezTo>
                  <a:cubicBezTo>
                    <a:pt x="108" y="34"/>
                    <a:pt x="108" y="35"/>
                    <a:pt x="109" y="37"/>
                  </a:cubicBezTo>
                  <a:cubicBezTo>
                    <a:pt x="107" y="35"/>
                    <a:pt x="105" y="34"/>
                    <a:pt x="103" y="32"/>
                  </a:cubicBezTo>
                  <a:cubicBezTo>
                    <a:pt x="98" y="28"/>
                    <a:pt x="93" y="25"/>
                    <a:pt x="88" y="22"/>
                  </a:cubicBezTo>
                  <a:cubicBezTo>
                    <a:pt x="84" y="18"/>
                    <a:pt x="79" y="16"/>
                    <a:pt x="76" y="13"/>
                  </a:cubicBezTo>
                  <a:cubicBezTo>
                    <a:pt x="62" y="4"/>
                    <a:pt x="55" y="0"/>
                    <a:pt x="55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7" y="96"/>
                    <a:pt x="20" y="104"/>
                  </a:cubicBezTo>
                  <a:cubicBezTo>
                    <a:pt x="23" y="106"/>
                    <a:pt x="26" y="108"/>
                    <a:pt x="30" y="110"/>
                  </a:cubicBezTo>
                  <a:cubicBezTo>
                    <a:pt x="33" y="112"/>
                    <a:pt x="37" y="114"/>
                    <a:pt x="41" y="117"/>
                  </a:cubicBezTo>
                  <a:cubicBezTo>
                    <a:pt x="45" y="120"/>
                    <a:pt x="50" y="123"/>
                    <a:pt x="54" y="127"/>
                  </a:cubicBezTo>
                  <a:cubicBezTo>
                    <a:pt x="59" y="130"/>
                    <a:pt x="64" y="134"/>
                    <a:pt x="69" y="138"/>
                  </a:cubicBezTo>
                  <a:cubicBezTo>
                    <a:pt x="90" y="154"/>
                    <a:pt x="113" y="176"/>
                    <a:pt x="137" y="205"/>
                  </a:cubicBezTo>
                  <a:cubicBezTo>
                    <a:pt x="161" y="233"/>
                    <a:pt x="184" y="269"/>
                    <a:pt x="205" y="310"/>
                  </a:cubicBezTo>
                  <a:cubicBezTo>
                    <a:pt x="215" y="331"/>
                    <a:pt x="225" y="353"/>
                    <a:pt x="233" y="377"/>
                  </a:cubicBezTo>
                  <a:cubicBezTo>
                    <a:pt x="237" y="389"/>
                    <a:pt x="241" y="401"/>
                    <a:pt x="244" y="413"/>
                  </a:cubicBezTo>
                  <a:cubicBezTo>
                    <a:pt x="246" y="421"/>
                    <a:pt x="246" y="421"/>
                    <a:pt x="246" y="421"/>
                  </a:cubicBezTo>
                  <a:cubicBezTo>
                    <a:pt x="246" y="422"/>
                    <a:pt x="246" y="422"/>
                    <a:pt x="246" y="422"/>
                  </a:cubicBezTo>
                  <a:cubicBezTo>
                    <a:pt x="246" y="422"/>
                    <a:pt x="245" y="418"/>
                    <a:pt x="246" y="420"/>
                  </a:cubicBezTo>
                  <a:cubicBezTo>
                    <a:pt x="246" y="422"/>
                    <a:pt x="246" y="422"/>
                    <a:pt x="246" y="422"/>
                  </a:cubicBezTo>
                  <a:cubicBezTo>
                    <a:pt x="246" y="424"/>
                    <a:pt x="246" y="424"/>
                    <a:pt x="246" y="424"/>
                  </a:cubicBezTo>
                  <a:cubicBezTo>
                    <a:pt x="247" y="429"/>
                    <a:pt x="247" y="429"/>
                    <a:pt x="247" y="429"/>
                  </a:cubicBezTo>
                  <a:cubicBezTo>
                    <a:pt x="248" y="436"/>
                    <a:pt x="249" y="443"/>
                    <a:pt x="250" y="451"/>
                  </a:cubicBezTo>
                  <a:cubicBezTo>
                    <a:pt x="259" y="508"/>
                    <a:pt x="269" y="569"/>
                    <a:pt x="283" y="631"/>
                  </a:cubicBezTo>
                  <a:cubicBezTo>
                    <a:pt x="283" y="632"/>
                    <a:pt x="283" y="633"/>
                    <a:pt x="284" y="634"/>
                  </a:cubicBezTo>
                  <a:cubicBezTo>
                    <a:pt x="286" y="657"/>
                    <a:pt x="286" y="684"/>
                    <a:pt x="282" y="711"/>
                  </a:cubicBezTo>
                  <a:cubicBezTo>
                    <a:pt x="281" y="719"/>
                    <a:pt x="279" y="728"/>
                    <a:pt x="277" y="736"/>
                  </a:cubicBezTo>
                  <a:cubicBezTo>
                    <a:pt x="276" y="741"/>
                    <a:pt x="275" y="745"/>
                    <a:pt x="273" y="749"/>
                  </a:cubicBezTo>
                  <a:cubicBezTo>
                    <a:pt x="272" y="753"/>
                    <a:pt x="271" y="757"/>
                    <a:pt x="269" y="761"/>
                  </a:cubicBezTo>
                  <a:cubicBezTo>
                    <a:pt x="268" y="765"/>
                    <a:pt x="266" y="769"/>
                    <a:pt x="264" y="773"/>
                  </a:cubicBezTo>
                  <a:cubicBezTo>
                    <a:pt x="263" y="776"/>
                    <a:pt x="261" y="780"/>
                    <a:pt x="259" y="783"/>
                  </a:cubicBezTo>
                  <a:cubicBezTo>
                    <a:pt x="257" y="787"/>
                    <a:pt x="256" y="790"/>
                    <a:pt x="254" y="793"/>
                  </a:cubicBezTo>
                  <a:cubicBezTo>
                    <a:pt x="252" y="796"/>
                    <a:pt x="250" y="799"/>
                    <a:pt x="248" y="802"/>
                  </a:cubicBezTo>
                  <a:cubicBezTo>
                    <a:pt x="245" y="808"/>
                    <a:pt x="241" y="813"/>
                    <a:pt x="237" y="818"/>
                  </a:cubicBezTo>
                  <a:cubicBezTo>
                    <a:pt x="234" y="822"/>
                    <a:pt x="231" y="826"/>
                    <a:pt x="228" y="829"/>
                  </a:cubicBezTo>
                  <a:cubicBezTo>
                    <a:pt x="223" y="835"/>
                    <a:pt x="220" y="838"/>
                    <a:pt x="220" y="838"/>
                  </a:cubicBezTo>
                  <a:cubicBezTo>
                    <a:pt x="220" y="838"/>
                    <a:pt x="223" y="835"/>
                    <a:pt x="230" y="831"/>
                  </a:cubicBezTo>
                  <a:cubicBezTo>
                    <a:pt x="233" y="828"/>
                    <a:pt x="237" y="825"/>
                    <a:pt x="241" y="821"/>
                  </a:cubicBezTo>
                  <a:cubicBezTo>
                    <a:pt x="245" y="817"/>
                    <a:pt x="250" y="813"/>
                    <a:pt x="255" y="808"/>
                  </a:cubicBezTo>
                  <a:cubicBezTo>
                    <a:pt x="257" y="805"/>
                    <a:pt x="260" y="802"/>
                    <a:pt x="262" y="799"/>
                  </a:cubicBezTo>
                  <a:cubicBezTo>
                    <a:pt x="265" y="796"/>
                    <a:pt x="267" y="793"/>
                    <a:pt x="270" y="790"/>
                  </a:cubicBezTo>
                  <a:cubicBezTo>
                    <a:pt x="272" y="787"/>
                    <a:pt x="275" y="783"/>
                    <a:pt x="277" y="780"/>
                  </a:cubicBezTo>
                  <a:cubicBezTo>
                    <a:pt x="280" y="776"/>
                    <a:pt x="282" y="772"/>
                    <a:pt x="284" y="769"/>
                  </a:cubicBezTo>
                  <a:cubicBezTo>
                    <a:pt x="287" y="765"/>
                    <a:pt x="289" y="761"/>
                    <a:pt x="291" y="757"/>
                  </a:cubicBezTo>
                  <a:cubicBezTo>
                    <a:pt x="293" y="753"/>
                    <a:pt x="296" y="748"/>
                    <a:pt x="298" y="744"/>
                  </a:cubicBezTo>
                  <a:cubicBezTo>
                    <a:pt x="301" y="737"/>
                    <a:pt x="303" y="731"/>
                    <a:pt x="306" y="724"/>
                  </a:cubicBezTo>
                  <a:cubicBezTo>
                    <a:pt x="315" y="756"/>
                    <a:pt x="325" y="789"/>
                    <a:pt x="337" y="821"/>
                  </a:cubicBezTo>
                  <a:cubicBezTo>
                    <a:pt x="349" y="853"/>
                    <a:pt x="363" y="885"/>
                    <a:pt x="380" y="915"/>
                  </a:cubicBezTo>
                  <a:cubicBezTo>
                    <a:pt x="397" y="946"/>
                    <a:pt x="417" y="976"/>
                    <a:pt x="442" y="1003"/>
                  </a:cubicBezTo>
                  <a:cubicBezTo>
                    <a:pt x="466" y="1029"/>
                    <a:pt x="497" y="1052"/>
                    <a:pt x="532" y="1065"/>
                  </a:cubicBezTo>
                  <a:cubicBezTo>
                    <a:pt x="567" y="1079"/>
                    <a:pt x="604" y="1083"/>
                    <a:pt x="639" y="1080"/>
                  </a:cubicBezTo>
                  <a:cubicBezTo>
                    <a:pt x="709" y="1076"/>
                    <a:pt x="771" y="1052"/>
                    <a:pt x="831" y="1038"/>
                  </a:cubicBezTo>
                  <a:cubicBezTo>
                    <a:pt x="861" y="1030"/>
                    <a:pt x="891" y="1024"/>
                    <a:pt x="920" y="1018"/>
                  </a:cubicBezTo>
                  <a:cubicBezTo>
                    <a:pt x="949" y="1012"/>
                    <a:pt x="978" y="1008"/>
                    <a:pt x="1006" y="1004"/>
                  </a:cubicBezTo>
                  <a:cubicBezTo>
                    <a:pt x="1063" y="997"/>
                    <a:pt x="1117" y="994"/>
                    <a:pt x="1166" y="995"/>
                  </a:cubicBezTo>
                  <a:cubicBezTo>
                    <a:pt x="1216" y="997"/>
                    <a:pt x="1261" y="1003"/>
                    <a:pt x="1300" y="1012"/>
                  </a:cubicBezTo>
                  <a:cubicBezTo>
                    <a:pt x="1320" y="1017"/>
                    <a:pt x="1338" y="1023"/>
                    <a:pt x="1354" y="1029"/>
                  </a:cubicBezTo>
                  <a:cubicBezTo>
                    <a:pt x="1371" y="1035"/>
                    <a:pt x="1386" y="1041"/>
                    <a:pt x="1398" y="1048"/>
                  </a:cubicBezTo>
                  <a:cubicBezTo>
                    <a:pt x="1411" y="1055"/>
                    <a:pt x="1422" y="1061"/>
                    <a:pt x="1432" y="1068"/>
                  </a:cubicBezTo>
                  <a:cubicBezTo>
                    <a:pt x="1441" y="1074"/>
                    <a:pt x="1449" y="1080"/>
                    <a:pt x="1455" y="1085"/>
                  </a:cubicBezTo>
                  <a:cubicBezTo>
                    <a:pt x="1466" y="1095"/>
                    <a:pt x="1472" y="1102"/>
                    <a:pt x="1472" y="1102"/>
                  </a:cubicBezTo>
                  <a:cubicBezTo>
                    <a:pt x="1472" y="1102"/>
                    <a:pt x="1467" y="1095"/>
                    <a:pt x="1455" y="1084"/>
                  </a:cubicBezTo>
                  <a:close/>
                </a:path>
              </a:pathLst>
            </a:custGeom>
            <a:solidFill>
              <a:srgbClr val="4B321D"/>
            </a:solidFill>
            <a:ln>
              <a:noFill/>
            </a:ln>
          </p:spPr>
          <p:txBody>
            <a:bodyPr lIns="51441" tIns="25721" rIns="51441" bIns="25721"/>
            <a:lstStyle/>
            <a:p>
              <a:pPr defTabSz="685890">
                <a:defRPr/>
              </a:pPr>
              <a:endParaRPr lang="id-ID" sz="1013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98" name="Group 50"/>
            <p:cNvGrpSpPr>
              <a:grpSpLocks/>
            </p:cNvGrpSpPr>
            <p:nvPr/>
          </p:nvGrpSpPr>
          <p:grpSpPr bwMode="auto">
            <a:xfrm flipV="1">
              <a:off x="0" y="1296623"/>
              <a:ext cx="12204699" cy="672290"/>
              <a:chOff x="0" y="6013927"/>
              <a:chExt cx="12192000" cy="894817"/>
            </a:xfrm>
          </p:grpSpPr>
          <p:sp>
            <p:nvSpPr>
              <p:cNvPr id="99" name="Freeform 5"/>
              <p:cNvSpPr>
                <a:spLocks/>
              </p:cNvSpPr>
              <p:nvPr/>
            </p:nvSpPr>
            <p:spPr bwMode="auto">
              <a:xfrm flipH="1">
                <a:off x="0" y="6068928"/>
                <a:ext cx="12192000" cy="786931"/>
              </a:xfrm>
              <a:custGeom>
                <a:avLst/>
                <a:gdLst>
                  <a:gd name="T0" fmla="*/ 0 w 3200"/>
                  <a:gd name="T1" fmla="*/ 29 h 762"/>
                  <a:gd name="T2" fmla="*/ 1413 w 3200"/>
                  <a:gd name="T3" fmla="*/ 352 h 762"/>
                  <a:gd name="T4" fmla="*/ 3200 w 3200"/>
                  <a:gd name="T5" fmla="*/ 545 h 762"/>
                  <a:gd name="T6" fmla="*/ 3200 w 3200"/>
                  <a:gd name="T7" fmla="*/ 762 h 762"/>
                  <a:gd name="T8" fmla="*/ 0 w 3200"/>
                  <a:gd name="T9" fmla="*/ 762 h 762"/>
                  <a:gd name="T10" fmla="*/ 0 w 3200"/>
                  <a:gd name="T11" fmla="*/ 29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0" h="762">
                    <a:moveTo>
                      <a:pt x="0" y="29"/>
                    </a:moveTo>
                    <a:cubicBezTo>
                      <a:pt x="0" y="29"/>
                      <a:pt x="662" y="0"/>
                      <a:pt x="1413" y="352"/>
                    </a:cubicBezTo>
                    <a:cubicBezTo>
                      <a:pt x="2164" y="705"/>
                      <a:pt x="3200" y="545"/>
                      <a:pt x="3200" y="545"/>
                    </a:cubicBezTo>
                    <a:cubicBezTo>
                      <a:pt x="3200" y="762"/>
                      <a:pt x="3200" y="762"/>
                      <a:pt x="3200" y="762"/>
                    </a:cubicBezTo>
                    <a:cubicBezTo>
                      <a:pt x="0" y="762"/>
                      <a:pt x="0" y="762"/>
                      <a:pt x="0" y="762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 6"/>
              <p:cNvSpPr>
                <a:spLocks/>
              </p:cNvSpPr>
              <p:nvPr/>
            </p:nvSpPr>
            <p:spPr bwMode="auto">
              <a:xfrm flipH="1">
                <a:off x="0" y="6013927"/>
                <a:ext cx="12192000" cy="894817"/>
              </a:xfrm>
              <a:custGeom>
                <a:avLst/>
                <a:gdLst>
                  <a:gd name="T0" fmla="*/ 3200 w 3200"/>
                  <a:gd name="T1" fmla="*/ 66 h 423"/>
                  <a:gd name="T2" fmla="*/ 1743 w 3200"/>
                  <a:gd name="T3" fmla="*/ 212 h 423"/>
                  <a:gd name="T4" fmla="*/ 0 w 3200"/>
                  <a:gd name="T5" fmla="*/ 175 h 423"/>
                  <a:gd name="T6" fmla="*/ 0 w 3200"/>
                  <a:gd name="T7" fmla="*/ 404 h 423"/>
                  <a:gd name="T8" fmla="*/ 3200 w 3200"/>
                  <a:gd name="T9" fmla="*/ 404 h 423"/>
                  <a:gd name="T10" fmla="*/ 3200 w 3200"/>
                  <a:gd name="T11" fmla="*/ 66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0" h="423">
                    <a:moveTo>
                      <a:pt x="3200" y="66"/>
                    </a:moveTo>
                    <a:cubicBezTo>
                      <a:pt x="3200" y="66"/>
                      <a:pt x="2831" y="0"/>
                      <a:pt x="1743" y="212"/>
                    </a:cubicBezTo>
                    <a:cubicBezTo>
                      <a:pt x="655" y="423"/>
                      <a:pt x="0" y="175"/>
                      <a:pt x="0" y="175"/>
                    </a:cubicBezTo>
                    <a:cubicBezTo>
                      <a:pt x="0" y="404"/>
                      <a:pt x="0" y="404"/>
                      <a:pt x="0" y="404"/>
                    </a:cubicBezTo>
                    <a:cubicBezTo>
                      <a:pt x="3200" y="404"/>
                      <a:pt x="3200" y="404"/>
                      <a:pt x="3200" y="404"/>
                    </a:cubicBezTo>
                    <a:lnTo>
                      <a:pt x="3200" y="66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lIns="51441" tIns="25721" rIns="51441" bIns="25721"/>
              <a:lstStyle/>
              <a:p>
                <a:pPr defTabSz="685890">
                  <a:defRPr/>
                </a:pPr>
                <a:endParaRPr lang="id-ID" sz="1013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102" name="Rectangle 101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3" name="Rectangle 102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105" name="Rectangle 104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cxnSp>
        <p:nvCxnSpPr>
          <p:cNvPr id="4" name="Elbow Connector 3"/>
          <p:cNvCxnSpPr/>
          <p:nvPr/>
        </p:nvCxnSpPr>
        <p:spPr>
          <a:xfrm rot="10800000">
            <a:off x="3045522" y="2684440"/>
            <a:ext cx="798925" cy="604908"/>
          </a:xfrm>
          <a:prstGeom prst="bentConnector3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rot="10800000" flipV="1">
            <a:off x="2950185" y="4241959"/>
            <a:ext cx="754943" cy="738659"/>
          </a:xfrm>
          <a:prstGeom prst="bentConnector3">
            <a:avLst/>
          </a:prstGeom>
          <a:ln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85" y="4487795"/>
            <a:ext cx="1290540" cy="205599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082" y="4672742"/>
            <a:ext cx="979923" cy="1741675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16" y="4669016"/>
            <a:ext cx="991017" cy="176756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62" y="2268162"/>
            <a:ext cx="1731257" cy="221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07" y="3539924"/>
            <a:ext cx="200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Crop selector – variety choices</a:t>
            </a:r>
            <a:endParaRPr lang="en-US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6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5357" y="116660"/>
            <a:ext cx="8169129" cy="7162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Gill Sans MT" panose="020B0502020104020203" pitchFamily="34" charset="0"/>
              </a:rPr>
              <a:t>New Crop Enterprises: </a:t>
            </a:r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Citrus Boom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499225"/>
            <a:ext cx="9144000" cy="358775"/>
            <a:chOff x="0" y="6499412"/>
            <a:chExt cx="9144000" cy="358588"/>
          </a:xfrm>
        </p:grpSpPr>
        <p:sp>
          <p:nvSpPr>
            <p:cNvPr id="5" name="Rectangle 4"/>
            <p:cNvSpPr/>
            <p:nvPr/>
          </p:nvSpPr>
          <p:spPr>
            <a:xfrm>
              <a:off x="0" y="6526386"/>
              <a:ext cx="9144000" cy="33161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flipV="1">
              <a:off x="0" y="6499412"/>
              <a:ext cx="9144000" cy="53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740274"/>
            <a:ext cx="7663068" cy="574545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12" name="Rectangle 11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2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89575"/>
            <a:ext cx="9144000" cy="774700"/>
          </a:xfrm>
          <a:prstGeom prst="rect">
            <a:avLst/>
          </a:prstGeom>
          <a:solidFill>
            <a:srgbClr val="9ED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963738" y="1935303"/>
            <a:ext cx="5937871" cy="14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2025244" y="2600168"/>
            <a:ext cx="5876365" cy="17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062329" y="3327482"/>
            <a:ext cx="5789584" cy="2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003425" y="3992705"/>
            <a:ext cx="5918062" cy="79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547153" y="5011376"/>
            <a:ext cx="533400" cy="1524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7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Can 7"/>
          <p:cNvSpPr/>
          <p:nvPr/>
        </p:nvSpPr>
        <p:spPr>
          <a:xfrm>
            <a:off x="1690254" y="942096"/>
            <a:ext cx="274179" cy="4616058"/>
          </a:xfrm>
          <a:prstGeom prst="can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/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" name="Group 36"/>
          <p:cNvGrpSpPr>
            <a:grpSpLocks noChangeAspect="1"/>
          </p:cNvGrpSpPr>
          <p:nvPr/>
        </p:nvGrpSpPr>
        <p:grpSpPr bwMode="auto">
          <a:xfrm>
            <a:off x="1577975" y="1506678"/>
            <a:ext cx="481013" cy="450850"/>
            <a:chOff x="2667000" y="2514600"/>
            <a:chExt cx="990600" cy="1158740"/>
          </a:xfrm>
        </p:grpSpPr>
        <p:sp>
          <p:nvSpPr>
            <p:cNvPr id="10" name="Ellipse 99"/>
            <p:cNvSpPr/>
            <p:nvPr/>
          </p:nvSpPr>
          <p:spPr bwMode="auto">
            <a:xfrm>
              <a:off x="2667000" y="2514600"/>
              <a:ext cx="990600" cy="115874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innerShdw blurRad="190500" dist="114300" dir="564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sp>
          <p:nvSpPr>
            <p:cNvPr id="11" name="Ellipse 100"/>
            <p:cNvSpPr>
              <a:spLocks noChangeArrowheads="1"/>
            </p:cNvSpPr>
            <p:nvPr/>
          </p:nvSpPr>
          <p:spPr bwMode="auto">
            <a:xfrm>
              <a:off x="2799926" y="2552283"/>
              <a:ext cx="728980" cy="422883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1</a:t>
              </a:r>
              <a:endParaRPr lang="en-US" altLang="en-US" sz="20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2" name="Group 36"/>
          <p:cNvGrpSpPr>
            <a:grpSpLocks noChangeAspect="1"/>
          </p:cNvGrpSpPr>
          <p:nvPr/>
        </p:nvGrpSpPr>
        <p:grpSpPr bwMode="auto">
          <a:xfrm>
            <a:off x="1587500" y="2248040"/>
            <a:ext cx="479425" cy="450850"/>
            <a:chOff x="2667000" y="2514600"/>
            <a:chExt cx="990600" cy="1158740"/>
          </a:xfrm>
        </p:grpSpPr>
        <p:sp>
          <p:nvSpPr>
            <p:cNvPr id="13" name="Ellipse 99"/>
            <p:cNvSpPr/>
            <p:nvPr/>
          </p:nvSpPr>
          <p:spPr bwMode="auto">
            <a:xfrm>
              <a:off x="2667000" y="2514600"/>
              <a:ext cx="990600" cy="115874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innerShdw blurRad="190500" dist="114300" dir="564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sp>
          <p:nvSpPr>
            <p:cNvPr id="14" name="Ellipse 100"/>
            <p:cNvSpPr>
              <a:spLocks noChangeArrowheads="1"/>
            </p:cNvSpPr>
            <p:nvPr/>
          </p:nvSpPr>
          <p:spPr bwMode="auto">
            <a:xfrm>
              <a:off x="2799926" y="2552282"/>
              <a:ext cx="728980" cy="62570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2</a:t>
              </a:r>
              <a:endParaRPr lang="en-US" altLang="en-US" sz="20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5" name="Group 36"/>
          <p:cNvGrpSpPr>
            <a:grpSpLocks noChangeAspect="1"/>
          </p:cNvGrpSpPr>
          <p:nvPr/>
        </p:nvGrpSpPr>
        <p:grpSpPr bwMode="auto">
          <a:xfrm>
            <a:off x="1603375" y="2979878"/>
            <a:ext cx="479425" cy="450850"/>
            <a:chOff x="2667000" y="2514600"/>
            <a:chExt cx="990600" cy="1158740"/>
          </a:xfrm>
        </p:grpSpPr>
        <p:sp>
          <p:nvSpPr>
            <p:cNvPr id="16" name="Ellipse 99"/>
            <p:cNvSpPr/>
            <p:nvPr/>
          </p:nvSpPr>
          <p:spPr bwMode="auto">
            <a:xfrm>
              <a:off x="2667000" y="2514600"/>
              <a:ext cx="990600" cy="115874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innerShdw blurRad="190500" dist="114300" dir="564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sp>
          <p:nvSpPr>
            <p:cNvPr id="17" name="Ellipse 100"/>
            <p:cNvSpPr>
              <a:spLocks noChangeArrowheads="1"/>
            </p:cNvSpPr>
            <p:nvPr/>
          </p:nvSpPr>
          <p:spPr bwMode="auto">
            <a:xfrm>
              <a:off x="2799926" y="2552282"/>
              <a:ext cx="728980" cy="62570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3</a:t>
              </a:r>
              <a:endParaRPr lang="en-US" altLang="en-US" sz="20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18" name="Group 36"/>
          <p:cNvGrpSpPr>
            <a:grpSpLocks noChangeAspect="1"/>
          </p:cNvGrpSpPr>
          <p:nvPr/>
        </p:nvGrpSpPr>
        <p:grpSpPr bwMode="auto">
          <a:xfrm>
            <a:off x="1577975" y="3689490"/>
            <a:ext cx="481013" cy="452438"/>
            <a:chOff x="2667000" y="2514600"/>
            <a:chExt cx="990600" cy="1158740"/>
          </a:xfrm>
        </p:grpSpPr>
        <p:sp>
          <p:nvSpPr>
            <p:cNvPr id="19" name="Ellipse 99"/>
            <p:cNvSpPr/>
            <p:nvPr/>
          </p:nvSpPr>
          <p:spPr bwMode="auto">
            <a:xfrm>
              <a:off x="2667000" y="2514600"/>
              <a:ext cx="990600" cy="115874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innerShdw blurRad="190500" dist="114300" dir="564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sp>
          <p:nvSpPr>
            <p:cNvPr id="20" name="Ellipse 100"/>
            <p:cNvSpPr>
              <a:spLocks noChangeArrowheads="1"/>
            </p:cNvSpPr>
            <p:nvPr/>
          </p:nvSpPr>
          <p:spPr bwMode="auto">
            <a:xfrm>
              <a:off x="2799926" y="2552282"/>
              <a:ext cx="728980" cy="62570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4</a:t>
              </a:r>
              <a:endParaRPr lang="en-US" altLang="en-US" sz="20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27275" y="1488403"/>
            <a:ext cx="29969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 smtClean="0">
                <a:latin typeface="Gill Sans MT" panose="020B0502020104020203" pitchFamily="34" charset="0"/>
              </a:rPr>
              <a:t>Technology horizon</a:t>
            </a:r>
            <a:endParaRPr lang="en-GB" altLang="en-US" b="1" dirty="0">
              <a:latin typeface="Gill Sans MT" panose="020B0502020104020203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27275" y="2138503"/>
            <a:ext cx="4490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 smtClean="0">
                <a:latin typeface="Gill Sans MT" panose="020B0502020104020203" pitchFamily="34" charset="0"/>
              </a:rPr>
              <a:t>Production and supply chains</a:t>
            </a:r>
            <a:endParaRPr lang="en-US" altLang="en-US" b="1" dirty="0">
              <a:latin typeface="Gill Sans MT" panose="020B0502020104020203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279650" y="2865817"/>
            <a:ext cx="3166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="1" dirty="0" smtClean="0">
                <a:latin typeface="Gill Sans MT" panose="020B0502020104020203" pitchFamily="34" charset="0"/>
              </a:rPr>
              <a:t>Enterprises </a:t>
            </a:r>
            <a:r>
              <a:rPr lang="en-GB" altLang="en-US" b="1" dirty="0">
                <a:latin typeface="Gill Sans MT" panose="020B0502020104020203" pitchFamily="34" charset="0"/>
              </a:rPr>
              <a:t>to </a:t>
            </a:r>
            <a:r>
              <a:rPr lang="en-GB" altLang="en-US" b="1" dirty="0" smtClean="0">
                <a:latin typeface="Gill Sans MT" panose="020B0502020104020203" pitchFamily="34" charset="0"/>
              </a:rPr>
              <a:t>watch</a:t>
            </a:r>
            <a:endParaRPr lang="en-GB" altLang="en-US" b="1" dirty="0">
              <a:latin typeface="Gill Sans MT" panose="020B0502020104020203" pitchFamily="3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73300" y="3610115"/>
            <a:ext cx="2392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="1" dirty="0" smtClean="0">
                <a:latin typeface="Gill Sans MT" panose="020B0502020104020203" pitchFamily="34" charset="0"/>
              </a:rPr>
              <a:t>Feedback loops</a:t>
            </a:r>
            <a:endParaRPr lang="en-GB" altLang="en-US" b="1" dirty="0">
              <a:latin typeface="Gill Sans MT" panose="020B0502020104020203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106613" y="4705491"/>
            <a:ext cx="5814874" cy="25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36"/>
          <p:cNvGrpSpPr>
            <a:grpSpLocks noChangeAspect="1"/>
          </p:cNvGrpSpPr>
          <p:nvPr/>
        </p:nvGrpSpPr>
        <p:grpSpPr bwMode="auto">
          <a:xfrm>
            <a:off x="1603375" y="4402278"/>
            <a:ext cx="479425" cy="452437"/>
            <a:chOff x="2667000" y="2514600"/>
            <a:chExt cx="990600" cy="1158740"/>
          </a:xfrm>
        </p:grpSpPr>
        <p:sp>
          <p:nvSpPr>
            <p:cNvPr id="27" name="Ellipse 99"/>
            <p:cNvSpPr/>
            <p:nvPr/>
          </p:nvSpPr>
          <p:spPr bwMode="auto">
            <a:xfrm>
              <a:off x="2667000" y="2514600"/>
              <a:ext cx="990600" cy="115874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6">
                    <a:lumMod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</a:ln>
            <a:effectLst>
              <a:innerShdw blurRad="190500" dist="114300" dir="5640000">
                <a:srgbClr val="000000">
                  <a:alpha val="37000"/>
                </a:srgbClr>
              </a:inn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-111" charset="0"/>
                <a:ea typeface="ＭＳ Ｐゴシック" pitchFamily="-111" charset="-128"/>
              </a:endParaRPr>
            </a:p>
          </p:txBody>
        </p:sp>
        <p:sp>
          <p:nvSpPr>
            <p:cNvPr id="28" name="Ellipse 100"/>
            <p:cNvSpPr>
              <a:spLocks noChangeArrowheads="1"/>
            </p:cNvSpPr>
            <p:nvPr/>
          </p:nvSpPr>
          <p:spPr bwMode="auto">
            <a:xfrm>
              <a:off x="2799926" y="2552282"/>
              <a:ext cx="728980" cy="625708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76999"/>
                  </a:srgbClr>
                </a:gs>
                <a:gs pos="100000">
                  <a:srgbClr val="8EB4E3">
                    <a:alpha val="0"/>
                  </a:srgbClr>
                </a:gs>
              </a:gsLst>
              <a:lin ang="54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20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5</a:t>
              </a:r>
              <a:endParaRPr lang="en-US" altLang="en-US" sz="20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</p:grp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76475" y="4268928"/>
            <a:ext cx="277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b="1" dirty="0" smtClean="0">
                <a:latin typeface="Gill Sans MT" panose="020B0502020104020203" pitchFamily="34" charset="0"/>
              </a:rPr>
              <a:t>Business solutions</a:t>
            </a:r>
            <a:endParaRPr lang="en-GB" altLang="en-US" b="1" dirty="0">
              <a:latin typeface="Gill Sans MT" panose="020B05020201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36" name="Rectangle 35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937932" y="280197"/>
            <a:ext cx="7152520" cy="928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Outline</a:t>
            </a:r>
            <a:endParaRPr lang="en-US" sz="4000" dirty="0">
              <a:latin typeface="Gill Sans MT" panose="020B0502020104020203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39" name="Rectangle 38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0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5357" y="116660"/>
            <a:ext cx="8169129" cy="7162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Gill Sans MT" panose="020B0502020104020203" pitchFamily="34" charset="0"/>
              </a:rPr>
              <a:t>New Crop Enterprises: </a:t>
            </a:r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Citrus Boom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6499225"/>
            <a:ext cx="9144000" cy="358775"/>
            <a:chOff x="0" y="6499412"/>
            <a:chExt cx="9144000" cy="358588"/>
          </a:xfrm>
        </p:grpSpPr>
        <p:sp>
          <p:nvSpPr>
            <p:cNvPr id="5" name="Rectangle 4"/>
            <p:cNvSpPr/>
            <p:nvPr/>
          </p:nvSpPr>
          <p:spPr>
            <a:xfrm>
              <a:off x="0" y="6526386"/>
              <a:ext cx="9144000" cy="33161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flipV="1">
              <a:off x="0" y="6499412"/>
              <a:ext cx="9144000" cy="53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8" name="Rectangle 7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" t="3258" r="6089" b="2988"/>
          <a:stretch/>
        </p:blipFill>
        <p:spPr>
          <a:xfrm>
            <a:off x="3438939" y="1063487"/>
            <a:ext cx="2484783" cy="26338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513" y="971971"/>
            <a:ext cx="32916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Pixie</a:t>
            </a:r>
            <a:r>
              <a:rPr lang="en-US" sz="2000" dirty="0" smtClean="0">
                <a:latin typeface="Gill Sans MT" panose="020B0502020104020203" pitchFamily="34" charset="0"/>
              </a:rPr>
              <a:t> – No 1 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b="1" dirty="0" err="1" smtClean="0">
                <a:solidFill>
                  <a:srgbClr val="009900"/>
                </a:solidFill>
                <a:latin typeface="Gill Sans MT" panose="020B0502020104020203" pitchFamily="34" charset="0"/>
              </a:rPr>
              <a:t>Dawa</a:t>
            </a:r>
            <a:r>
              <a:rPr lang="en-US" sz="2000" dirty="0" smtClean="0">
                <a:latin typeface="Gill Sans MT" panose="020B0502020104020203" pitchFamily="34" charset="0"/>
              </a:rPr>
              <a:t> – high consumption of lemon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Juice</a:t>
            </a:r>
            <a:r>
              <a:rPr lang="en-US" sz="2000" dirty="0" smtClean="0">
                <a:latin typeface="Gill Sans MT" panose="020B0502020104020203" pitchFamily="34" charset="0"/>
              </a:rPr>
              <a:t> – increase sale of orange juice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9203" y="960751"/>
            <a:ext cx="3047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Confectionary</a:t>
            </a:r>
            <a:r>
              <a:rPr lang="en-US" sz="2000" dirty="0" smtClean="0">
                <a:latin typeface="Gill Sans MT" panose="020B0502020104020203" pitchFamily="34" charset="0"/>
              </a:rPr>
              <a:t> – cakes, pastries, mandazi, etc. 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Flavour </a:t>
            </a:r>
            <a:r>
              <a:rPr lang="en-US" sz="2000" dirty="0" smtClean="0">
                <a:latin typeface="Gill Sans MT" panose="020B0502020104020203" pitchFamily="34" charset="0"/>
              </a:rPr>
              <a:t>– citrus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Spreads</a:t>
            </a:r>
            <a:r>
              <a:rPr lang="en-US" sz="2000" dirty="0" smtClean="0">
                <a:latin typeface="Gill Sans MT" panose="020B0502020104020203" pitchFamily="34" charset="0"/>
              </a:rPr>
              <a:t> – Jams, marmalade and jellies 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10370" r="8693"/>
          <a:stretch/>
        </p:blipFill>
        <p:spPr>
          <a:xfrm>
            <a:off x="259727" y="3005318"/>
            <a:ext cx="3506537" cy="34790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98" y="3135322"/>
            <a:ext cx="3344087" cy="33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5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8" y="772320"/>
            <a:ext cx="7636123" cy="57270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13" name="Rectangle 12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984809" y="116660"/>
            <a:ext cx="7886700" cy="71626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Gill Sans MT" panose="020B0502020104020203" pitchFamily="34" charset="0"/>
              </a:rPr>
              <a:t>New Crop Enterprises: </a:t>
            </a:r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Cold Press Juice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1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7" y="14922"/>
            <a:ext cx="8634185" cy="6471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6077" y="2662986"/>
            <a:ext cx="7698711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Gill Sans MT" panose="020B0502020104020203" pitchFamily="34" charset="0"/>
              </a:rPr>
              <a:t>The case of gooseberry</a:t>
            </a:r>
            <a:endParaRPr lang="en-US" sz="5400" b="1" dirty="0">
              <a:latin typeface="Gill Sans MT" panose="020B05020201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11" name="Rectangle 10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8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890894" y="1348142"/>
            <a:ext cx="162545" cy="1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4488" algn="l"/>
                <a:tab pos="704850" algn="l"/>
                <a:tab pos="2684463" algn="l"/>
                <a:tab pos="35131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AU" altLang="en-US" sz="825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AU" altLang="en-US" sz="1350"/>
          </a:p>
        </p:txBody>
      </p:sp>
      <p:sp>
        <p:nvSpPr>
          <p:cNvPr id="3" name="Rounded Rectangle 2"/>
          <p:cNvSpPr/>
          <p:nvPr/>
        </p:nvSpPr>
        <p:spPr>
          <a:xfrm>
            <a:off x="211671" y="2055248"/>
            <a:ext cx="1559980" cy="4292259"/>
          </a:xfrm>
          <a:prstGeom prst="roundRect">
            <a:avLst>
              <a:gd name="adj" fmla="val 3710"/>
            </a:avLst>
          </a:prstGeom>
          <a:solidFill>
            <a:srgbClr val="2980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42900" rtlCol="0" anchor="b"/>
          <a:lstStyle/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151" y="1943098"/>
            <a:ext cx="1099191" cy="1962872"/>
            <a:chOff x="2079834" y="1772043"/>
            <a:chExt cx="1158274" cy="1915484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087239" y="2961815"/>
              <a:ext cx="155510" cy="725712"/>
            </a:xfrm>
            <a:custGeom>
              <a:avLst/>
              <a:gdLst>
                <a:gd name="T0" fmla="*/ 53 w 53"/>
                <a:gd name="T1" fmla="*/ 0 h 248"/>
                <a:gd name="T2" fmla="*/ 1 w 53"/>
                <a:gd name="T3" fmla="*/ 0 h 248"/>
                <a:gd name="T4" fmla="*/ 1 w 53"/>
                <a:gd name="T5" fmla="*/ 180 h 248"/>
                <a:gd name="T6" fmla="*/ 53 w 53"/>
                <a:gd name="T7" fmla="*/ 248 h 248"/>
                <a:gd name="T8" fmla="*/ 53 w 53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48">
                  <a:moveTo>
                    <a:pt x="5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0" y="217"/>
                    <a:pt x="53" y="248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2980B9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2110046" y="1823035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079834" y="1772043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2980B9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2700000">
              <a:off x="2115211" y="2406207"/>
              <a:ext cx="626340" cy="267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050" b="1" kern="0" dirty="0">
                  <a:solidFill>
                    <a:srgbClr val="FFFFFF">
                      <a:alpha val="60000"/>
                    </a:srgbClr>
                  </a:solidFill>
                  <a:latin typeface="Bebas Neue" charset="0"/>
                  <a:ea typeface="Bebas Neue" charset="0"/>
                  <a:cs typeface="Bebas Neue" charset="0"/>
                </a:rPr>
                <a:t>Before</a:t>
              </a:r>
              <a:endParaRPr lang="en-US" sz="750" b="1" kern="0" dirty="0">
                <a:solidFill>
                  <a:srgbClr val="FFFFFF">
                    <a:alpha val="60000"/>
                  </a:srgbClr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8900000">
              <a:off x="2363842" y="1891022"/>
              <a:ext cx="691207" cy="585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3300" b="1" kern="0" dirty="0">
                  <a:solidFill>
                    <a:srgbClr val="FFFFFF"/>
                  </a:solidFill>
                  <a:latin typeface="Bebas Neue" charset="0"/>
                  <a:ea typeface="Bebas Neue" charset="0"/>
                  <a:cs typeface="Bebas Neue" charset="0"/>
                </a:rPr>
                <a:t>01</a:t>
              </a:r>
              <a:endParaRPr lang="en-US" sz="2100" b="1" kern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983320" y="1995350"/>
            <a:ext cx="1559980" cy="4359076"/>
          </a:xfrm>
          <a:prstGeom prst="roundRect">
            <a:avLst>
              <a:gd name="adj" fmla="val 3710"/>
            </a:avLst>
          </a:prstGeom>
          <a:solidFill>
            <a:srgbClr val="16A08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42900" rtlCol="0" anchor="b"/>
          <a:lstStyle/>
          <a:p>
            <a:pPr defTabSz="685800">
              <a:lnSpc>
                <a:spcPct val="90000"/>
              </a:lnSpc>
              <a:spcBef>
                <a:spcPts val="450"/>
              </a:spcBef>
              <a:defRPr/>
            </a:pPr>
            <a:endParaRPr lang="en-US" sz="1350" b="1" kern="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28800" y="1809027"/>
            <a:ext cx="1099191" cy="1962872"/>
            <a:chOff x="2079834" y="1772043"/>
            <a:chExt cx="1158274" cy="1915484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2087239" y="2961815"/>
              <a:ext cx="155510" cy="725712"/>
            </a:xfrm>
            <a:custGeom>
              <a:avLst/>
              <a:gdLst>
                <a:gd name="T0" fmla="*/ 53 w 53"/>
                <a:gd name="T1" fmla="*/ 0 h 248"/>
                <a:gd name="T2" fmla="*/ 1 w 53"/>
                <a:gd name="T3" fmla="*/ 0 h 248"/>
                <a:gd name="T4" fmla="*/ 1 w 53"/>
                <a:gd name="T5" fmla="*/ 180 h 248"/>
                <a:gd name="T6" fmla="*/ 53 w 53"/>
                <a:gd name="T7" fmla="*/ 248 h 248"/>
                <a:gd name="T8" fmla="*/ 53 w 53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48">
                  <a:moveTo>
                    <a:pt x="5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0" y="217"/>
                    <a:pt x="53" y="248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16A085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110046" y="1823035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2079834" y="1772043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700000">
              <a:off x="2115211" y="2321075"/>
              <a:ext cx="626340" cy="437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050" b="1" kern="0" dirty="0">
                  <a:solidFill>
                    <a:srgbClr val="FFFFFF">
                      <a:alpha val="60000"/>
                    </a:srgbClr>
                  </a:solidFill>
                  <a:latin typeface="Bebas Neue" charset="0"/>
                  <a:ea typeface="Bebas Neue" charset="0"/>
                  <a:cs typeface="Bebas Neue" charset="0"/>
                </a:rPr>
                <a:t>Before/After</a:t>
              </a:r>
              <a:endParaRPr lang="en-US" sz="750" b="1" kern="0" dirty="0">
                <a:solidFill>
                  <a:srgbClr val="FFFFFF">
                    <a:alpha val="60000"/>
                  </a:srgbClr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8900000">
              <a:off x="2363842" y="1891022"/>
              <a:ext cx="691207" cy="585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3300" b="1" kern="0" dirty="0">
                  <a:solidFill>
                    <a:srgbClr val="FFFFFF"/>
                  </a:solidFill>
                  <a:latin typeface="Bebas Neue" charset="0"/>
                  <a:ea typeface="Bebas Neue" charset="0"/>
                  <a:cs typeface="Bebas Neue" charset="0"/>
                </a:rPr>
                <a:t>02</a:t>
              </a:r>
              <a:endParaRPr lang="en-US" sz="2100" b="1" kern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697820" y="1040764"/>
            <a:ext cx="1559980" cy="5326879"/>
          </a:xfrm>
          <a:prstGeom prst="roundRect">
            <a:avLst>
              <a:gd name="adj" fmla="val 3710"/>
            </a:avLst>
          </a:prstGeom>
          <a:solidFill>
            <a:srgbClr val="9BBB5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42900" rtlCol="0" anchor="b"/>
          <a:lstStyle/>
          <a:p>
            <a:pPr defTabSz="685800">
              <a:lnSpc>
                <a:spcPct val="70000"/>
              </a:lnSpc>
              <a:spcBef>
                <a:spcPts val="450"/>
              </a:spcBef>
              <a:defRPr/>
            </a:pPr>
            <a:endParaRPr lang="en-US" sz="900" kern="0" dirty="0">
              <a:solidFill>
                <a:prstClr val="white"/>
              </a:solidFill>
              <a:latin typeface="Source Sans Pro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43300" y="857249"/>
            <a:ext cx="1099191" cy="1962872"/>
            <a:chOff x="2079834" y="1772043"/>
            <a:chExt cx="1158274" cy="1915484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2087239" y="2961815"/>
              <a:ext cx="155510" cy="725712"/>
            </a:xfrm>
            <a:custGeom>
              <a:avLst/>
              <a:gdLst>
                <a:gd name="T0" fmla="*/ 53 w 53"/>
                <a:gd name="T1" fmla="*/ 0 h 248"/>
                <a:gd name="T2" fmla="*/ 1 w 53"/>
                <a:gd name="T3" fmla="*/ 0 h 248"/>
                <a:gd name="T4" fmla="*/ 1 w 53"/>
                <a:gd name="T5" fmla="*/ 180 h 248"/>
                <a:gd name="T6" fmla="*/ 53 w 53"/>
                <a:gd name="T7" fmla="*/ 248 h 248"/>
                <a:gd name="T8" fmla="*/ 53 w 53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48">
                  <a:moveTo>
                    <a:pt x="5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0" y="217"/>
                    <a:pt x="53" y="248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9BBB59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2110046" y="1823035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2079834" y="1772043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rot="2700000">
              <a:off x="2115211" y="2406207"/>
              <a:ext cx="626340" cy="267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050" b="1" kern="0" dirty="0">
                  <a:solidFill>
                    <a:srgbClr val="FFFFFF">
                      <a:alpha val="60000"/>
                    </a:srgbClr>
                  </a:solidFill>
                  <a:latin typeface="Bebas Neue" charset="0"/>
                  <a:ea typeface="Bebas Neue" charset="0"/>
                  <a:cs typeface="Bebas Neue" charset="0"/>
                </a:rPr>
                <a:t>During</a:t>
              </a:r>
              <a:endParaRPr lang="en-US" sz="750" b="1" kern="0" dirty="0">
                <a:solidFill>
                  <a:srgbClr val="FFFFFF">
                    <a:alpha val="60000"/>
                  </a:srgbClr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8900000">
              <a:off x="2363842" y="1891022"/>
              <a:ext cx="691207" cy="585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3300" b="1" kern="0" dirty="0">
                  <a:solidFill>
                    <a:srgbClr val="FFFFFF"/>
                  </a:solidFill>
                  <a:latin typeface="Bebas Neue" charset="0"/>
                  <a:ea typeface="Bebas Neue" charset="0"/>
                  <a:cs typeface="Bebas Neue" charset="0"/>
                </a:rPr>
                <a:t>03</a:t>
              </a:r>
              <a:endParaRPr lang="en-US" sz="2100" b="1" kern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5583771" y="1576184"/>
            <a:ext cx="1559980" cy="4771324"/>
          </a:xfrm>
          <a:prstGeom prst="roundRect">
            <a:avLst>
              <a:gd name="adj" fmla="val 3710"/>
            </a:avLst>
          </a:prstGeom>
          <a:solidFill>
            <a:srgbClr val="F39C1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42900" rtlCol="0" anchor="b"/>
          <a:lstStyle/>
          <a:p>
            <a:pPr defTabSz="685800">
              <a:lnSpc>
                <a:spcPct val="70000"/>
              </a:lnSpc>
              <a:spcBef>
                <a:spcPts val="450"/>
              </a:spcBef>
              <a:defRPr/>
            </a:pPr>
            <a:endParaRPr lang="en-US" sz="900" kern="0" dirty="0">
              <a:solidFill>
                <a:prstClr val="white"/>
              </a:solidFill>
              <a:latin typeface="Source Sans Pro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29251" y="914399"/>
            <a:ext cx="1099191" cy="1962872"/>
            <a:chOff x="2079834" y="1772043"/>
            <a:chExt cx="1158274" cy="1915484"/>
          </a:xfrm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087239" y="2961815"/>
              <a:ext cx="155510" cy="725712"/>
            </a:xfrm>
            <a:custGeom>
              <a:avLst/>
              <a:gdLst>
                <a:gd name="T0" fmla="*/ 53 w 53"/>
                <a:gd name="T1" fmla="*/ 0 h 248"/>
                <a:gd name="T2" fmla="*/ 1 w 53"/>
                <a:gd name="T3" fmla="*/ 0 h 248"/>
                <a:gd name="T4" fmla="*/ 1 w 53"/>
                <a:gd name="T5" fmla="*/ 180 h 248"/>
                <a:gd name="T6" fmla="*/ 53 w 53"/>
                <a:gd name="T7" fmla="*/ 248 h 248"/>
                <a:gd name="T8" fmla="*/ 53 w 53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48">
                  <a:moveTo>
                    <a:pt x="5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0" y="217"/>
                    <a:pt x="53" y="248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39C12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10046" y="1823035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079834" y="1772043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F39C12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2700000">
              <a:off x="2115211" y="2406208"/>
              <a:ext cx="626340" cy="267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050" b="1" kern="0" dirty="0">
                  <a:solidFill>
                    <a:srgbClr val="FFFFFF">
                      <a:alpha val="60000"/>
                    </a:srgbClr>
                  </a:solidFill>
                  <a:latin typeface="Bebas Neue" charset="0"/>
                  <a:ea typeface="Bebas Neue" charset="0"/>
                  <a:cs typeface="Bebas Neue" charset="0"/>
                </a:rPr>
                <a:t>After</a:t>
              </a:r>
              <a:endParaRPr lang="en-US" sz="750" b="1" kern="0" dirty="0">
                <a:solidFill>
                  <a:srgbClr val="FFFFFF">
                    <a:alpha val="60000"/>
                  </a:srgbClr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rot="18900000">
              <a:off x="2363842" y="1891022"/>
              <a:ext cx="691207" cy="585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3300" b="1" kern="0" dirty="0">
                  <a:solidFill>
                    <a:srgbClr val="FFFFFF"/>
                  </a:solidFill>
                  <a:latin typeface="Bebas Neue" charset="0"/>
                  <a:ea typeface="Bebas Neue" charset="0"/>
                  <a:cs typeface="Bebas Neue" charset="0"/>
                </a:rPr>
                <a:t>04</a:t>
              </a:r>
              <a:endParaRPr lang="en-US" sz="2100" b="1" kern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7355421" y="1568986"/>
            <a:ext cx="1559980" cy="4779859"/>
          </a:xfrm>
          <a:prstGeom prst="roundRect">
            <a:avLst>
              <a:gd name="adj" fmla="val 3710"/>
            </a:avLst>
          </a:prstGeom>
          <a:solidFill>
            <a:srgbClr val="C039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342900" rtlCol="0" anchor="b"/>
          <a:lstStyle/>
          <a:p>
            <a:pPr defTabSz="685800">
              <a:lnSpc>
                <a:spcPct val="70000"/>
              </a:lnSpc>
              <a:spcBef>
                <a:spcPts val="450"/>
              </a:spcBef>
              <a:defRPr/>
            </a:pPr>
            <a:endParaRPr lang="en-US" sz="900" kern="0" dirty="0">
              <a:solidFill>
                <a:prstClr val="white"/>
              </a:solidFill>
              <a:latin typeface="Source Sans Pro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200901" y="1523277"/>
            <a:ext cx="1099191" cy="1962872"/>
            <a:chOff x="2079834" y="1772043"/>
            <a:chExt cx="1158274" cy="1915484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2087239" y="2961815"/>
              <a:ext cx="155510" cy="725712"/>
            </a:xfrm>
            <a:custGeom>
              <a:avLst/>
              <a:gdLst>
                <a:gd name="T0" fmla="*/ 53 w 53"/>
                <a:gd name="T1" fmla="*/ 0 h 248"/>
                <a:gd name="T2" fmla="*/ 1 w 53"/>
                <a:gd name="T3" fmla="*/ 0 h 248"/>
                <a:gd name="T4" fmla="*/ 1 w 53"/>
                <a:gd name="T5" fmla="*/ 180 h 248"/>
                <a:gd name="T6" fmla="*/ 53 w 53"/>
                <a:gd name="T7" fmla="*/ 248 h 248"/>
                <a:gd name="T8" fmla="*/ 53 w 53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48">
                  <a:moveTo>
                    <a:pt x="5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80"/>
                    <a:pt x="1" y="180"/>
                    <a:pt x="1" y="180"/>
                  </a:cubicBezTo>
                  <a:cubicBezTo>
                    <a:pt x="1" y="180"/>
                    <a:pt x="0" y="217"/>
                    <a:pt x="53" y="248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C0392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2110046" y="1823035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2079834" y="1772043"/>
              <a:ext cx="1128062" cy="1842666"/>
            </a:xfrm>
            <a:custGeom>
              <a:avLst/>
              <a:gdLst>
                <a:gd name="T0" fmla="*/ 2 w 384"/>
                <a:gd name="T1" fmla="*/ 223 h 629"/>
                <a:gd name="T2" fmla="*/ 34 w 384"/>
                <a:gd name="T3" fmla="*/ 167 h 629"/>
                <a:gd name="T4" fmla="*/ 140 w 384"/>
                <a:gd name="T5" fmla="*/ 60 h 629"/>
                <a:gd name="T6" fmla="*/ 112 w 384"/>
                <a:gd name="T7" fmla="*/ 32 h 629"/>
                <a:gd name="T8" fmla="*/ 123 w 384"/>
                <a:gd name="T9" fmla="*/ 2 h 629"/>
                <a:gd name="T10" fmla="*/ 352 w 384"/>
                <a:gd name="T11" fmla="*/ 1 h 629"/>
                <a:gd name="T12" fmla="*/ 383 w 384"/>
                <a:gd name="T13" fmla="*/ 31 h 629"/>
                <a:gd name="T14" fmla="*/ 382 w 384"/>
                <a:gd name="T15" fmla="*/ 260 h 629"/>
                <a:gd name="T16" fmla="*/ 351 w 384"/>
                <a:gd name="T17" fmla="*/ 271 h 629"/>
                <a:gd name="T18" fmla="*/ 324 w 384"/>
                <a:gd name="T19" fmla="*/ 245 h 629"/>
                <a:gd name="T20" fmla="*/ 42 w 384"/>
                <a:gd name="T21" fmla="*/ 528 h 629"/>
                <a:gd name="T22" fmla="*/ 25 w 384"/>
                <a:gd name="T23" fmla="*/ 629 h 629"/>
                <a:gd name="T24" fmla="*/ 2 w 384"/>
                <a:gd name="T25" fmla="*/ 581 h 629"/>
                <a:gd name="T26" fmla="*/ 2 w 384"/>
                <a:gd name="T27" fmla="*/ 223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4" h="629">
                  <a:moveTo>
                    <a:pt x="2" y="223"/>
                  </a:moveTo>
                  <a:cubicBezTo>
                    <a:pt x="2" y="204"/>
                    <a:pt x="17" y="183"/>
                    <a:pt x="34" y="167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2" y="22"/>
                    <a:pt x="107" y="3"/>
                    <a:pt x="123" y="2"/>
                  </a:cubicBezTo>
                  <a:cubicBezTo>
                    <a:pt x="352" y="1"/>
                    <a:pt x="352" y="1"/>
                    <a:pt x="352" y="1"/>
                  </a:cubicBezTo>
                  <a:cubicBezTo>
                    <a:pt x="370" y="0"/>
                    <a:pt x="384" y="13"/>
                    <a:pt x="383" y="31"/>
                  </a:cubicBezTo>
                  <a:cubicBezTo>
                    <a:pt x="382" y="260"/>
                    <a:pt x="382" y="260"/>
                    <a:pt x="382" y="260"/>
                  </a:cubicBezTo>
                  <a:cubicBezTo>
                    <a:pt x="380" y="277"/>
                    <a:pt x="362" y="282"/>
                    <a:pt x="351" y="271"/>
                  </a:cubicBezTo>
                  <a:cubicBezTo>
                    <a:pt x="324" y="245"/>
                    <a:pt x="324" y="245"/>
                    <a:pt x="324" y="245"/>
                  </a:cubicBezTo>
                  <a:cubicBezTo>
                    <a:pt x="324" y="245"/>
                    <a:pt x="72" y="497"/>
                    <a:pt x="42" y="528"/>
                  </a:cubicBezTo>
                  <a:cubicBezTo>
                    <a:pt x="8" y="561"/>
                    <a:pt x="0" y="604"/>
                    <a:pt x="25" y="629"/>
                  </a:cubicBezTo>
                  <a:cubicBezTo>
                    <a:pt x="25" y="629"/>
                    <a:pt x="6" y="619"/>
                    <a:pt x="2" y="581"/>
                  </a:cubicBezTo>
                  <a:cubicBezTo>
                    <a:pt x="0" y="564"/>
                    <a:pt x="2" y="223"/>
                    <a:pt x="2" y="223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 b="1" kern="0" dirty="0">
                <a:solidFill>
                  <a:prstClr val="black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 rot="2700000">
              <a:off x="2121269" y="2408981"/>
              <a:ext cx="660690" cy="267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050" b="1" kern="0" dirty="0">
                  <a:solidFill>
                    <a:srgbClr val="FFFFFF">
                      <a:alpha val="60000"/>
                    </a:srgbClr>
                  </a:solidFill>
                  <a:latin typeface="Bebas Neue" charset="0"/>
                  <a:ea typeface="Bebas Neue" charset="0"/>
                  <a:cs typeface="Bebas Neue" charset="0"/>
                </a:rPr>
                <a:t>Current</a:t>
              </a:r>
              <a:endParaRPr lang="en-US" sz="750" b="1" kern="0" dirty="0">
                <a:solidFill>
                  <a:srgbClr val="FFFFFF">
                    <a:alpha val="60000"/>
                  </a:srgbClr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18900000">
              <a:off x="2363842" y="1891022"/>
              <a:ext cx="691207" cy="5856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n-US" sz="3300" b="1" kern="0" dirty="0">
                  <a:solidFill>
                    <a:srgbClr val="FFFFFF"/>
                  </a:solidFill>
                  <a:latin typeface="Bebas Neue" charset="0"/>
                  <a:ea typeface="Bebas Neue" charset="0"/>
                  <a:cs typeface="Bebas Neue" charset="0"/>
                </a:rPr>
                <a:t>05</a:t>
              </a:r>
              <a:endParaRPr lang="en-US" sz="2100" b="1" kern="0" dirty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1" y="4579322"/>
            <a:ext cx="1549082" cy="116017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7707" r="8221" b="1854"/>
          <a:stretch/>
        </p:blipFill>
        <p:spPr>
          <a:xfrm>
            <a:off x="2001757" y="4550887"/>
            <a:ext cx="1533077" cy="12264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t="12254" r="5006" b="8088"/>
          <a:stretch/>
        </p:blipFill>
        <p:spPr>
          <a:xfrm>
            <a:off x="235990" y="3172693"/>
            <a:ext cx="1479902" cy="91613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0225" y="4040423"/>
            <a:ext cx="133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Zucchini, 2008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1062" y="5739339"/>
            <a:ext cx="1334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b="1" kern="0" dirty="0">
                <a:solidFill>
                  <a:prstClr val="white"/>
                </a:solidFill>
                <a:latin typeface="Gill Sans MT" panose="020B0502020104020203" pitchFamily="34" charset="0"/>
              </a:rPr>
              <a:t>Limuru, 2008</a:t>
            </a:r>
            <a:endParaRPr lang="en-US" sz="1350" dirty="0"/>
          </a:p>
        </p:txBody>
      </p:sp>
      <p:sp>
        <p:nvSpPr>
          <p:cNvPr id="51" name="TextBox 50"/>
          <p:cNvSpPr txBox="1"/>
          <p:nvPr/>
        </p:nvSpPr>
        <p:spPr>
          <a:xfrm>
            <a:off x="2072495" y="5762045"/>
            <a:ext cx="1475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350" b="1" kern="0" dirty="0">
                <a:solidFill>
                  <a:prstClr val="white"/>
                </a:solidFill>
                <a:latin typeface="Gill Sans MT" panose="020B0502020104020203" pitchFamily="34" charset="0"/>
              </a:rPr>
              <a:t>Timboroa, 2012</a:t>
            </a:r>
            <a:endParaRPr lang="en-US" sz="135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5425" r="6052" b="16123"/>
          <a:stretch/>
        </p:blipFill>
        <p:spPr>
          <a:xfrm>
            <a:off x="3719818" y="5083368"/>
            <a:ext cx="1543049" cy="984925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921442" y="6019893"/>
            <a:ext cx="11438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Game, 2018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2"/>
          <a:stretch/>
        </p:blipFill>
        <p:spPr>
          <a:xfrm>
            <a:off x="3686080" y="3404776"/>
            <a:ext cx="1571519" cy="131269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845305" y="4669073"/>
            <a:ext cx="123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Naivas</a:t>
            </a:r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,  2018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" t="2213" r="2794" b="17304"/>
          <a:stretch/>
        </p:blipFill>
        <p:spPr>
          <a:xfrm>
            <a:off x="2004705" y="3175176"/>
            <a:ext cx="1534031" cy="98178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3937237" y="2993348"/>
            <a:ext cx="133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Zucchini, 2018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" b="13235"/>
          <a:stretch/>
        </p:blipFill>
        <p:spPr>
          <a:xfrm>
            <a:off x="3709066" y="2045965"/>
            <a:ext cx="1541006" cy="95648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187038" y="4140917"/>
            <a:ext cx="133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Zucchini, 2018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321380" y="163682"/>
            <a:ext cx="7028677" cy="7273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Gill Sans MT" panose="020B0502020104020203" pitchFamily="34" charset="0"/>
              </a:rPr>
              <a:t>Marketing Gooseberry in Kenya</a:t>
            </a:r>
            <a:endParaRPr lang="en-US" sz="3600" dirty="0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420" y="4959013"/>
            <a:ext cx="1580447" cy="105732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7372350" y="5967942"/>
            <a:ext cx="1536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Quickmart</a:t>
            </a:r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, 2020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00" y="4817977"/>
            <a:ext cx="1543351" cy="118797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5899084" y="5988724"/>
            <a:ext cx="1009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Yaya, 2019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569" y="3624658"/>
            <a:ext cx="1550613" cy="93122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5543550" y="4478028"/>
            <a:ext cx="16724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Waiyaki</a:t>
            </a:r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 Way, 2019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75" y="2264562"/>
            <a:ext cx="1552762" cy="1114972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5675418" y="3299966"/>
            <a:ext cx="133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Zucchini, 2019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33" y="3727240"/>
            <a:ext cx="1562873" cy="963629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7428382" y="4639415"/>
            <a:ext cx="13503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Zuchinni</a:t>
            </a:r>
            <a:r>
              <a:rPr lang="en-US" sz="1350" b="1" dirty="0">
                <a:solidFill>
                  <a:schemeClr val="bg1"/>
                </a:solidFill>
                <a:latin typeface="Gill Sans MT" panose="020B0502020104020203" pitchFamily="34" charset="0"/>
              </a:rPr>
              <a:t>, 2020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415" y="2549770"/>
            <a:ext cx="1568262" cy="1048592"/>
          </a:xfrm>
          <a:prstGeom prst="rect">
            <a:avLst/>
          </a:prstGeom>
        </p:spPr>
      </p:pic>
      <p:grpSp>
        <p:nvGrpSpPr>
          <p:cNvPr id="76" name="Group 75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77" name="Rectangle 76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80" name="Rectangle 79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613820" y="6473997"/>
            <a:ext cx="453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Source of pictures: 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ill Sans MT" panose="020B0502020104020203" pitchFamily="34" charset="0"/>
              </a:rPr>
              <a:t>Lusike Wasilwa, KALRO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2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51333"/>
            <a:ext cx="9151005" cy="806307"/>
            <a:chOff x="0" y="-3207"/>
            <a:chExt cx="9151005" cy="806307"/>
          </a:xfrm>
        </p:grpSpPr>
        <p:sp>
          <p:nvSpPr>
            <p:cNvPr id="3" name="Rectangle 2"/>
            <p:cNvSpPr/>
            <p:nvPr/>
          </p:nvSpPr>
          <p:spPr>
            <a:xfrm>
              <a:off x="0" y="-3207"/>
              <a:ext cx="9151005" cy="77377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6" y="109660"/>
              <a:ext cx="984636" cy="693440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060442" y="70113"/>
            <a:ext cx="5437306" cy="962207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600" b="1" kern="120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Emerging Foods: </a:t>
            </a:r>
            <a:r>
              <a:rPr lang="en-US" sz="28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Eating Locally and Preserving Flavour</a:t>
            </a:r>
            <a:endParaRPr lang="en-US" sz="2800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1813125"/>
            <a:ext cx="2639003" cy="17593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48" y="3572460"/>
            <a:ext cx="2639036" cy="148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48" y="5028784"/>
            <a:ext cx="2639036" cy="14869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82" y="84812"/>
            <a:ext cx="2639036" cy="17593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162"/>
            <a:ext cx="2018103" cy="3024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43" y="1098018"/>
            <a:ext cx="2013939" cy="30150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5974"/>
          <a:stretch/>
        </p:blipFill>
        <p:spPr>
          <a:xfrm>
            <a:off x="2002584" y="1676411"/>
            <a:ext cx="2454559" cy="24697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5" y="4119237"/>
            <a:ext cx="3211740" cy="24099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9" r="9439"/>
          <a:stretch/>
        </p:blipFill>
        <p:spPr>
          <a:xfrm>
            <a:off x="3006402" y="4105768"/>
            <a:ext cx="3491345" cy="241401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80219" y="1092644"/>
            <a:ext cx="2457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Gill Sans MT" panose="020B0502020104020203" pitchFamily="34" charset="0"/>
              </a:rPr>
              <a:t>Gooseberry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4441" y="1445578"/>
            <a:ext cx="2666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Production practices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7609" y="3186052"/>
            <a:ext cx="138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Packaging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3182" y="3692410"/>
            <a:ext cx="1933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Good varieties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0490" y="3713835"/>
            <a:ext cx="153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Eaten fresh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04749" y="4659829"/>
            <a:ext cx="212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Gooseberry jam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0466" y="6130029"/>
            <a:ext cx="4728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Gooseberry cobbler for hotel industry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548" y="6081005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Consumed by youth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35" y="3720245"/>
            <a:ext cx="1961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Entertainment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30" name="Rectangle 29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54191" y="6500831"/>
            <a:ext cx="4156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Source of pictures: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Lusike Wasilwa, KALRO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r="183"/>
          <a:stretch/>
        </p:blipFill>
        <p:spPr>
          <a:xfrm>
            <a:off x="0" y="0"/>
            <a:ext cx="9144000" cy="68490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9" name="Rectangle 8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16426" y="5417127"/>
            <a:ext cx="7576457" cy="101566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0000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Gill Sans MT" panose="020B0502020104020203" pitchFamily="34" charset="0"/>
              </a:rPr>
              <a:t>The Case for Mango</a:t>
            </a:r>
            <a:endParaRPr lang="en-US" sz="60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7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0" y="100538"/>
            <a:ext cx="6982691" cy="702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Gill Sans MT" panose="020B0502020104020203" pitchFamily="34" charset="0"/>
              </a:rPr>
              <a:t>Mango Trends </a:t>
            </a:r>
            <a:r>
              <a:rPr lang="en-US" sz="3600" b="1" dirty="0" smtClean="0">
                <a:latin typeface="Gill Sans MT" panose="020B0502020104020203" pitchFamily="34" charset="0"/>
              </a:rPr>
              <a:t>in Kenya: </a:t>
            </a:r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Ranked </a:t>
            </a:r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#2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3207"/>
            <a:ext cx="9151005" cy="806307"/>
            <a:chOff x="0" y="-3207"/>
            <a:chExt cx="9151005" cy="806307"/>
          </a:xfrm>
        </p:grpSpPr>
        <p:sp>
          <p:nvSpPr>
            <p:cNvPr id="8" name="Rectangle 7"/>
            <p:cNvSpPr/>
            <p:nvPr/>
          </p:nvSpPr>
          <p:spPr>
            <a:xfrm>
              <a:off x="0" y="-3207"/>
              <a:ext cx="9151005" cy="77377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6" y="109660"/>
              <a:ext cx="984636" cy="693440"/>
            </a:xfrm>
            <a:prstGeom prst="rect">
              <a:avLst/>
            </a:prstGeom>
          </p:spPr>
        </p:pic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4655126" y="1126221"/>
            <a:ext cx="4281055" cy="264935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996633"/>
              </a:buClr>
              <a:buFont typeface="Arial" panose="020B0604020202020204" pitchFamily="34" charset="0"/>
              <a:buNone/>
            </a:pPr>
            <a:r>
              <a:rPr lang="en-US" dirty="0" smtClean="0">
                <a:latin typeface="Gill Sans MT" panose="020B0502020104020203" pitchFamily="34" charset="0"/>
              </a:rPr>
              <a:t>Mango sector notes:</a:t>
            </a:r>
            <a:endParaRPr lang="en-US" dirty="0" smtClean="0">
              <a:latin typeface="Gill Sans MT" panose="020B0502020104020203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Adoption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of suitable </a:t>
            </a:r>
            <a:r>
              <a:rPr lang="en-US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superior varieties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Low implementation of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agronomic practices</a:t>
            </a: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Low adoption of </a:t>
            </a:r>
            <a:r>
              <a:rPr lang="en-US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postharvest </a:t>
            </a:r>
            <a:r>
              <a:rPr lang="en-US" dirty="0" smtClean="0">
                <a:latin typeface="Gill Sans MT" panose="020B0502020104020203" pitchFamily="34" charset="0"/>
              </a:rPr>
              <a:t>practices </a:t>
            </a:r>
            <a:endParaRPr lang="en-US" dirty="0" smtClean="0">
              <a:latin typeface="Gill Sans MT" panose="020B0502020104020203" pitchFamily="34" charset="0"/>
            </a:endParaRPr>
          </a:p>
          <a:p>
            <a:pPr>
              <a:lnSpc>
                <a:spcPct val="8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High losses </a:t>
            </a:r>
            <a:r>
              <a:rPr lang="en-US" dirty="0" smtClean="0">
                <a:latin typeface="Gill Sans MT" panose="020B0502020104020203" pitchFamily="34" charset="0"/>
              </a:rPr>
              <a:t>to pests and diseases</a:t>
            </a:r>
            <a:endParaRPr lang="en-US" dirty="0" smtClean="0">
              <a:latin typeface="Gill Sans MT" panose="020B0502020104020203" pitchFamily="34" charset="0"/>
            </a:endParaRPr>
          </a:p>
          <a:p>
            <a:pPr>
              <a:lnSpc>
                <a:spcPct val="80000"/>
              </a:lnSpc>
              <a:buClr>
                <a:srgbClr val="996633"/>
              </a:buClr>
              <a:buFont typeface="Wingdings" panose="05000000000000000000" pitchFamily="2" charset="2"/>
              <a:buChar char="v"/>
            </a:pPr>
            <a:endParaRPr lang="en-US" dirty="0" smtClean="0">
              <a:latin typeface="Gill Sans MT" panose="020B0502020104020203" pitchFamily="34" charset="0"/>
            </a:endParaRPr>
          </a:p>
          <a:p>
            <a:pPr>
              <a:lnSpc>
                <a:spcPct val="80000"/>
              </a:lnSpc>
              <a:buClr>
                <a:srgbClr val="996633"/>
              </a:buClr>
              <a:buFont typeface="Wingdings" panose="05000000000000000000" pitchFamily="2" charset="2"/>
              <a:buChar char="v"/>
            </a:pPr>
            <a:endParaRPr lang="en-US" dirty="0">
              <a:latin typeface="Gill Sans MT" panose="020B050202010402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755040" y="6488668"/>
            <a:ext cx="230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Source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 - 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FAO, 2023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0336448"/>
              </p:ext>
            </p:extLst>
          </p:nvPr>
        </p:nvGraphicFramePr>
        <p:xfrm>
          <a:off x="55418" y="68775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5352685"/>
              </p:ext>
            </p:extLst>
          </p:nvPr>
        </p:nvGraphicFramePr>
        <p:xfrm>
          <a:off x="0" y="36586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049748"/>
              </p:ext>
            </p:extLst>
          </p:nvPr>
        </p:nvGraphicFramePr>
        <p:xfrm>
          <a:off x="4469040" y="36586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73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36" y="74241"/>
            <a:ext cx="4540997" cy="6424986"/>
          </a:xfrm>
          <a:prstGeom prst="rect">
            <a:avLst/>
          </a:prstGeom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6499227"/>
            <a:ext cx="9144000" cy="358775"/>
            <a:chOff x="0" y="6499412"/>
            <a:chExt cx="9144000" cy="358588"/>
          </a:xfrm>
        </p:grpSpPr>
        <p:sp>
          <p:nvSpPr>
            <p:cNvPr id="4" name="Rectangle 3"/>
            <p:cNvSpPr/>
            <p:nvPr/>
          </p:nvSpPr>
          <p:spPr>
            <a:xfrm>
              <a:off x="0" y="6526386"/>
              <a:ext cx="9144000" cy="33161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flipV="1">
              <a:off x="0" y="6499412"/>
              <a:ext cx="9144000" cy="53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9" name="Rectangle 8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 rot="16200000">
            <a:off x="-1578959" y="3115826"/>
            <a:ext cx="5965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Gill Sans MT" panose="020B0502020104020203" pitchFamily="34" charset="0"/>
              </a:rPr>
              <a:t>Mango </a:t>
            </a:r>
            <a:r>
              <a:rPr lang="en-US" sz="3600" b="1" dirty="0" smtClean="0">
                <a:latin typeface="Gill Sans MT" panose="020B0502020104020203" pitchFamily="34" charset="0"/>
              </a:rPr>
              <a:t>land suitability </a:t>
            </a:r>
            <a:r>
              <a:rPr lang="en-US" sz="3600" b="1" dirty="0" smtClean="0">
                <a:latin typeface="Gill Sans MT" panose="020B0502020104020203" pitchFamily="34" charset="0"/>
              </a:rPr>
              <a:t>map</a:t>
            </a:r>
            <a:endParaRPr lang="en-US" sz="36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8" name="Rectangle 7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378910" y="489748"/>
            <a:ext cx="4835347" cy="8277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latin typeface="Gill Sans MT" panose="020B0502020104020203" pitchFamily="34" charset="0"/>
              </a:rPr>
              <a:t>Low to Medium Altitude Areas </a:t>
            </a:r>
          </a:p>
          <a:p>
            <a:pPr algn="ctr"/>
            <a:r>
              <a:rPr lang="en-US" sz="2400" b="1" dirty="0" smtClean="0">
                <a:latin typeface="Gill Sans MT" panose="020B0502020104020203" pitchFamily="34" charset="0"/>
              </a:rPr>
              <a:t>(</a:t>
            </a:r>
            <a:r>
              <a:rPr lang="en-US" sz="24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500-1500m</a:t>
            </a:r>
            <a:r>
              <a:rPr lang="en-US" sz="2400" b="1" dirty="0" smtClean="0">
                <a:latin typeface="Gill Sans MT" panose="020B0502020104020203" pitchFamily="34" charset="0"/>
              </a:rPr>
              <a:t>)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6" y="1327478"/>
            <a:ext cx="1967788" cy="16617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2435" y="2166231"/>
            <a:ext cx="1395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Tommy Atkins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42" y="1327478"/>
            <a:ext cx="1896938" cy="167249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3952" y="2546254"/>
            <a:ext cx="1550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Van Dyke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r="7958"/>
          <a:stretch/>
        </p:blipFill>
        <p:spPr>
          <a:xfrm>
            <a:off x="165147" y="3038863"/>
            <a:ext cx="1949039" cy="17521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8910" y="4275025"/>
            <a:ext cx="1452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Alfonso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4492" b="7684"/>
          <a:stretch/>
        </p:blipFill>
        <p:spPr>
          <a:xfrm>
            <a:off x="2318504" y="3053747"/>
            <a:ext cx="2522967" cy="173724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48021" y="4295308"/>
            <a:ext cx="861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Kent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7" y="4863817"/>
            <a:ext cx="1845952" cy="1586679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446643" y="834895"/>
            <a:ext cx="29818" cy="54963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43361" y="6024300"/>
            <a:ext cx="113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Haden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r="11614" b="4189"/>
          <a:stretch/>
        </p:blipFill>
        <p:spPr>
          <a:xfrm>
            <a:off x="2706378" y="4871285"/>
            <a:ext cx="1766463" cy="157921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58572" y="5844713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Sensation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24" y="4887561"/>
            <a:ext cx="2112662" cy="161427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665889" y="6083501"/>
            <a:ext cx="116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Boribo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24" y="3039197"/>
            <a:ext cx="2221392" cy="166658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59932" y="4283350"/>
            <a:ext cx="118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Ngowe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47" y="1236970"/>
            <a:ext cx="1917346" cy="167792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859932" y="2395754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Apple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08847" y="381000"/>
            <a:ext cx="3235229" cy="7984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latin typeface="Gill Sans MT" panose="020B0502020104020203" pitchFamily="34" charset="0"/>
              </a:rPr>
              <a:t>Low Altitude Areas (</a:t>
            </a:r>
            <a:r>
              <a:rPr lang="en-US" sz="24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0-700m</a:t>
            </a:r>
            <a:r>
              <a:rPr lang="en-US" sz="2400" b="1" dirty="0" smtClean="0">
                <a:latin typeface="Gill Sans MT" panose="020B0502020104020203" pitchFamily="34" charset="0"/>
              </a:rPr>
              <a:t>)</a:t>
            </a:r>
            <a:endParaRPr lang="en-US" sz="24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3" name="Rectangle 2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164771" y="116660"/>
            <a:ext cx="7086599" cy="1074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Technologies: </a:t>
            </a:r>
            <a:r>
              <a:rPr lang="en-US" sz="3600" b="1" dirty="0" smtClean="0">
                <a:latin typeface="Gill Sans MT" panose="020B0502020104020203" pitchFamily="34" charset="0"/>
              </a:rPr>
              <a:t>Mango Rootstocks</a:t>
            </a:r>
            <a:endParaRPr lang="en-US" sz="36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4" y="1040354"/>
            <a:ext cx="3009983" cy="2257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35840" y="2829299"/>
            <a:ext cx="112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Kitovu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37" y="3597883"/>
            <a:ext cx="3017420" cy="2262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4383" y="5391470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Kimji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51" y="1040354"/>
            <a:ext cx="2980611" cy="22354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9523" y="2730051"/>
            <a:ext cx="103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Peach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51" y="3756144"/>
            <a:ext cx="3011556" cy="1949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91381" y="5160637"/>
            <a:ext cx="113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Sabre</a:t>
            </a:r>
            <a:endParaRPr lang="en-US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379843" y="834895"/>
            <a:ext cx="29818" cy="549633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3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644914"/>
            <a:ext cx="9136785" cy="193899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0000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Gill Sans MT" panose="020B0502020104020203" pitchFamily="34" charset="0"/>
              </a:rPr>
              <a:t>Technology Innovation Management Practices</a:t>
            </a:r>
            <a:endParaRPr lang="en-US" sz="60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97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0017" y="147548"/>
            <a:ext cx="5675244" cy="93598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Gill Sans MT" panose="020B0502020104020203" pitchFamily="34" charset="0"/>
              </a:rPr>
              <a:t>Technologies: </a:t>
            </a:r>
            <a:r>
              <a:rPr lang="en-US" sz="2800" b="1" kern="0" dirty="0" smtClean="0">
                <a:latin typeface="Gill Sans MT" panose="020B0502020104020203" pitchFamily="34" charset="0"/>
                <a:ea typeface="+mn-ea"/>
                <a:cs typeface="+mn-cs"/>
              </a:rPr>
              <a:t>Mango </a:t>
            </a:r>
            <a:r>
              <a:rPr lang="en-US" sz="2800" b="1" kern="0" dirty="0" smtClean="0">
                <a:latin typeface="Gill Sans MT" panose="020B0502020104020203" pitchFamily="34" charset="0"/>
                <a:ea typeface="+mn-ea"/>
                <a:cs typeface="+mn-cs"/>
              </a:rPr>
              <a:t>Rootstock  </a:t>
            </a:r>
            <a:r>
              <a:rPr lang="en-US" sz="2800" b="1" kern="0" dirty="0" smtClean="0">
                <a:latin typeface="Gill Sans MT" panose="020B0502020104020203" pitchFamily="34" charset="0"/>
                <a:ea typeface="+mn-ea"/>
                <a:cs typeface="+mn-cs"/>
              </a:rPr>
              <a:t>Land Suitability </a:t>
            </a:r>
            <a:r>
              <a:rPr lang="en-US" sz="2800" b="1" kern="0" dirty="0" smtClean="0">
                <a:latin typeface="Gill Sans MT" panose="020B0502020104020203" pitchFamily="34" charset="0"/>
                <a:ea typeface="+mn-ea"/>
                <a:cs typeface="+mn-cs"/>
              </a:rPr>
              <a:t>Maps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6499227"/>
            <a:ext cx="9144000" cy="358775"/>
            <a:chOff x="0" y="6499412"/>
            <a:chExt cx="9144000" cy="358588"/>
          </a:xfrm>
        </p:grpSpPr>
        <p:sp>
          <p:nvSpPr>
            <p:cNvPr id="6" name="Rectangle 5"/>
            <p:cNvSpPr/>
            <p:nvPr/>
          </p:nvSpPr>
          <p:spPr>
            <a:xfrm>
              <a:off x="0" y="6526386"/>
              <a:ext cx="9144000" cy="33161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flipV="1">
              <a:off x="0" y="6499412"/>
              <a:ext cx="9144000" cy="53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92277" y="6488668"/>
            <a:ext cx="423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Source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: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Kenya Soil Survey, KALRO-Kabete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 t="9048" r="3555" b="7143"/>
          <a:stretch/>
        </p:blipFill>
        <p:spPr>
          <a:xfrm>
            <a:off x="0" y="1656865"/>
            <a:ext cx="3065777" cy="42044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8024" r="7236" b="8642"/>
          <a:stretch/>
        </p:blipFill>
        <p:spPr>
          <a:xfrm>
            <a:off x="3032846" y="1083538"/>
            <a:ext cx="3049451" cy="4191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66717" y="5307362"/>
            <a:ext cx="3115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ill Sans MT" panose="020B0502020104020203" pitchFamily="34" charset="0"/>
              </a:rPr>
              <a:t>Kitovu and Kimji rootstocks for coastal lowlands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8254" r="6502" b="8095"/>
          <a:stretch/>
        </p:blipFill>
        <p:spPr>
          <a:xfrm>
            <a:off x="6083741" y="1683851"/>
            <a:ext cx="3045831" cy="4191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94248" y="5881252"/>
            <a:ext cx="3054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ill Sans MT" panose="020B0502020104020203" pitchFamily="34" charset="0"/>
              </a:rPr>
              <a:t>Peach and Sabre rootstocks for highlands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8343" y="5881252"/>
            <a:ext cx="2216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Gill Sans MT" panose="020B0502020104020203" pitchFamily="34" charset="0"/>
              </a:rPr>
              <a:t>Mango suitability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grpSp>
          <p:nvGrpSpPr>
            <p:cNvPr id="17" name="Group 16"/>
            <p:cNvGrpSpPr/>
            <p:nvPr/>
          </p:nvGrpSpPr>
          <p:grpSpPr>
            <a:xfrm>
              <a:off x="-7215" y="-4141"/>
              <a:ext cx="9144000" cy="839036"/>
              <a:chOff x="-7215" y="-4141"/>
              <a:chExt cx="9144000" cy="839036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-7215" y="-4141"/>
                <a:ext cx="9144000" cy="78382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77352"/>
                <a:ext cx="1073528" cy="757543"/>
              </a:xfrm>
              <a:prstGeom prst="rect">
                <a:avLst/>
              </a:prstGeom>
            </p:spPr>
          </p:pic>
        </p:grpSp>
        <p:pic>
          <p:nvPicPr>
            <p:cNvPr id="18" name="Picture 17" descr="Burundi National window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652" y="91762"/>
              <a:ext cx="1732133" cy="61619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967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11881" r="19142" b="10671"/>
          <a:stretch/>
        </p:blipFill>
        <p:spPr>
          <a:xfrm>
            <a:off x="90537" y="1477259"/>
            <a:ext cx="2010583" cy="1955042"/>
          </a:xfrm>
          <a:prstGeom prst="rect">
            <a:avLst/>
          </a:prstGeom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0" y="6499225"/>
            <a:ext cx="9144000" cy="358775"/>
            <a:chOff x="0" y="6499412"/>
            <a:chExt cx="9144000" cy="358588"/>
          </a:xfrm>
        </p:grpSpPr>
        <p:sp>
          <p:nvSpPr>
            <p:cNvPr id="4" name="Rectangle 3"/>
            <p:cNvSpPr/>
            <p:nvPr/>
          </p:nvSpPr>
          <p:spPr>
            <a:xfrm>
              <a:off x="0" y="6526386"/>
              <a:ext cx="9144000" cy="33161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flipV="1">
              <a:off x="0" y="6499412"/>
              <a:ext cx="9144000" cy="53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895358" y="116660"/>
            <a:ext cx="7125520" cy="10743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Gill Sans MT" panose="020B0502020104020203" pitchFamily="34" charset="0"/>
              </a:rPr>
              <a:t>New mango market demand: 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Red mango</a:t>
            </a:r>
            <a:endParaRPr lang="en-US" sz="3200" b="1" dirty="0">
              <a:solidFill>
                <a:srgbClr val="C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235" y="2986458"/>
            <a:ext cx="942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Apple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15" y="1477259"/>
            <a:ext cx="2328903" cy="1966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96524" y="3032191"/>
            <a:ext cx="1904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ill Sans MT" panose="020B0502020104020203" pitchFamily="34" charset="0"/>
              </a:rPr>
              <a:t>Tommy Atkins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r="11614" b="4189"/>
          <a:stretch/>
        </p:blipFill>
        <p:spPr>
          <a:xfrm>
            <a:off x="257729" y="3867836"/>
            <a:ext cx="2219452" cy="19841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74142" y="5333181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Sensation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16" y="3865869"/>
            <a:ext cx="2654866" cy="19861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51258" y="5302959"/>
            <a:ext cx="979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Keitt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3609" r="2778"/>
          <a:stretch/>
        </p:blipFill>
        <p:spPr>
          <a:xfrm>
            <a:off x="4539352" y="1477259"/>
            <a:ext cx="2171113" cy="195768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75470" y="2923242"/>
            <a:ext cx="136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Van Dyke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r="7958"/>
          <a:stretch/>
        </p:blipFill>
        <p:spPr>
          <a:xfrm>
            <a:off x="6779374" y="1455326"/>
            <a:ext cx="2212187" cy="198869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14350" y="2986458"/>
            <a:ext cx="1325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Alfonso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4492" b="7684"/>
          <a:stretch/>
        </p:blipFill>
        <p:spPr>
          <a:xfrm>
            <a:off x="5880539" y="3859541"/>
            <a:ext cx="2893634" cy="19924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31564" y="5342298"/>
            <a:ext cx="747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Kent</a:t>
            </a:r>
            <a:endParaRPr lang="en-US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32" name="Rectangle 31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4830410" y="6494840"/>
            <a:ext cx="428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Source of pictures: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Lusike Wasilwa, KALRO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3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499227"/>
            <a:ext cx="9144000" cy="358775"/>
            <a:chOff x="0" y="6499412"/>
            <a:chExt cx="9144000" cy="358588"/>
          </a:xfrm>
        </p:grpSpPr>
        <p:sp>
          <p:nvSpPr>
            <p:cNvPr id="3" name="Rectangle 2"/>
            <p:cNvSpPr/>
            <p:nvPr/>
          </p:nvSpPr>
          <p:spPr>
            <a:xfrm>
              <a:off x="0" y="6526386"/>
              <a:ext cx="9144000" cy="33161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flipV="1">
              <a:off x="0" y="6499412"/>
              <a:ext cx="9144000" cy="539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Berlin Sans FB Demi" panose="020E0802020502020306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6" name="Rectangle 5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847"/>
            <a:ext cx="2924263" cy="4137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026" y="992367"/>
            <a:ext cx="2860945" cy="4047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74" y="2293847"/>
            <a:ext cx="2915917" cy="4125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299" y="1546114"/>
            <a:ext cx="2695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ill Sans MT" panose="020B0502020104020203" pitchFamily="34" charset="0"/>
              </a:rPr>
              <a:t>Mango </a:t>
            </a:r>
            <a:r>
              <a:rPr lang="en-US" sz="2000" b="1" dirty="0" smtClean="0">
                <a:latin typeface="Gill Sans MT" panose="020B0502020104020203" pitchFamily="34" charset="0"/>
              </a:rPr>
              <a:t>land suitability map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2026" y="5040274"/>
            <a:ext cx="3115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ill Sans MT" panose="020B0502020104020203" pitchFamily="34" charset="0"/>
              </a:rPr>
              <a:t>Apple and Alfonse for </a:t>
            </a:r>
            <a:r>
              <a:rPr lang="en-US" sz="2000" b="1" dirty="0" smtClean="0">
                <a:latin typeface="Gill Sans MT" panose="020B0502020104020203" pitchFamily="34" charset="0"/>
              </a:rPr>
              <a:t>coastal lowlands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67605" y="1198490"/>
            <a:ext cx="3054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Gill Sans MT" panose="020B0502020104020203" pitchFamily="34" charset="0"/>
              </a:rPr>
              <a:t>Van dyke, Tommy Atkins, Keitt and Kent </a:t>
            </a:r>
            <a:r>
              <a:rPr lang="en-US" sz="2000" b="1" dirty="0" smtClean="0">
                <a:latin typeface="Gill Sans MT" panose="020B0502020104020203" pitchFamily="34" charset="0"/>
              </a:rPr>
              <a:t>for </a:t>
            </a:r>
            <a:r>
              <a:rPr lang="en-US" sz="2000" b="1" dirty="0" smtClean="0">
                <a:latin typeface="Gill Sans MT" panose="020B0502020104020203" pitchFamily="34" charset="0"/>
              </a:rPr>
              <a:t>highlands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30017" y="147548"/>
            <a:ext cx="5675244" cy="9359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kern="0" dirty="0" smtClean="0">
                <a:solidFill>
                  <a:srgbClr val="C00000"/>
                </a:solidFill>
                <a:latin typeface="Gill Sans MT" panose="020B0502020104020203" pitchFamily="34" charset="0"/>
                <a:ea typeface="+mn-ea"/>
                <a:cs typeface="+mn-cs"/>
              </a:rPr>
              <a:t>Products: </a:t>
            </a:r>
            <a:r>
              <a:rPr lang="en-US" sz="2800" b="1" kern="0" dirty="0" smtClean="0">
                <a:latin typeface="Gill Sans MT" panose="020B0502020104020203" pitchFamily="34" charset="0"/>
                <a:ea typeface="+mn-ea"/>
                <a:cs typeface="+mn-cs"/>
              </a:rPr>
              <a:t>Mango Variety Land  Suitability Maps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92277" y="6488668"/>
            <a:ext cx="423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Source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: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Gill Sans MT" panose="020B0502020104020203" pitchFamily="34" charset="0"/>
              </a:rPr>
              <a:t>Kenya Soil Survey, KALRO-Kabete</a:t>
            </a:r>
          </a:p>
        </p:txBody>
      </p:sp>
    </p:spTree>
    <p:extLst>
      <p:ext uri="{BB962C8B-B14F-4D97-AF65-F5344CB8AC3E}">
        <p14:creationId xmlns:p14="http://schemas.microsoft.com/office/powerpoint/2010/main" val="29359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Rectangle 3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6" name="Rectangle 5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317171" y="74241"/>
            <a:ext cx="7358742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j-ea"/>
                <a:cs typeface="Arial"/>
              </a:rPr>
              <a:t>Progression of Research and Feedback Loops</a:t>
            </a:r>
            <a:endParaRPr kumimoji="0" lang="en-US" alt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j-ea"/>
              <a:cs typeface="Arial"/>
            </a:endParaRPr>
          </a:p>
        </p:txBody>
      </p:sp>
      <p:sp>
        <p:nvSpPr>
          <p:cNvPr id="9" name="Line 28"/>
          <p:cNvSpPr>
            <a:spLocks noChangeShapeType="1"/>
          </p:cNvSpPr>
          <p:nvPr/>
        </p:nvSpPr>
        <p:spPr bwMode="auto">
          <a:xfrm flipV="1">
            <a:off x="1213984" y="1012372"/>
            <a:ext cx="0" cy="49053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29"/>
          <p:cNvSpPr>
            <a:spLocks noChangeShapeType="1"/>
          </p:cNvSpPr>
          <p:nvPr/>
        </p:nvSpPr>
        <p:spPr bwMode="auto">
          <a:xfrm>
            <a:off x="1213984" y="5941560"/>
            <a:ext cx="7113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30"/>
          <p:cNvSpPr>
            <a:spLocks noChangeArrowheads="1"/>
          </p:cNvSpPr>
          <p:nvPr/>
        </p:nvSpPr>
        <p:spPr bwMode="auto">
          <a:xfrm>
            <a:off x="1213984" y="5044622"/>
            <a:ext cx="941387" cy="827088"/>
          </a:xfrm>
          <a:prstGeom prst="ellipse">
            <a:avLst/>
          </a:prstGeom>
          <a:solidFill>
            <a:srgbClr val="FFCC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400" b="1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400" b="1" smtClean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Basic</a:t>
            </a:r>
            <a:endParaRPr lang="nl-NL" altLang="en-US" sz="1400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31"/>
          <p:cNvSpPr>
            <a:spLocks noChangeShapeType="1"/>
          </p:cNvSpPr>
          <p:nvPr/>
        </p:nvSpPr>
        <p:spPr bwMode="auto">
          <a:xfrm flipV="1">
            <a:off x="2004559" y="4936672"/>
            <a:ext cx="395287" cy="2476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32"/>
          <p:cNvSpPr>
            <a:spLocks noChangeArrowheads="1"/>
          </p:cNvSpPr>
          <p:nvPr/>
        </p:nvSpPr>
        <p:spPr bwMode="auto">
          <a:xfrm>
            <a:off x="2202996" y="3954010"/>
            <a:ext cx="1382713" cy="1211262"/>
          </a:xfrm>
          <a:prstGeom prst="ellipse">
            <a:avLst/>
          </a:prstGeom>
          <a:solidFill>
            <a:srgbClr val="CCCC66">
              <a:alpha val="97000"/>
            </a:srgb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3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3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cs typeface="Arial" panose="020B0604020202020204" pitchFamily="34" charset="0"/>
              </a:rPr>
              <a:t>Strategic</a:t>
            </a:r>
            <a:endParaRPr kumimoji="0" lang="nl-NL" altLang="en-US" sz="13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 33"/>
          <p:cNvSpPr>
            <a:spLocks noChangeShapeType="1"/>
          </p:cNvSpPr>
          <p:nvPr/>
        </p:nvSpPr>
        <p:spPr bwMode="auto">
          <a:xfrm flipV="1">
            <a:off x="3485696" y="3846060"/>
            <a:ext cx="495300" cy="327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34"/>
          <p:cNvSpPr>
            <a:spLocks noChangeArrowheads="1"/>
          </p:cNvSpPr>
          <p:nvPr/>
        </p:nvSpPr>
        <p:spPr bwMode="auto">
          <a:xfrm>
            <a:off x="3882571" y="2753860"/>
            <a:ext cx="1411288" cy="1528762"/>
          </a:xfrm>
          <a:prstGeom prst="ellipse">
            <a:avLst/>
          </a:prstGeom>
          <a:solidFill>
            <a:srgbClr val="99FF33">
              <a:alpha val="98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600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smtClean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Applied</a:t>
            </a:r>
            <a:endParaRPr lang="nl-NL" altLang="en-US" sz="1600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 flipV="1">
            <a:off x="5265284" y="2753860"/>
            <a:ext cx="690562" cy="330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5857421" y="1339397"/>
            <a:ext cx="1778000" cy="1838325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600" smtClean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 sz="1600" b="1" smtClean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smtClean="0">
                <a:solidFill>
                  <a:srgbClr val="FFFFFF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Adaptive</a:t>
            </a:r>
            <a:endParaRPr lang="nl-NL" altLang="en-US" sz="1600" smtClean="0">
              <a:solidFill>
                <a:srgbClr val="FFFFFF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 rot="16200000">
            <a:off x="-1639547" y="3369015"/>
            <a:ext cx="501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b="1" smtClean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Intensity of stakeholder participation</a:t>
            </a:r>
            <a:endParaRPr lang="nl-NL" altLang="en-US" b="1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8"/>
          <p:cNvSpPr>
            <a:spLocks noChangeArrowheads="1"/>
          </p:cNvSpPr>
          <p:nvPr/>
        </p:nvSpPr>
        <p:spPr bwMode="auto">
          <a:xfrm>
            <a:off x="3950834" y="6008235"/>
            <a:ext cx="881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smtClean="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Time</a:t>
            </a:r>
            <a:endParaRPr lang="nl-NL" altLang="en-US" sz="2000" b="1" smtClean="0">
              <a:solidFill>
                <a:srgbClr val="00000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39"/>
          <p:cNvSpPr>
            <a:spLocks noChangeArrowheads="1"/>
          </p:cNvSpPr>
          <p:nvPr/>
        </p:nvSpPr>
        <p:spPr bwMode="auto">
          <a:xfrm rot="7810421">
            <a:off x="4826340" y="2264116"/>
            <a:ext cx="1995487" cy="2105025"/>
          </a:xfrm>
          <a:custGeom>
            <a:avLst/>
            <a:gdLst>
              <a:gd name="G0" fmla="+- -767646 0 0"/>
              <a:gd name="G1" fmla="+- -9252088 0 0"/>
              <a:gd name="G2" fmla="+- -767646 0 -9252088"/>
              <a:gd name="G3" fmla="+- 10800 0 0"/>
              <a:gd name="G4" fmla="+- 0 0 -76764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442 0 0"/>
              <a:gd name="G9" fmla="+- 0 0 -9252088"/>
              <a:gd name="G10" fmla="+- 9442 0 2700"/>
              <a:gd name="G11" fmla="cos G10 -767646"/>
              <a:gd name="G12" fmla="sin G10 -767646"/>
              <a:gd name="G13" fmla="cos 13500 -767646"/>
              <a:gd name="G14" fmla="sin 13500 -767646"/>
              <a:gd name="G15" fmla="+- G11 10800 0"/>
              <a:gd name="G16" fmla="+- G12 10800 0"/>
              <a:gd name="G17" fmla="+- G13 10800 0"/>
              <a:gd name="G18" fmla="+- G14 10800 0"/>
              <a:gd name="G19" fmla="*/ 9442 1 2"/>
              <a:gd name="G20" fmla="+- G19 5400 0"/>
              <a:gd name="G21" fmla="cos G20 -767646"/>
              <a:gd name="G22" fmla="sin G20 -767646"/>
              <a:gd name="G23" fmla="+- G21 10800 0"/>
              <a:gd name="G24" fmla="+- G12 G23 G22"/>
              <a:gd name="G25" fmla="+- G22 G23 G11"/>
              <a:gd name="G26" fmla="cos 10800 -767646"/>
              <a:gd name="G27" fmla="sin 10800 -767646"/>
              <a:gd name="G28" fmla="cos 9442 -767646"/>
              <a:gd name="G29" fmla="sin 9442 -76764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252088"/>
              <a:gd name="G36" fmla="sin G34 -9252088"/>
              <a:gd name="G37" fmla="+/ -9252088 -76764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442 G39"/>
              <a:gd name="G43" fmla="sin 944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331 w 21600"/>
              <a:gd name="T5" fmla="*/ 300 h 21600"/>
              <a:gd name="T6" fmla="*/ 2915 w 21600"/>
              <a:gd name="T7" fmla="*/ 4454 h 21600"/>
              <a:gd name="T8" fmla="*/ 13013 w 21600"/>
              <a:gd name="T9" fmla="*/ 1621 h 21600"/>
              <a:gd name="T10" fmla="*/ 24018 w 21600"/>
              <a:gd name="T11" fmla="*/ 8059 h 21600"/>
              <a:gd name="T12" fmla="*/ 21396 w 21600"/>
              <a:gd name="T13" fmla="*/ 12054 h 21600"/>
              <a:gd name="T14" fmla="*/ 17401 w 21600"/>
              <a:gd name="T15" fmla="*/ 943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45" y="8883"/>
                </a:moveTo>
                <a:cubicBezTo>
                  <a:pt x="19136" y="4500"/>
                  <a:pt x="15275" y="1358"/>
                  <a:pt x="10800" y="1358"/>
                </a:cubicBezTo>
                <a:cubicBezTo>
                  <a:pt x="7941" y="1358"/>
                  <a:pt x="5236" y="2653"/>
                  <a:pt x="3444" y="4880"/>
                </a:cubicBezTo>
                <a:lnTo>
                  <a:pt x="2386" y="4029"/>
                </a:lnTo>
                <a:cubicBezTo>
                  <a:pt x="4436" y="1481"/>
                  <a:pt x="7530" y="0"/>
                  <a:pt x="10800" y="0"/>
                </a:cubicBezTo>
                <a:cubicBezTo>
                  <a:pt x="15919" y="0"/>
                  <a:pt x="20335" y="3594"/>
                  <a:pt x="21375" y="8607"/>
                </a:cubicBezTo>
                <a:lnTo>
                  <a:pt x="24018" y="8059"/>
                </a:lnTo>
                <a:lnTo>
                  <a:pt x="21396" y="12054"/>
                </a:lnTo>
                <a:lnTo>
                  <a:pt x="17401" y="9431"/>
                </a:lnTo>
                <a:lnTo>
                  <a:pt x="20045" y="8883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40"/>
          <p:cNvSpPr>
            <a:spLocks noChangeArrowheads="1"/>
          </p:cNvSpPr>
          <p:nvPr/>
        </p:nvSpPr>
        <p:spPr bwMode="auto">
          <a:xfrm rot="7810421">
            <a:off x="3065009" y="3644447"/>
            <a:ext cx="2057400" cy="1806575"/>
          </a:xfrm>
          <a:custGeom>
            <a:avLst/>
            <a:gdLst>
              <a:gd name="G0" fmla="+- 352097 0 0"/>
              <a:gd name="G1" fmla="+- -10125781 0 0"/>
              <a:gd name="G2" fmla="+- 352097 0 -10125781"/>
              <a:gd name="G3" fmla="+- 10800 0 0"/>
              <a:gd name="G4" fmla="+- 0 0 3520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259 0 0"/>
              <a:gd name="G9" fmla="+- 0 0 -10125781"/>
              <a:gd name="G10" fmla="+- 9259 0 2700"/>
              <a:gd name="G11" fmla="cos G10 352097"/>
              <a:gd name="G12" fmla="sin G10 352097"/>
              <a:gd name="G13" fmla="cos 13500 352097"/>
              <a:gd name="G14" fmla="sin 13500 352097"/>
              <a:gd name="G15" fmla="+- G11 10800 0"/>
              <a:gd name="G16" fmla="+- G12 10800 0"/>
              <a:gd name="G17" fmla="+- G13 10800 0"/>
              <a:gd name="G18" fmla="+- G14 10800 0"/>
              <a:gd name="G19" fmla="*/ 9259 1 2"/>
              <a:gd name="G20" fmla="+- G19 5400 0"/>
              <a:gd name="G21" fmla="cos G20 352097"/>
              <a:gd name="G22" fmla="sin G20 352097"/>
              <a:gd name="G23" fmla="+- G21 10800 0"/>
              <a:gd name="G24" fmla="+- G12 G23 G22"/>
              <a:gd name="G25" fmla="+- G22 G23 G11"/>
              <a:gd name="G26" fmla="cos 10800 352097"/>
              <a:gd name="G27" fmla="sin 10800 352097"/>
              <a:gd name="G28" fmla="cos 9259 352097"/>
              <a:gd name="G29" fmla="sin 9259 3520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125781"/>
              <a:gd name="G36" fmla="sin G34 -10125781"/>
              <a:gd name="G37" fmla="+/ -10125781 3520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259 G39"/>
              <a:gd name="G43" fmla="sin 9259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673 w 21600"/>
              <a:gd name="T5" fmla="*/ 389 h 21600"/>
              <a:gd name="T6" fmla="*/ 1746 w 21600"/>
              <a:gd name="T7" fmla="*/ 6483 h 21600"/>
              <a:gd name="T8" fmla="*/ 13263 w 21600"/>
              <a:gd name="T9" fmla="*/ 1874 h 21600"/>
              <a:gd name="T10" fmla="*/ 24240 w 21600"/>
              <a:gd name="T11" fmla="*/ 12064 h 21600"/>
              <a:gd name="T12" fmla="*/ 20460 w 21600"/>
              <a:gd name="T13" fmla="*/ 15194 h 21600"/>
              <a:gd name="T14" fmla="*/ 17330 w 21600"/>
              <a:gd name="T15" fmla="*/ 11414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018" y="11666"/>
                </a:moveTo>
                <a:cubicBezTo>
                  <a:pt x="20045" y="11378"/>
                  <a:pt x="20059" y="11089"/>
                  <a:pt x="20059" y="10800"/>
                </a:cubicBezTo>
                <a:cubicBezTo>
                  <a:pt x="20059" y="5686"/>
                  <a:pt x="15913" y="1541"/>
                  <a:pt x="10800" y="1541"/>
                </a:cubicBezTo>
                <a:cubicBezTo>
                  <a:pt x="7230" y="1541"/>
                  <a:pt x="3978" y="3592"/>
                  <a:pt x="2442" y="6814"/>
                </a:cubicBezTo>
                <a:lnTo>
                  <a:pt x="1051" y="6151"/>
                </a:lnTo>
                <a:cubicBezTo>
                  <a:pt x="2843" y="2393"/>
                  <a:pt x="6636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137"/>
                  <a:pt x="21584" y="11475"/>
                  <a:pt x="21552" y="11811"/>
                </a:cubicBezTo>
                <a:lnTo>
                  <a:pt x="24240" y="12064"/>
                </a:lnTo>
                <a:lnTo>
                  <a:pt x="20460" y="15194"/>
                </a:lnTo>
                <a:lnTo>
                  <a:pt x="17330" y="11414"/>
                </a:lnTo>
                <a:lnTo>
                  <a:pt x="20018" y="11666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41"/>
          <p:cNvSpPr>
            <a:spLocks noChangeArrowheads="1"/>
          </p:cNvSpPr>
          <p:nvPr/>
        </p:nvSpPr>
        <p:spPr bwMode="auto">
          <a:xfrm rot="7810421">
            <a:off x="2183946" y="4798560"/>
            <a:ext cx="938213" cy="1290637"/>
          </a:xfrm>
          <a:custGeom>
            <a:avLst/>
            <a:gdLst>
              <a:gd name="G0" fmla="+- 399908 0 0"/>
              <a:gd name="G1" fmla="+- -10129241 0 0"/>
              <a:gd name="G2" fmla="+- 399908 0 -10129241"/>
              <a:gd name="G3" fmla="+- 10800 0 0"/>
              <a:gd name="G4" fmla="+- 0 0 39990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052 0 0"/>
              <a:gd name="G9" fmla="+- 0 0 -10129241"/>
              <a:gd name="G10" fmla="+- 8052 0 2700"/>
              <a:gd name="G11" fmla="cos G10 399908"/>
              <a:gd name="G12" fmla="sin G10 399908"/>
              <a:gd name="G13" fmla="cos 13500 399908"/>
              <a:gd name="G14" fmla="sin 13500 399908"/>
              <a:gd name="G15" fmla="+- G11 10800 0"/>
              <a:gd name="G16" fmla="+- G12 10800 0"/>
              <a:gd name="G17" fmla="+- G13 10800 0"/>
              <a:gd name="G18" fmla="+- G14 10800 0"/>
              <a:gd name="G19" fmla="*/ 8052 1 2"/>
              <a:gd name="G20" fmla="+- G19 5400 0"/>
              <a:gd name="G21" fmla="cos G20 399908"/>
              <a:gd name="G22" fmla="sin G20 399908"/>
              <a:gd name="G23" fmla="+- G21 10800 0"/>
              <a:gd name="G24" fmla="+- G12 G23 G22"/>
              <a:gd name="G25" fmla="+- G22 G23 G11"/>
              <a:gd name="G26" fmla="cos 10800 399908"/>
              <a:gd name="G27" fmla="sin 10800 399908"/>
              <a:gd name="G28" fmla="cos 8052 399908"/>
              <a:gd name="G29" fmla="sin 8052 39990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129241"/>
              <a:gd name="G36" fmla="sin G34 -10129241"/>
              <a:gd name="G37" fmla="+/ -10129241 39990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052 G39"/>
              <a:gd name="G43" fmla="sin 80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735 w 21600"/>
              <a:gd name="T5" fmla="*/ 406 h 21600"/>
              <a:gd name="T6" fmla="*/ 2287 w 21600"/>
              <a:gd name="T7" fmla="*/ 6750 h 21600"/>
              <a:gd name="T8" fmla="*/ 12988 w 21600"/>
              <a:gd name="T9" fmla="*/ 3051 h 21600"/>
              <a:gd name="T10" fmla="*/ 24223 w 21600"/>
              <a:gd name="T11" fmla="*/ 12235 h 21600"/>
              <a:gd name="T12" fmla="*/ 19739 w 21600"/>
              <a:gd name="T13" fmla="*/ 15852 h 21600"/>
              <a:gd name="T14" fmla="*/ 16121 w 21600"/>
              <a:gd name="T15" fmla="*/ 1136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806" y="11655"/>
                </a:moveTo>
                <a:cubicBezTo>
                  <a:pt x="18836" y="11371"/>
                  <a:pt x="18852" y="11085"/>
                  <a:pt x="18852" y="10800"/>
                </a:cubicBezTo>
                <a:cubicBezTo>
                  <a:pt x="18852" y="6353"/>
                  <a:pt x="15246" y="2748"/>
                  <a:pt x="10800" y="2748"/>
                </a:cubicBezTo>
                <a:cubicBezTo>
                  <a:pt x="7693" y="2748"/>
                  <a:pt x="4863" y="4535"/>
                  <a:pt x="3528" y="7341"/>
                </a:cubicBezTo>
                <a:lnTo>
                  <a:pt x="1047" y="6160"/>
                </a:lnTo>
                <a:cubicBezTo>
                  <a:pt x="2837" y="2397"/>
                  <a:pt x="6632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183"/>
                  <a:pt x="21579" y="11566"/>
                  <a:pt x="21538" y="11948"/>
                </a:cubicBezTo>
                <a:lnTo>
                  <a:pt x="24223" y="12235"/>
                </a:lnTo>
                <a:lnTo>
                  <a:pt x="19739" y="15852"/>
                </a:lnTo>
                <a:lnTo>
                  <a:pt x="16121" y="11368"/>
                </a:lnTo>
                <a:lnTo>
                  <a:pt x="18806" y="11655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42"/>
          <p:cNvSpPr>
            <a:spLocks noChangeArrowheads="1"/>
          </p:cNvSpPr>
          <p:nvPr/>
        </p:nvSpPr>
        <p:spPr bwMode="auto">
          <a:xfrm rot="16740630">
            <a:off x="1488621" y="3996873"/>
            <a:ext cx="936625" cy="1289050"/>
          </a:xfrm>
          <a:custGeom>
            <a:avLst/>
            <a:gdLst>
              <a:gd name="G0" fmla="+- 399908 0 0"/>
              <a:gd name="G1" fmla="+- -10129241 0 0"/>
              <a:gd name="G2" fmla="+- 399908 0 -10129241"/>
              <a:gd name="G3" fmla="+- 10800 0 0"/>
              <a:gd name="G4" fmla="+- 0 0 39990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052 0 0"/>
              <a:gd name="G9" fmla="+- 0 0 -10129241"/>
              <a:gd name="G10" fmla="+- 8052 0 2700"/>
              <a:gd name="G11" fmla="cos G10 399908"/>
              <a:gd name="G12" fmla="sin G10 399908"/>
              <a:gd name="G13" fmla="cos 13500 399908"/>
              <a:gd name="G14" fmla="sin 13500 399908"/>
              <a:gd name="G15" fmla="+- G11 10800 0"/>
              <a:gd name="G16" fmla="+- G12 10800 0"/>
              <a:gd name="G17" fmla="+- G13 10800 0"/>
              <a:gd name="G18" fmla="+- G14 10800 0"/>
              <a:gd name="G19" fmla="*/ 8052 1 2"/>
              <a:gd name="G20" fmla="+- G19 5400 0"/>
              <a:gd name="G21" fmla="cos G20 399908"/>
              <a:gd name="G22" fmla="sin G20 399908"/>
              <a:gd name="G23" fmla="+- G21 10800 0"/>
              <a:gd name="G24" fmla="+- G12 G23 G22"/>
              <a:gd name="G25" fmla="+- G22 G23 G11"/>
              <a:gd name="G26" fmla="cos 10800 399908"/>
              <a:gd name="G27" fmla="sin 10800 399908"/>
              <a:gd name="G28" fmla="cos 8052 399908"/>
              <a:gd name="G29" fmla="sin 8052 39990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129241"/>
              <a:gd name="G36" fmla="sin G34 -10129241"/>
              <a:gd name="G37" fmla="+/ -10129241 39990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052 G39"/>
              <a:gd name="G43" fmla="sin 8052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735 w 21600"/>
              <a:gd name="T5" fmla="*/ 406 h 21600"/>
              <a:gd name="T6" fmla="*/ 2287 w 21600"/>
              <a:gd name="T7" fmla="*/ 6750 h 21600"/>
              <a:gd name="T8" fmla="*/ 12988 w 21600"/>
              <a:gd name="T9" fmla="*/ 3051 h 21600"/>
              <a:gd name="T10" fmla="*/ 24223 w 21600"/>
              <a:gd name="T11" fmla="*/ 12235 h 21600"/>
              <a:gd name="T12" fmla="*/ 19739 w 21600"/>
              <a:gd name="T13" fmla="*/ 15852 h 21600"/>
              <a:gd name="T14" fmla="*/ 16121 w 21600"/>
              <a:gd name="T15" fmla="*/ 1136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806" y="11655"/>
                </a:moveTo>
                <a:cubicBezTo>
                  <a:pt x="18836" y="11371"/>
                  <a:pt x="18852" y="11085"/>
                  <a:pt x="18852" y="10800"/>
                </a:cubicBezTo>
                <a:cubicBezTo>
                  <a:pt x="18852" y="6353"/>
                  <a:pt x="15246" y="2748"/>
                  <a:pt x="10800" y="2748"/>
                </a:cubicBezTo>
                <a:cubicBezTo>
                  <a:pt x="7693" y="2748"/>
                  <a:pt x="4863" y="4535"/>
                  <a:pt x="3528" y="7341"/>
                </a:cubicBezTo>
                <a:lnTo>
                  <a:pt x="1047" y="6160"/>
                </a:lnTo>
                <a:cubicBezTo>
                  <a:pt x="2837" y="2397"/>
                  <a:pt x="6632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183"/>
                  <a:pt x="21579" y="11566"/>
                  <a:pt x="21538" y="11948"/>
                </a:cubicBezTo>
                <a:lnTo>
                  <a:pt x="24223" y="12235"/>
                </a:lnTo>
                <a:lnTo>
                  <a:pt x="19739" y="15852"/>
                </a:lnTo>
                <a:lnTo>
                  <a:pt x="16121" y="11368"/>
                </a:lnTo>
                <a:lnTo>
                  <a:pt x="18806" y="11655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utoShape 43"/>
          <p:cNvSpPr>
            <a:spLocks noChangeArrowheads="1"/>
          </p:cNvSpPr>
          <p:nvPr/>
        </p:nvSpPr>
        <p:spPr bwMode="auto">
          <a:xfrm rot="18224280">
            <a:off x="2557802" y="2892767"/>
            <a:ext cx="1743075" cy="1547812"/>
          </a:xfrm>
          <a:custGeom>
            <a:avLst/>
            <a:gdLst>
              <a:gd name="G0" fmla="+- 1265499 0 0"/>
              <a:gd name="G1" fmla="+- -10125781 0 0"/>
              <a:gd name="G2" fmla="+- 1265499 0 -10125781"/>
              <a:gd name="G3" fmla="+- 10800 0 0"/>
              <a:gd name="G4" fmla="+- 0 0 1265499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945 0 0"/>
              <a:gd name="G9" fmla="+- 0 0 -10125781"/>
              <a:gd name="G10" fmla="+- 8945 0 2700"/>
              <a:gd name="G11" fmla="cos G10 1265499"/>
              <a:gd name="G12" fmla="sin G10 1265499"/>
              <a:gd name="G13" fmla="cos 13500 1265499"/>
              <a:gd name="G14" fmla="sin 13500 1265499"/>
              <a:gd name="G15" fmla="+- G11 10800 0"/>
              <a:gd name="G16" fmla="+- G12 10800 0"/>
              <a:gd name="G17" fmla="+- G13 10800 0"/>
              <a:gd name="G18" fmla="+- G14 10800 0"/>
              <a:gd name="G19" fmla="*/ 8945 1 2"/>
              <a:gd name="G20" fmla="+- G19 5400 0"/>
              <a:gd name="G21" fmla="cos G20 1265499"/>
              <a:gd name="G22" fmla="sin G20 1265499"/>
              <a:gd name="G23" fmla="+- G21 10800 0"/>
              <a:gd name="G24" fmla="+- G12 G23 G22"/>
              <a:gd name="G25" fmla="+- G22 G23 G11"/>
              <a:gd name="G26" fmla="cos 10800 1265499"/>
              <a:gd name="G27" fmla="sin 10800 1265499"/>
              <a:gd name="G28" fmla="cos 8945 1265499"/>
              <a:gd name="G29" fmla="sin 8945 1265499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125781"/>
              <a:gd name="G36" fmla="sin G34 -10125781"/>
              <a:gd name="G37" fmla="+/ -10125781 1265499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945 G39"/>
              <a:gd name="G43" fmla="sin 894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4915 w 21600"/>
              <a:gd name="T5" fmla="*/ 815 h 21600"/>
              <a:gd name="T6" fmla="*/ 1888 w 21600"/>
              <a:gd name="T7" fmla="*/ 6550 h 21600"/>
              <a:gd name="T8" fmla="*/ 14208 w 21600"/>
              <a:gd name="T9" fmla="*/ 2530 h 21600"/>
              <a:gd name="T10" fmla="*/ 23540 w 21600"/>
              <a:gd name="T11" fmla="*/ 15264 h 21600"/>
              <a:gd name="T12" fmla="*/ 18918 w 21600"/>
              <a:gd name="T13" fmla="*/ 17488 h 21600"/>
              <a:gd name="T14" fmla="*/ 16693 w 21600"/>
              <a:gd name="T15" fmla="*/ 1286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241" y="13757"/>
                </a:moveTo>
                <a:cubicBezTo>
                  <a:pt x="19574" y="12807"/>
                  <a:pt x="19745" y="11807"/>
                  <a:pt x="19745" y="10800"/>
                </a:cubicBezTo>
                <a:cubicBezTo>
                  <a:pt x="19745" y="5859"/>
                  <a:pt x="15740" y="1855"/>
                  <a:pt x="10800" y="1855"/>
                </a:cubicBezTo>
                <a:cubicBezTo>
                  <a:pt x="7351" y="1855"/>
                  <a:pt x="4210" y="3837"/>
                  <a:pt x="2725" y="6950"/>
                </a:cubicBezTo>
                <a:lnTo>
                  <a:pt x="1051" y="6151"/>
                </a:lnTo>
                <a:cubicBezTo>
                  <a:pt x="2843" y="2393"/>
                  <a:pt x="6636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2016"/>
                  <a:pt x="21394" y="13223"/>
                  <a:pt x="20992" y="14371"/>
                </a:cubicBezTo>
                <a:lnTo>
                  <a:pt x="23540" y="15264"/>
                </a:lnTo>
                <a:lnTo>
                  <a:pt x="18918" y="17488"/>
                </a:lnTo>
                <a:lnTo>
                  <a:pt x="16693" y="12865"/>
                </a:lnTo>
                <a:lnTo>
                  <a:pt x="19241" y="13757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AutoShape 44"/>
          <p:cNvSpPr>
            <a:spLocks noChangeArrowheads="1"/>
          </p:cNvSpPr>
          <p:nvPr/>
        </p:nvSpPr>
        <p:spPr bwMode="auto">
          <a:xfrm rot="18309075">
            <a:off x="4241346" y="1164772"/>
            <a:ext cx="2112963" cy="2239963"/>
          </a:xfrm>
          <a:custGeom>
            <a:avLst/>
            <a:gdLst>
              <a:gd name="G0" fmla="+- 444893 0 0"/>
              <a:gd name="G1" fmla="+- -10125781 0 0"/>
              <a:gd name="G2" fmla="+- 444893 0 -10125781"/>
              <a:gd name="G3" fmla="+- 10800 0 0"/>
              <a:gd name="G4" fmla="+- 0 0 444893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398 0 0"/>
              <a:gd name="G9" fmla="+- 0 0 -10125781"/>
              <a:gd name="G10" fmla="+- 9398 0 2700"/>
              <a:gd name="G11" fmla="cos G10 444893"/>
              <a:gd name="G12" fmla="sin G10 444893"/>
              <a:gd name="G13" fmla="cos 13500 444893"/>
              <a:gd name="G14" fmla="sin 13500 444893"/>
              <a:gd name="G15" fmla="+- G11 10800 0"/>
              <a:gd name="G16" fmla="+- G12 10800 0"/>
              <a:gd name="G17" fmla="+- G13 10800 0"/>
              <a:gd name="G18" fmla="+- G14 10800 0"/>
              <a:gd name="G19" fmla="*/ 9398 1 2"/>
              <a:gd name="G20" fmla="+- G19 5400 0"/>
              <a:gd name="G21" fmla="cos G20 444893"/>
              <a:gd name="G22" fmla="sin G20 444893"/>
              <a:gd name="G23" fmla="+- G21 10800 0"/>
              <a:gd name="G24" fmla="+- G12 G23 G22"/>
              <a:gd name="G25" fmla="+- G22 G23 G11"/>
              <a:gd name="G26" fmla="cos 10800 444893"/>
              <a:gd name="G27" fmla="sin 10800 444893"/>
              <a:gd name="G28" fmla="cos 9398 444893"/>
              <a:gd name="G29" fmla="sin 9398 444893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125781"/>
              <a:gd name="G36" fmla="sin G34 -10125781"/>
              <a:gd name="G37" fmla="+/ -10125781 444893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398 G39"/>
              <a:gd name="G43" fmla="sin 9398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3802 w 21600"/>
              <a:gd name="T5" fmla="*/ 425 h 21600"/>
              <a:gd name="T6" fmla="*/ 1684 w 21600"/>
              <a:gd name="T7" fmla="*/ 6453 h 21600"/>
              <a:gd name="T8" fmla="*/ 13412 w 21600"/>
              <a:gd name="T9" fmla="*/ 1772 h 21600"/>
              <a:gd name="T10" fmla="*/ 24205 w 21600"/>
              <a:gd name="T11" fmla="*/ 12395 h 21600"/>
              <a:gd name="T12" fmla="*/ 20426 w 21600"/>
              <a:gd name="T13" fmla="*/ 15370 h 21600"/>
              <a:gd name="T14" fmla="*/ 17451 w 21600"/>
              <a:gd name="T15" fmla="*/ 11591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132" y="11910"/>
                </a:moveTo>
                <a:cubicBezTo>
                  <a:pt x="20175" y="11542"/>
                  <a:pt x="20198" y="11171"/>
                  <a:pt x="20198" y="10800"/>
                </a:cubicBezTo>
                <a:cubicBezTo>
                  <a:pt x="20198" y="5609"/>
                  <a:pt x="15990" y="1402"/>
                  <a:pt x="10800" y="1402"/>
                </a:cubicBezTo>
                <a:cubicBezTo>
                  <a:pt x="7176" y="1402"/>
                  <a:pt x="3876" y="3484"/>
                  <a:pt x="2316" y="6755"/>
                </a:cubicBezTo>
                <a:lnTo>
                  <a:pt x="1051" y="6151"/>
                </a:lnTo>
                <a:cubicBezTo>
                  <a:pt x="2843" y="2393"/>
                  <a:pt x="6636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226"/>
                  <a:pt x="21574" y="11652"/>
                  <a:pt x="21524" y="12076"/>
                </a:cubicBezTo>
                <a:lnTo>
                  <a:pt x="24205" y="12395"/>
                </a:lnTo>
                <a:lnTo>
                  <a:pt x="20426" y="15370"/>
                </a:lnTo>
                <a:lnTo>
                  <a:pt x="17451" y="11591"/>
                </a:lnTo>
                <a:lnTo>
                  <a:pt x="20132" y="11910"/>
                </a:lnTo>
                <a:close/>
              </a:path>
            </a:pathLst>
          </a:custGeom>
          <a:solidFill>
            <a:srgbClr val="99CC00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9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6" name="Rectangle 5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26393" y="2150976"/>
            <a:ext cx="8055445" cy="3431748"/>
            <a:chOff x="426393" y="2150976"/>
            <a:chExt cx="8055445" cy="3431748"/>
          </a:xfrm>
        </p:grpSpPr>
        <p:sp>
          <p:nvSpPr>
            <p:cNvPr id="8" name="Right Arrow 7"/>
            <p:cNvSpPr/>
            <p:nvPr/>
          </p:nvSpPr>
          <p:spPr>
            <a:xfrm>
              <a:off x="6673796" y="3390900"/>
              <a:ext cx="1808042" cy="2191824"/>
            </a:xfrm>
            <a:prstGeom prst="rightArrow">
              <a:avLst>
                <a:gd name="adj1" fmla="val 71160"/>
                <a:gd name="adj2" fmla="val 35249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228600" rIns="91440" bIns="228600" rtlCol="0" anchor="b" anchorCtr="0"/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Upscale</a:t>
              </a:r>
              <a:endParaRPr lang="en-US" sz="16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9" name="Right Arrow Callout 8"/>
            <p:cNvSpPr/>
            <p:nvPr/>
          </p:nvSpPr>
          <p:spPr>
            <a:xfrm>
              <a:off x="5099594" y="3707751"/>
              <a:ext cx="1808042" cy="1558124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0099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228600" rIns="91440" bIns="228600" rtlCol="0" anchor="b" anchorCtr="0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Disseminate</a:t>
              </a:r>
              <a:endParaRPr lang="en-US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0" name="Right Arrow Callout 9"/>
            <p:cNvSpPr/>
            <p:nvPr/>
          </p:nvSpPr>
          <p:spPr>
            <a:xfrm>
              <a:off x="3548135" y="3707751"/>
              <a:ext cx="1808042" cy="1558124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228600" rIns="91440" bIns="228600" rtlCol="0" anchor="b" anchorCtr="0"/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Package</a:t>
              </a:r>
              <a:endParaRPr lang="en-US" sz="1600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1" name="Down Arrow Callout 10"/>
            <p:cNvSpPr/>
            <p:nvPr/>
          </p:nvSpPr>
          <p:spPr>
            <a:xfrm>
              <a:off x="3543325" y="2150976"/>
              <a:ext cx="1580453" cy="1812760"/>
            </a:xfrm>
            <a:prstGeom prst="downArrowCallout">
              <a:avLst>
                <a:gd name="adj1" fmla="val 50000"/>
                <a:gd name="adj2" fmla="val 14600"/>
                <a:gd name="adj3" fmla="val 16145"/>
                <a:gd name="adj4" fmla="val 89520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228600" rIns="91440" bIns="228600" rtlCol="0" anchor="b" anchorCtr="0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</a:rPr>
                <a:t>Develop</a:t>
              </a:r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2" name="Right Arrow Callout 11"/>
            <p:cNvSpPr/>
            <p:nvPr/>
          </p:nvSpPr>
          <p:spPr>
            <a:xfrm>
              <a:off x="1977852" y="2150977"/>
              <a:ext cx="1808042" cy="1558124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228600" rIns="91440" bIns="228600" rtlCol="0" anchor="b" anchorCtr="0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Research</a:t>
              </a:r>
              <a:endParaRPr lang="en-US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  <p:sp>
          <p:nvSpPr>
            <p:cNvPr id="13" name="Right Arrow Callout 12"/>
            <p:cNvSpPr/>
            <p:nvPr/>
          </p:nvSpPr>
          <p:spPr>
            <a:xfrm>
              <a:off x="426393" y="2150977"/>
              <a:ext cx="1808042" cy="1558124"/>
            </a:xfrm>
            <a:prstGeom prst="rightArrowCallout">
              <a:avLst>
                <a:gd name="adj1" fmla="val 50000"/>
                <a:gd name="adj2" fmla="val 14426"/>
                <a:gd name="adj3" fmla="val 15009"/>
                <a:gd name="adj4" fmla="val 87066"/>
              </a:avLst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228600" rIns="91440" bIns="228600" rtlCol="0" anchor="b" anchorCtr="0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Gill Sans MT" panose="020B0502020104020203" pitchFamily="34" charset="0"/>
                </a:rPr>
                <a:t>Innovations</a:t>
              </a:r>
              <a:endParaRPr lang="en-US" b="1" dirty="0">
                <a:solidFill>
                  <a:srgbClr val="FFFFFF"/>
                </a:solidFill>
                <a:latin typeface="Gill Sans MT" panose="020B0502020104020203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3048" y="2512944"/>
              <a:ext cx="438682" cy="5567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7683" y="4135368"/>
              <a:ext cx="563956" cy="4281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0746" y="4233634"/>
              <a:ext cx="632094" cy="35922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91823" y="4181377"/>
              <a:ext cx="553693" cy="390842"/>
            </a:xfrm>
            <a:prstGeom prst="rect">
              <a:avLst/>
            </a:prstGeom>
          </p:spPr>
        </p:pic>
        <p:sp>
          <p:nvSpPr>
            <p:cNvPr id="18" name="Isosceles Triangle 17"/>
            <p:cNvSpPr/>
            <p:nvPr/>
          </p:nvSpPr>
          <p:spPr>
            <a:xfrm rot="5400000">
              <a:off x="3476120" y="2812732"/>
              <a:ext cx="363562" cy="234614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9839" y="2662356"/>
              <a:ext cx="701610" cy="312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025727" y="2483190"/>
              <a:ext cx="373586" cy="616296"/>
              <a:chOff x="6531329" y="2691707"/>
              <a:chExt cx="444716" cy="733318"/>
            </a:xfrm>
          </p:grpSpPr>
          <p:sp>
            <p:nvSpPr>
              <p:cNvPr id="21" name="Freeform 95"/>
              <p:cNvSpPr>
                <a:spLocks/>
              </p:cNvSpPr>
              <p:nvPr/>
            </p:nvSpPr>
            <p:spPr bwMode="auto">
              <a:xfrm>
                <a:off x="6652002" y="3283678"/>
                <a:ext cx="203371" cy="52742"/>
              </a:xfrm>
              <a:custGeom>
                <a:avLst/>
                <a:gdLst>
                  <a:gd name="T0" fmla="*/ 177 w 204"/>
                  <a:gd name="T1" fmla="*/ 0 h 53"/>
                  <a:gd name="T2" fmla="*/ 26 w 204"/>
                  <a:gd name="T3" fmla="*/ 0 h 53"/>
                  <a:gd name="T4" fmla="*/ 0 w 204"/>
                  <a:gd name="T5" fmla="*/ 26 h 53"/>
                  <a:gd name="T6" fmla="*/ 26 w 204"/>
                  <a:gd name="T7" fmla="*/ 53 h 53"/>
                  <a:gd name="T8" fmla="*/ 177 w 204"/>
                  <a:gd name="T9" fmla="*/ 53 h 53"/>
                  <a:gd name="T10" fmla="*/ 204 w 204"/>
                  <a:gd name="T11" fmla="*/ 26 h 53"/>
                  <a:gd name="T12" fmla="*/ 177 w 204"/>
                  <a:gd name="T13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" h="53">
                    <a:moveTo>
                      <a:pt x="17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6"/>
                    </a:cubicBezTo>
                    <a:cubicBezTo>
                      <a:pt x="0" y="41"/>
                      <a:pt x="12" y="53"/>
                      <a:pt x="26" y="53"/>
                    </a:cubicBezTo>
                    <a:cubicBezTo>
                      <a:pt x="177" y="53"/>
                      <a:pt x="177" y="53"/>
                      <a:pt x="177" y="53"/>
                    </a:cubicBezTo>
                    <a:cubicBezTo>
                      <a:pt x="192" y="53"/>
                      <a:pt x="204" y="41"/>
                      <a:pt x="204" y="26"/>
                    </a:cubicBezTo>
                    <a:cubicBezTo>
                      <a:pt x="204" y="12"/>
                      <a:pt x="192" y="0"/>
                      <a:pt x="177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2" name="Freeform 96"/>
              <p:cNvSpPr>
                <a:spLocks/>
              </p:cNvSpPr>
              <p:nvPr/>
            </p:nvSpPr>
            <p:spPr bwMode="auto">
              <a:xfrm>
                <a:off x="6652002" y="3336419"/>
                <a:ext cx="203371" cy="54007"/>
              </a:xfrm>
              <a:custGeom>
                <a:avLst/>
                <a:gdLst>
                  <a:gd name="T0" fmla="*/ 177 w 204"/>
                  <a:gd name="T1" fmla="*/ 0 h 54"/>
                  <a:gd name="T2" fmla="*/ 26 w 204"/>
                  <a:gd name="T3" fmla="*/ 0 h 54"/>
                  <a:gd name="T4" fmla="*/ 0 w 204"/>
                  <a:gd name="T5" fmla="*/ 27 h 54"/>
                  <a:gd name="T6" fmla="*/ 26 w 204"/>
                  <a:gd name="T7" fmla="*/ 54 h 54"/>
                  <a:gd name="T8" fmla="*/ 177 w 204"/>
                  <a:gd name="T9" fmla="*/ 54 h 54"/>
                  <a:gd name="T10" fmla="*/ 204 w 204"/>
                  <a:gd name="T11" fmla="*/ 27 h 54"/>
                  <a:gd name="T12" fmla="*/ 177 w 20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" h="54">
                    <a:moveTo>
                      <a:pt x="17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6" y="54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92" y="54"/>
                      <a:pt x="204" y="42"/>
                      <a:pt x="204" y="27"/>
                    </a:cubicBezTo>
                    <a:cubicBezTo>
                      <a:pt x="204" y="12"/>
                      <a:pt x="192" y="0"/>
                      <a:pt x="177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3" name="Freeform 97"/>
              <p:cNvSpPr>
                <a:spLocks/>
              </p:cNvSpPr>
              <p:nvPr/>
            </p:nvSpPr>
            <p:spPr bwMode="auto">
              <a:xfrm>
                <a:off x="6687866" y="3390427"/>
                <a:ext cx="131643" cy="34598"/>
              </a:xfrm>
              <a:custGeom>
                <a:avLst/>
                <a:gdLst>
                  <a:gd name="T0" fmla="*/ 0 w 132"/>
                  <a:gd name="T1" fmla="*/ 0 h 35"/>
                  <a:gd name="T2" fmla="*/ 66 w 132"/>
                  <a:gd name="T3" fmla="*/ 35 h 35"/>
                  <a:gd name="T4" fmla="*/ 132 w 132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cubicBezTo>
                      <a:pt x="0" y="19"/>
                      <a:pt x="29" y="35"/>
                      <a:pt x="66" y="35"/>
                    </a:cubicBezTo>
                    <a:cubicBezTo>
                      <a:pt x="102" y="35"/>
                      <a:pt x="132" y="19"/>
                      <a:pt x="132" y="0"/>
                    </a:cubicBezTo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4" name="Freeform 98"/>
              <p:cNvSpPr>
                <a:spLocks/>
              </p:cNvSpPr>
              <p:nvPr/>
            </p:nvSpPr>
            <p:spPr bwMode="auto">
              <a:xfrm>
                <a:off x="6531329" y="2691707"/>
                <a:ext cx="444716" cy="537964"/>
              </a:xfrm>
              <a:custGeom>
                <a:avLst/>
                <a:gdLst>
                  <a:gd name="T0" fmla="*/ 223 w 446"/>
                  <a:gd name="T1" fmla="*/ 0 h 540"/>
                  <a:gd name="T2" fmla="*/ 0 w 446"/>
                  <a:gd name="T3" fmla="*/ 223 h 540"/>
                  <a:gd name="T4" fmla="*/ 62 w 446"/>
                  <a:gd name="T5" fmla="*/ 379 h 540"/>
                  <a:gd name="T6" fmla="*/ 94 w 446"/>
                  <a:gd name="T7" fmla="*/ 440 h 540"/>
                  <a:gd name="T8" fmla="*/ 94 w 446"/>
                  <a:gd name="T9" fmla="*/ 484 h 540"/>
                  <a:gd name="T10" fmla="*/ 150 w 446"/>
                  <a:gd name="T11" fmla="*/ 540 h 540"/>
                  <a:gd name="T12" fmla="*/ 296 w 446"/>
                  <a:gd name="T13" fmla="*/ 540 h 540"/>
                  <a:gd name="T14" fmla="*/ 352 w 446"/>
                  <a:gd name="T15" fmla="*/ 484 h 540"/>
                  <a:gd name="T16" fmla="*/ 352 w 446"/>
                  <a:gd name="T17" fmla="*/ 440 h 540"/>
                  <a:gd name="T18" fmla="*/ 383 w 446"/>
                  <a:gd name="T19" fmla="*/ 379 h 540"/>
                  <a:gd name="T20" fmla="*/ 446 w 446"/>
                  <a:gd name="T21" fmla="*/ 223 h 540"/>
                  <a:gd name="T22" fmla="*/ 223 w 446"/>
                  <a:gd name="T23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6" h="540">
                    <a:moveTo>
                      <a:pt x="223" y="0"/>
                    </a:moveTo>
                    <a:cubicBezTo>
                      <a:pt x="99" y="0"/>
                      <a:pt x="0" y="100"/>
                      <a:pt x="0" y="223"/>
                    </a:cubicBezTo>
                    <a:cubicBezTo>
                      <a:pt x="0" y="284"/>
                      <a:pt x="22" y="339"/>
                      <a:pt x="62" y="379"/>
                    </a:cubicBezTo>
                    <a:cubicBezTo>
                      <a:pt x="83" y="399"/>
                      <a:pt x="94" y="415"/>
                      <a:pt x="94" y="440"/>
                    </a:cubicBezTo>
                    <a:cubicBezTo>
                      <a:pt x="94" y="466"/>
                      <a:pt x="94" y="484"/>
                      <a:pt x="94" y="484"/>
                    </a:cubicBezTo>
                    <a:cubicBezTo>
                      <a:pt x="94" y="515"/>
                      <a:pt x="119" y="540"/>
                      <a:pt x="150" y="540"/>
                    </a:cubicBezTo>
                    <a:cubicBezTo>
                      <a:pt x="296" y="540"/>
                      <a:pt x="296" y="540"/>
                      <a:pt x="296" y="540"/>
                    </a:cubicBezTo>
                    <a:cubicBezTo>
                      <a:pt x="327" y="540"/>
                      <a:pt x="352" y="515"/>
                      <a:pt x="352" y="484"/>
                    </a:cubicBezTo>
                    <a:cubicBezTo>
                      <a:pt x="352" y="484"/>
                      <a:pt x="352" y="466"/>
                      <a:pt x="352" y="440"/>
                    </a:cubicBezTo>
                    <a:cubicBezTo>
                      <a:pt x="352" y="415"/>
                      <a:pt x="362" y="399"/>
                      <a:pt x="383" y="379"/>
                    </a:cubicBezTo>
                    <a:cubicBezTo>
                      <a:pt x="423" y="339"/>
                      <a:pt x="446" y="284"/>
                      <a:pt x="446" y="223"/>
                    </a:cubicBezTo>
                    <a:cubicBezTo>
                      <a:pt x="446" y="100"/>
                      <a:pt x="347" y="0"/>
                      <a:pt x="223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5" name="Freeform 99"/>
              <p:cNvSpPr>
                <a:spLocks/>
              </p:cNvSpPr>
              <p:nvPr/>
            </p:nvSpPr>
            <p:spPr bwMode="auto">
              <a:xfrm>
                <a:off x="6652002" y="3229670"/>
                <a:ext cx="203371" cy="54007"/>
              </a:xfrm>
              <a:custGeom>
                <a:avLst/>
                <a:gdLst>
                  <a:gd name="T0" fmla="*/ 177 w 204"/>
                  <a:gd name="T1" fmla="*/ 0 h 54"/>
                  <a:gd name="T2" fmla="*/ 26 w 204"/>
                  <a:gd name="T3" fmla="*/ 0 h 54"/>
                  <a:gd name="T4" fmla="*/ 0 w 204"/>
                  <a:gd name="T5" fmla="*/ 27 h 54"/>
                  <a:gd name="T6" fmla="*/ 26 w 204"/>
                  <a:gd name="T7" fmla="*/ 54 h 54"/>
                  <a:gd name="T8" fmla="*/ 177 w 204"/>
                  <a:gd name="T9" fmla="*/ 54 h 54"/>
                  <a:gd name="T10" fmla="*/ 204 w 204"/>
                  <a:gd name="T11" fmla="*/ 27 h 54"/>
                  <a:gd name="T12" fmla="*/ 177 w 20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4" h="54">
                    <a:moveTo>
                      <a:pt x="17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7"/>
                    </a:cubicBezTo>
                    <a:cubicBezTo>
                      <a:pt x="0" y="42"/>
                      <a:pt x="12" y="54"/>
                      <a:pt x="26" y="54"/>
                    </a:cubicBezTo>
                    <a:cubicBezTo>
                      <a:pt x="177" y="54"/>
                      <a:pt x="177" y="54"/>
                      <a:pt x="177" y="54"/>
                    </a:cubicBezTo>
                    <a:cubicBezTo>
                      <a:pt x="192" y="54"/>
                      <a:pt x="204" y="42"/>
                      <a:pt x="204" y="27"/>
                    </a:cubicBezTo>
                    <a:cubicBezTo>
                      <a:pt x="204" y="12"/>
                      <a:pt x="192" y="0"/>
                      <a:pt x="177" y="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5126467" y="2179274"/>
            <a:ext cx="36152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Gill Sans MT" panose="020B0502020104020203" pitchFamily="34" charset="0"/>
              </a:rPr>
              <a:t>KALRO is a Strategic Partner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5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40" y="143959"/>
            <a:ext cx="6927472" cy="85734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Gill Sans MT" panose="020B0502020104020203" pitchFamily="34" charset="0"/>
              </a:rPr>
              <a:t>It is all about growing business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sp>
        <p:nvSpPr>
          <p:cNvPr id="4" name="Freeform 31"/>
          <p:cNvSpPr>
            <a:spLocks/>
          </p:cNvSpPr>
          <p:nvPr/>
        </p:nvSpPr>
        <p:spPr bwMode="auto">
          <a:xfrm>
            <a:off x="8222587" y="5137088"/>
            <a:ext cx="484585" cy="1004888"/>
          </a:xfrm>
          <a:custGeom>
            <a:avLst/>
            <a:gdLst>
              <a:gd name="T0" fmla="*/ 0 w 407"/>
              <a:gd name="T1" fmla="*/ 844 h 844"/>
              <a:gd name="T2" fmla="*/ 407 w 407"/>
              <a:gd name="T3" fmla="*/ 313 h 844"/>
              <a:gd name="T4" fmla="*/ 407 w 407"/>
              <a:gd name="T5" fmla="*/ 0 h 844"/>
              <a:gd name="T6" fmla="*/ 0 w 407"/>
              <a:gd name="T7" fmla="*/ 531 h 844"/>
              <a:gd name="T8" fmla="*/ 0 w 407"/>
              <a:gd name="T9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844">
                <a:moveTo>
                  <a:pt x="0" y="844"/>
                </a:moveTo>
                <a:lnTo>
                  <a:pt x="407" y="313"/>
                </a:lnTo>
                <a:lnTo>
                  <a:pt x="407" y="0"/>
                </a:lnTo>
                <a:lnTo>
                  <a:pt x="0" y="531"/>
                </a:lnTo>
                <a:lnTo>
                  <a:pt x="0" y="8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53"/>
            <a:endParaRPr lang="id-ID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1"/>
          <p:cNvSpPr>
            <a:spLocks/>
          </p:cNvSpPr>
          <p:nvPr/>
        </p:nvSpPr>
        <p:spPr bwMode="auto">
          <a:xfrm>
            <a:off x="6860513" y="4764423"/>
            <a:ext cx="484585" cy="1004888"/>
          </a:xfrm>
          <a:custGeom>
            <a:avLst/>
            <a:gdLst>
              <a:gd name="T0" fmla="*/ 0 w 407"/>
              <a:gd name="T1" fmla="*/ 844 h 844"/>
              <a:gd name="T2" fmla="*/ 407 w 407"/>
              <a:gd name="T3" fmla="*/ 313 h 844"/>
              <a:gd name="T4" fmla="*/ 407 w 407"/>
              <a:gd name="T5" fmla="*/ 0 h 844"/>
              <a:gd name="T6" fmla="*/ 0 w 407"/>
              <a:gd name="T7" fmla="*/ 531 h 844"/>
              <a:gd name="T8" fmla="*/ 0 w 407"/>
              <a:gd name="T9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844">
                <a:moveTo>
                  <a:pt x="0" y="844"/>
                </a:moveTo>
                <a:lnTo>
                  <a:pt x="407" y="313"/>
                </a:lnTo>
                <a:lnTo>
                  <a:pt x="407" y="0"/>
                </a:lnTo>
                <a:lnTo>
                  <a:pt x="0" y="531"/>
                </a:lnTo>
                <a:lnTo>
                  <a:pt x="0" y="8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53"/>
            <a:endParaRPr lang="id-ID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31"/>
          <p:cNvSpPr>
            <a:spLocks/>
          </p:cNvSpPr>
          <p:nvPr/>
        </p:nvSpPr>
        <p:spPr bwMode="auto">
          <a:xfrm>
            <a:off x="5498438" y="4391758"/>
            <a:ext cx="484585" cy="1004888"/>
          </a:xfrm>
          <a:custGeom>
            <a:avLst/>
            <a:gdLst>
              <a:gd name="T0" fmla="*/ 0 w 407"/>
              <a:gd name="T1" fmla="*/ 844 h 844"/>
              <a:gd name="T2" fmla="*/ 407 w 407"/>
              <a:gd name="T3" fmla="*/ 313 h 844"/>
              <a:gd name="T4" fmla="*/ 407 w 407"/>
              <a:gd name="T5" fmla="*/ 0 h 844"/>
              <a:gd name="T6" fmla="*/ 0 w 407"/>
              <a:gd name="T7" fmla="*/ 531 h 844"/>
              <a:gd name="T8" fmla="*/ 0 w 407"/>
              <a:gd name="T9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844">
                <a:moveTo>
                  <a:pt x="0" y="844"/>
                </a:moveTo>
                <a:lnTo>
                  <a:pt x="407" y="313"/>
                </a:lnTo>
                <a:lnTo>
                  <a:pt x="407" y="0"/>
                </a:lnTo>
                <a:lnTo>
                  <a:pt x="0" y="531"/>
                </a:lnTo>
                <a:lnTo>
                  <a:pt x="0" y="8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53"/>
            <a:endParaRPr lang="id-ID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4136363" y="4019092"/>
            <a:ext cx="484585" cy="1004888"/>
          </a:xfrm>
          <a:custGeom>
            <a:avLst/>
            <a:gdLst>
              <a:gd name="T0" fmla="*/ 0 w 407"/>
              <a:gd name="T1" fmla="*/ 844 h 844"/>
              <a:gd name="T2" fmla="*/ 407 w 407"/>
              <a:gd name="T3" fmla="*/ 313 h 844"/>
              <a:gd name="T4" fmla="*/ 407 w 407"/>
              <a:gd name="T5" fmla="*/ 0 h 844"/>
              <a:gd name="T6" fmla="*/ 0 w 407"/>
              <a:gd name="T7" fmla="*/ 531 h 844"/>
              <a:gd name="T8" fmla="*/ 0 w 407"/>
              <a:gd name="T9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844">
                <a:moveTo>
                  <a:pt x="0" y="844"/>
                </a:moveTo>
                <a:lnTo>
                  <a:pt x="407" y="313"/>
                </a:lnTo>
                <a:lnTo>
                  <a:pt x="407" y="0"/>
                </a:lnTo>
                <a:lnTo>
                  <a:pt x="0" y="531"/>
                </a:lnTo>
                <a:lnTo>
                  <a:pt x="0" y="8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53"/>
            <a:endParaRPr lang="id-ID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2774288" y="3646428"/>
            <a:ext cx="484585" cy="1004888"/>
          </a:xfrm>
          <a:custGeom>
            <a:avLst/>
            <a:gdLst>
              <a:gd name="T0" fmla="*/ 0 w 407"/>
              <a:gd name="T1" fmla="*/ 844 h 844"/>
              <a:gd name="T2" fmla="*/ 407 w 407"/>
              <a:gd name="T3" fmla="*/ 313 h 844"/>
              <a:gd name="T4" fmla="*/ 407 w 407"/>
              <a:gd name="T5" fmla="*/ 0 h 844"/>
              <a:gd name="T6" fmla="*/ 0 w 407"/>
              <a:gd name="T7" fmla="*/ 531 h 844"/>
              <a:gd name="T8" fmla="*/ 0 w 407"/>
              <a:gd name="T9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844">
                <a:moveTo>
                  <a:pt x="0" y="844"/>
                </a:moveTo>
                <a:lnTo>
                  <a:pt x="407" y="313"/>
                </a:lnTo>
                <a:lnTo>
                  <a:pt x="407" y="0"/>
                </a:lnTo>
                <a:lnTo>
                  <a:pt x="0" y="531"/>
                </a:lnTo>
                <a:lnTo>
                  <a:pt x="0" y="8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53"/>
            <a:endParaRPr lang="id-ID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31"/>
          <p:cNvSpPr>
            <a:spLocks/>
          </p:cNvSpPr>
          <p:nvPr/>
        </p:nvSpPr>
        <p:spPr bwMode="auto">
          <a:xfrm>
            <a:off x="1412212" y="3273762"/>
            <a:ext cx="484585" cy="1004888"/>
          </a:xfrm>
          <a:custGeom>
            <a:avLst/>
            <a:gdLst>
              <a:gd name="T0" fmla="*/ 0 w 407"/>
              <a:gd name="T1" fmla="*/ 844 h 844"/>
              <a:gd name="T2" fmla="*/ 407 w 407"/>
              <a:gd name="T3" fmla="*/ 313 h 844"/>
              <a:gd name="T4" fmla="*/ 407 w 407"/>
              <a:gd name="T5" fmla="*/ 0 h 844"/>
              <a:gd name="T6" fmla="*/ 0 w 407"/>
              <a:gd name="T7" fmla="*/ 531 h 844"/>
              <a:gd name="T8" fmla="*/ 0 w 407"/>
              <a:gd name="T9" fmla="*/ 84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7" h="844">
                <a:moveTo>
                  <a:pt x="0" y="844"/>
                </a:moveTo>
                <a:lnTo>
                  <a:pt x="407" y="313"/>
                </a:lnTo>
                <a:lnTo>
                  <a:pt x="407" y="0"/>
                </a:lnTo>
                <a:lnTo>
                  <a:pt x="0" y="531"/>
                </a:lnTo>
                <a:lnTo>
                  <a:pt x="0" y="8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753"/>
            <a:endParaRPr lang="id-ID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42691" y="5137089"/>
            <a:ext cx="1846660" cy="869555"/>
            <a:chOff x="8407979" y="5698593"/>
            <a:chExt cx="2462213" cy="1159407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407979" y="5698594"/>
              <a:ext cx="2462213" cy="842963"/>
            </a:xfrm>
            <a:custGeom>
              <a:avLst/>
              <a:gdLst>
                <a:gd name="T0" fmla="*/ 1551 w 1551"/>
                <a:gd name="T1" fmla="*/ 0 h 531"/>
                <a:gd name="T2" fmla="*/ 1144 w 1551"/>
                <a:gd name="T3" fmla="*/ 531 h 531"/>
                <a:gd name="T4" fmla="*/ 0 w 1551"/>
                <a:gd name="T5" fmla="*/ 531 h 531"/>
                <a:gd name="T6" fmla="*/ 405 w 1551"/>
                <a:gd name="T7" fmla="*/ 0 h 531"/>
                <a:gd name="T8" fmla="*/ 1551 w 1551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531">
                  <a:moveTo>
                    <a:pt x="1551" y="0"/>
                  </a:moveTo>
                  <a:lnTo>
                    <a:pt x="1144" y="531"/>
                  </a:lnTo>
                  <a:lnTo>
                    <a:pt x="0" y="531"/>
                  </a:lnTo>
                  <a:lnTo>
                    <a:pt x="405" y="0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2C3F5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8407979" y="6541556"/>
              <a:ext cx="1816100" cy="316444"/>
            </a:xfrm>
            <a:custGeom>
              <a:avLst/>
              <a:gdLst>
                <a:gd name="connsiteX0" fmla="*/ 0 w 1816100"/>
                <a:gd name="connsiteY0" fmla="*/ 0 h 316444"/>
                <a:gd name="connsiteX1" fmla="*/ 1816100 w 1816100"/>
                <a:gd name="connsiteY1" fmla="*/ 0 h 316444"/>
                <a:gd name="connsiteX2" fmla="*/ 1816100 w 1816100"/>
                <a:gd name="connsiteY2" fmla="*/ 316444 h 316444"/>
                <a:gd name="connsiteX3" fmla="*/ 0 w 1816100"/>
                <a:gd name="connsiteY3" fmla="*/ 316444 h 316444"/>
                <a:gd name="connsiteX4" fmla="*/ 0 w 1816100"/>
                <a:gd name="connsiteY4" fmla="*/ 0 h 31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6100" h="316444">
                  <a:moveTo>
                    <a:pt x="0" y="0"/>
                  </a:moveTo>
                  <a:lnTo>
                    <a:pt x="1816100" y="0"/>
                  </a:lnTo>
                  <a:lnTo>
                    <a:pt x="1816100" y="316444"/>
                  </a:lnTo>
                  <a:lnTo>
                    <a:pt x="0" y="316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F5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0214555" y="5698593"/>
              <a:ext cx="646113" cy="1159406"/>
            </a:xfrm>
            <a:custGeom>
              <a:avLst/>
              <a:gdLst>
                <a:gd name="connsiteX0" fmla="*/ 646113 w 646113"/>
                <a:gd name="connsiteY0" fmla="*/ 0 h 1159406"/>
                <a:gd name="connsiteX1" fmla="*/ 646113 w 646113"/>
                <a:gd name="connsiteY1" fmla="*/ 421481 h 1159406"/>
                <a:gd name="connsiteX2" fmla="*/ 646113 w 646113"/>
                <a:gd name="connsiteY2" fmla="*/ 496887 h 1159406"/>
                <a:gd name="connsiteX3" fmla="*/ 646113 w 646113"/>
                <a:gd name="connsiteY3" fmla="*/ 842962 h 1159406"/>
                <a:gd name="connsiteX4" fmla="*/ 646113 w 646113"/>
                <a:gd name="connsiteY4" fmla="*/ 918368 h 1159406"/>
                <a:gd name="connsiteX5" fmla="*/ 646113 w 646113"/>
                <a:gd name="connsiteY5" fmla="*/ 1159406 h 1159406"/>
                <a:gd name="connsiteX6" fmla="*/ 0 w 646113"/>
                <a:gd name="connsiteY6" fmla="*/ 1159406 h 1159406"/>
                <a:gd name="connsiteX7" fmla="*/ 0 w 646113"/>
                <a:gd name="connsiteY7" fmla="*/ 842962 h 1159406"/>
                <a:gd name="connsiteX8" fmla="*/ 646113 w 646113"/>
                <a:gd name="connsiteY8" fmla="*/ 0 h 115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113" h="1159406">
                  <a:moveTo>
                    <a:pt x="646113" y="0"/>
                  </a:moveTo>
                  <a:lnTo>
                    <a:pt x="646113" y="421481"/>
                  </a:lnTo>
                  <a:lnTo>
                    <a:pt x="646113" y="496887"/>
                  </a:lnTo>
                  <a:lnTo>
                    <a:pt x="646113" y="842962"/>
                  </a:lnTo>
                  <a:lnTo>
                    <a:pt x="646113" y="918368"/>
                  </a:lnTo>
                  <a:lnTo>
                    <a:pt x="646113" y="1159406"/>
                  </a:lnTo>
                  <a:lnTo>
                    <a:pt x="0" y="1159406"/>
                  </a:lnTo>
                  <a:lnTo>
                    <a:pt x="0" y="842962"/>
                  </a:lnTo>
                  <a:lnTo>
                    <a:pt x="646113" y="0"/>
                  </a:lnTo>
                  <a:close/>
                </a:path>
              </a:pathLst>
            </a:custGeom>
            <a:solidFill>
              <a:srgbClr val="2C3F50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6706" y="3266618"/>
            <a:ext cx="1360092" cy="2740025"/>
            <a:chOff x="-1" y="3204634"/>
            <a:chExt cx="1813456" cy="3653366"/>
          </a:xfrm>
        </p:grpSpPr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167342" y="3204634"/>
              <a:ext cx="646113" cy="1339850"/>
            </a:xfrm>
            <a:custGeom>
              <a:avLst/>
              <a:gdLst>
                <a:gd name="T0" fmla="*/ 0 w 407"/>
                <a:gd name="T1" fmla="*/ 844 h 844"/>
                <a:gd name="T2" fmla="*/ 407 w 407"/>
                <a:gd name="T3" fmla="*/ 313 h 844"/>
                <a:gd name="T4" fmla="*/ 407 w 407"/>
                <a:gd name="T5" fmla="*/ 0 h 844"/>
                <a:gd name="T6" fmla="*/ 0 w 407"/>
                <a:gd name="T7" fmla="*/ 531 h 844"/>
                <a:gd name="T8" fmla="*/ 0 w 407"/>
                <a:gd name="T9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844">
                  <a:moveTo>
                    <a:pt x="0" y="844"/>
                  </a:moveTo>
                  <a:lnTo>
                    <a:pt x="407" y="313"/>
                  </a:lnTo>
                  <a:lnTo>
                    <a:pt x="407" y="0"/>
                  </a:lnTo>
                  <a:lnTo>
                    <a:pt x="0" y="531"/>
                  </a:lnTo>
                  <a:lnTo>
                    <a:pt x="0" y="844"/>
                  </a:lnTo>
                  <a:close/>
                </a:path>
              </a:pathLst>
            </a:custGeom>
            <a:solidFill>
              <a:srgbClr val="2980B9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-1" y="4057122"/>
              <a:ext cx="1167342" cy="496888"/>
            </a:xfrm>
            <a:custGeom>
              <a:avLst/>
              <a:gdLst>
                <a:gd name="connsiteX0" fmla="*/ 0 w 1167342"/>
                <a:gd name="connsiteY0" fmla="*/ 0 h 496888"/>
                <a:gd name="connsiteX1" fmla="*/ 1167342 w 1167342"/>
                <a:gd name="connsiteY1" fmla="*/ 0 h 496888"/>
                <a:gd name="connsiteX2" fmla="*/ 1167342 w 1167342"/>
                <a:gd name="connsiteY2" fmla="*/ 496888 h 496888"/>
                <a:gd name="connsiteX3" fmla="*/ 0 w 1167342"/>
                <a:gd name="connsiteY3" fmla="*/ 496888 h 496888"/>
                <a:gd name="connsiteX4" fmla="*/ 0 w 1167342"/>
                <a:gd name="connsiteY4" fmla="*/ 0 h 496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342" h="496888">
                  <a:moveTo>
                    <a:pt x="0" y="0"/>
                  </a:moveTo>
                  <a:lnTo>
                    <a:pt x="1167342" y="0"/>
                  </a:lnTo>
                  <a:lnTo>
                    <a:pt x="1167342" y="496888"/>
                  </a:lnTo>
                  <a:lnTo>
                    <a:pt x="0" y="496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80B9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0" y="3214159"/>
              <a:ext cx="1813455" cy="842963"/>
            </a:xfrm>
            <a:custGeom>
              <a:avLst/>
              <a:gdLst>
                <a:gd name="connsiteX0" fmla="*/ 0 w 1813455"/>
                <a:gd name="connsiteY0" fmla="*/ 0 h 842963"/>
                <a:gd name="connsiteX1" fmla="*/ 1813455 w 1813455"/>
                <a:gd name="connsiteY1" fmla="*/ 0 h 842963"/>
                <a:gd name="connsiteX2" fmla="*/ 1167342 w 1813455"/>
                <a:gd name="connsiteY2" fmla="*/ 842963 h 842963"/>
                <a:gd name="connsiteX3" fmla="*/ 0 w 1813455"/>
                <a:gd name="connsiteY3" fmla="*/ 842963 h 842963"/>
                <a:gd name="connsiteX4" fmla="*/ 0 w 1813455"/>
                <a:gd name="connsiteY4" fmla="*/ 0 h 84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455" h="842963">
                  <a:moveTo>
                    <a:pt x="0" y="0"/>
                  </a:moveTo>
                  <a:lnTo>
                    <a:pt x="1813455" y="0"/>
                  </a:lnTo>
                  <a:lnTo>
                    <a:pt x="1167342" y="842963"/>
                  </a:lnTo>
                  <a:lnTo>
                    <a:pt x="0" y="8429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80B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0" y="4554009"/>
              <a:ext cx="1157817" cy="2303991"/>
            </a:xfrm>
            <a:prstGeom prst="rect">
              <a:avLst/>
            </a:prstGeom>
            <a:gradFill>
              <a:gsLst>
                <a:gs pos="0">
                  <a:srgbClr val="2980B9">
                    <a:lumMod val="75000"/>
                  </a:srgbClr>
                </a:gs>
                <a:gs pos="100000">
                  <a:sysClr val="window" lastClr="FFFFFF">
                    <a:alpha val="50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405031" y="3643935"/>
            <a:ext cx="1846697" cy="2362710"/>
            <a:chOff x="1157767" y="3707721"/>
            <a:chExt cx="2462263" cy="3150279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1157817" y="4554009"/>
              <a:ext cx="1816100" cy="496888"/>
            </a:xfrm>
            <a:prstGeom prst="rect">
              <a:avLst/>
            </a:prstGeom>
            <a:solidFill>
              <a:srgbClr val="16A085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157817" y="3711046"/>
              <a:ext cx="2462213" cy="842963"/>
            </a:xfrm>
            <a:custGeom>
              <a:avLst/>
              <a:gdLst>
                <a:gd name="T0" fmla="*/ 1551 w 1551"/>
                <a:gd name="T1" fmla="*/ 0 h 531"/>
                <a:gd name="T2" fmla="*/ 1144 w 1551"/>
                <a:gd name="T3" fmla="*/ 531 h 531"/>
                <a:gd name="T4" fmla="*/ 0 w 1551"/>
                <a:gd name="T5" fmla="*/ 531 h 531"/>
                <a:gd name="T6" fmla="*/ 405 w 1551"/>
                <a:gd name="T7" fmla="*/ 0 h 531"/>
                <a:gd name="T8" fmla="*/ 1551 w 1551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531">
                  <a:moveTo>
                    <a:pt x="1551" y="0"/>
                  </a:moveTo>
                  <a:lnTo>
                    <a:pt x="1144" y="531"/>
                  </a:lnTo>
                  <a:lnTo>
                    <a:pt x="0" y="531"/>
                  </a:lnTo>
                  <a:lnTo>
                    <a:pt x="405" y="0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973917" y="3707721"/>
              <a:ext cx="646113" cy="1339850"/>
            </a:xfrm>
            <a:custGeom>
              <a:avLst/>
              <a:gdLst>
                <a:gd name="T0" fmla="*/ 0 w 407"/>
                <a:gd name="T1" fmla="*/ 844 h 844"/>
                <a:gd name="T2" fmla="*/ 407 w 407"/>
                <a:gd name="T3" fmla="*/ 313 h 844"/>
                <a:gd name="T4" fmla="*/ 407 w 407"/>
                <a:gd name="T5" fmla="*/ 0 h 844"/>
                <a:gd name="T6" fmla="*/ 0 w 407"/>
                <a:gd name="T7" fmla="*/ 531 h 844"/>
                <a:gd name="T8" fmla="*/ 0 w 407"/>
                <a:gd name="T9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844">
                  <a:moveTo>
                    <a:pt x="0" y="844"/>
                  </a:moveTo>
                  <a:lnTo>
                    <a:pt x="407" y="313"/>
                  </a:lnTo>
                  <a:lnTo>
                    <a:pt x="407" y="0"/>
                  </a:lnTo>
                  <a:lnTo>
                    <a:pt x="0" y="531"/>
                  </a:lnTo>
                  <a:lnTo>
                    <a:pt x="0" y="844"/>
                  </a:lnTo>
                  <a:close/>
                </a:path>
              </a:pathLst>
            </a:custGeom>
            <a:solidFill>
              <a:srgbClr val="16A085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57767" y="5041371"/>
              <a:ext cx="1813505" cy="1816629"/>
            </a:xfrm>
            <a:prstGeom prst="rect">
              <a:avLst/>
            </a:prstGeom>
            <a:gradFill>
              <a:gsLst>
                <a:gs pos="0">
                  <a:srgbClr val="16A085"/>
                </a:gs>
                <a:gs pos="100000">
                  <a:sysClr val="window" lastClr="FFFFFF">
                    <a:alpha val="50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763609" y="4019094"/>
            <a:ext cx="1846660" cy="1987550"/>
            <a:chOff x="2969204" y="4207933"/>
            <a:chExt cx="2462213" cy="2650067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969204" y="5050896"/>
              <a:ext cx="1816100" cy="496888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2969204" y="4207933"/>
              <a:ext cx="2462213" cy="842963"/>
            </a:xfrm>
            <a:custGeom>
              <a:avLst/>
              <a:gdLst>
                <a:gd name="T0" fmla="*/ 1551 w 1551"/>
                <a:gd name="T1" fmla="*/ 0 h 531"/>
                <a:gd name="T2" fmla="*/ 1144 w 1551"/>
                <a:gd name="T3" fmla="*/ 531 h 531"/>
                <a:gd name="T4" fmla="*/ 0 w 1551"/>
                <a:gd name="T5" fmla="*/ 531 h 531"/>
                <a:gd name="T6" fmla="*/ 405 w 1551"/>
                <a:gd name="T7" fmla="*/ 0 h 531"/>
                <a:gd name="T8" fmla="*/ 1551 w 1551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531">
                  <a:moveTo>
                    <a:pt x="1551" y="0"/>
                  </a:moveTo>
                  <a:lnTo>
                    <a:pt x="1144" y="531"/>
                  </a:lnTo>
                  <a:lnTo>
                    <a:pt x="0" y="531"/>
                  </a:lnTo>
                  <a:lnTo>
                    <a:pt x="405" y="0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785304" y="4207933"/>
              <a:ext cx="646113" cy="1339850"/>
            </a:xfrm>
            <a:custGeom>
              <a:avLst/>
              <a:gdLst>
                <a:gd name="T0" fmla="*/ 0 w 407"/>
                <a:gd name="T1" fmla="*/ 844 h 844"/>
                <a:gd name="T2" fmla="*/ 407 w 407"/>
                <a:gd name="T3" fmla="*/ 313 h 844"/>
                <a:gd name="T4" fmla="*/ 407 w 407"/>
                <a:gd name="T5" fmla="*/ 0 h 844"/>
                <a:gd name="T6" fmla="*/ 0 w 407"/>
                <a:gd name="T7" fmla="*/ 531 h 844"/>
                <a:gd name="T8" fmla="*/ 0 w 407"/>
                <a:gd name="T9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844">
                  <a:moveTo>
                    <a:pt x="0" y="844"/>
                  </a:moveTo>
                  <a:lnTo>
                    <a:pt x="407" y="313"/>
                  </a:lnTo>
                  <a:lnTo>
                    <a:pt x="407" y="0"/>
                  </a:lnTo>
                  <a:lnTo>
                    <a:pt x="0" y="531"/>
                  </a:lnTo>
                  <a:lnTo>
                    <a:pt x="0" y="844"/>
                  </a:lnTo>
                  <a:close/>
                </a:path>
              </a:pathLst>
            </a:custGeom>
            <a:solidFill>
              <a:srgbClr val="9BBB59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71272" y="5544458"/>
              <a:ext cx="1811338" cy="1313542"/>
            </a:xfrm>
            <a:prstGeom prst="rect">
              <a:avLst/>
            </a:prstGeom>
            <a:gradFill>
              <a:gsLst>
                <a:gs pos="0">
                  <a:srgbClr val="9BBB59">
                    <a:lumMod val="75000"/>
                  </a:srgbClr>
                </a:gs>
                <a:gs pos="100000">
                  <a:sysClr val="window" lastClr="FFFFFF">
                    <a:alpha val="50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20092" y="4384615"/>
            <a:ext cx="1852253" cy="1622028"/>
            <a:chOff x="4777847" y="4695295"/>
            <a:chExt cx="2469670" cy="2162704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777847" y="5547783"/>
              <a:ext cx="1823557" cy="496888"/>
            </a:xfrm>
            <a:prstGeom prst="rect">
              <a:avLst/>
            </a:prstGeom>
            <a:solidFill>
              <a:srgbClr val="F39C12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4785304" y="4704820"/>
              <a:ext cx="2462213" cy="842963"/>
            </a:xfrm>
            <a:custGeom>
              <a:avLst/>
              <a:gdLst>
                <a:gd name="T0" fmla="*/ 1551 w 1551"/>
                <a:gd name="T1" fmla="*/ 0 h 531"/>
                <a:gd name="T2" fmla="*/ 1144 w 1551"/>
                <a:gd name="T3" fmla="*/ 531 h 531"/>
                <a:gd name="T4" fmla="*/ 0 w 1551"/>
                <a:gd name="T5" fmla="*/ 531 h 531"/>
                <a:gd name="T6" fmla="*/ 405 w 1551"/>
                <a:gd name="T7" fmla="*/ 0 h 531"/>
                <a:gd name="T8" fmla="*/ 1551 w 1551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531">
                  <a:moveTo>
                    <a:pt x="1551" y="0"/>
                  </a:moveTo>
                  <a:lnTo>
                    <a:pt x="1144" y="531"/>
                  </a:lnTo>
                  <a:lnTo>
                    <a:pt x="0" y="531"/>
                  </a:lnTo>
                  <a:lnTo>
                    <a:pt x="405" y="0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6601404" y="4695295"/>
              <a:ext cx="646113" cy="1339850"/>
            </a:xfrm>
            <a:custGeom>
              <a:avLst/>
              <a:gdLst>
                <a:gd name="T0" fmla="*/ 0 w 407"/>
                <a:gd name="T1" fmla="*/ 844 h 844"/>
                <a:gd name="T2" fmla="*/ 407 w 407"/>
                <a:gd name="T3" fmla="*/ 313 h 844"/>
                <a:gd name="T4" fmla="*/ 407 w 407"/>
                <a:gd name="T5" fmla="*/ 0 h 844"/>
                <a:gd name="T6" fmla="*/ 0 w 407"/>
                <a:gd name="T7" fmla="*/ 531 h 844"/>
                <a:gd name="T8" fmla="*/ 0 w 407"/>
                <a:gd name="T9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844">
                  <a:moveTo>
                    <a:pt x="0" y="844"/>
                  </a:moveTo>
                  <a:lnTo>
                    <a:pt x="407" y="313"/>
                  </a:lnTo>
                  <a:lnTo>
                    <a:pt x="407" y="0"/>
                  </a:lnTo>
                  <a:lnTo>
                    <a:pt x="0" y="531"/>
                  </a:lnTo>
                  <a:lnTo>
                    <a:pt x="0" y="844"/>
                  </a:lnTo>
                  <a:close/>
                </a:path>
              </a:pathLst>
            </a:custGeom>
            <a:solidFill>
              <a:srgbClr val="F39C12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82559" y="6035144"/>
              <a:ext cx="1818795" cy="822855"/>
            </a:xfrm>
            <a:prstGeom prst="rect">
              <a:avLst/>
            </a:prstGeom>
            <a:gradFill>
              <a:gsLst>
                <a:gs pos="0">
                  <a:srgbClr val="F39C12">
                    <a:lumMod val="75000"/>
                  </a:srgbClr>
                </a:gs>
                <a:gs pos="100000">
                  <a:sysClr val="window" lastClr="FFFFFF">
                    <a:alpha val="50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80616" y="4764424"/>
            <a:ext cx="1846660" cy="1242219"/>
            <a:chOff x="6591879" y="5201707"/>
            <a:chExt cx="2462213" cy="1656292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6591879" y="6044670"/>
              <a:ext cx="1816100" cy="496888"/>
            </a:xfrm>
            <a:prstGeom prst="rect">
              <a:avLst/>
            </a:prstGeom>
            <a:solidFill>
              <a:srgbClr val="C0392B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6591879" y="5201707"/>
              <a:ext cx="2462213" cy="842963"/>
            </a:xfrm>
            <a:custGeom>
              <a:avLst/>
              <a:gdLst>
                <a:gd name="T0" fmla="*/ 1551 w 1551"/>
                <a:gd name="T1" fmla="*/ 0 h 531"/>
                <a:gd name="T2" fmla="*/ 1144 w 1551"/>
                <a:gd name="T3" fmla="*/ 531 h 531"/>
                <a:gd name="T4" fmla="*/ 0 w 1551"/>
                <a:gd name="T5" fmla="*/ 531 h 531"/>
                <a:gd name="T6" fmla="*/ 405 w 1551"/>
                <a:gd name="T7" fmla="*/ 0 h 531"/>
                <a:gd name="T8" fmla="*/ 1551 w 1551"/>
                <a:gd name="T9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531">
                  <a:moveTo>
                    <a:pt x="1551" y="0"/>
                  </a:moveTo>
                  <a:lnTo>
                    <a:pt x="1144" y="531"/>
                  </a:lnTo>
                  <a:lnTo>
                    <a:pt x="0" y="531"/>
                  </a:lnTo>
                  <a:lnTo>
                    <a:pt x="405" y="0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C0392B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8407979" y="5201707"/>
              <a:ext cx="646113" cy="1339850"/>
            </a:xfrm>
            <a:custGeom>
              <a:avLst/>
              <a:gdLst>
                <a:gd name="T0" fmla="*/ 0 w 407"/>
                <a:gd name="T1" fmla="*/ 844 h 844"/>
                <a:gd name="T2" fmla="*/ 407 w 407"/>
                <a:gd name="T3" fmla="*/ 313 h 844"/>
                <a:gd name="T4" fmla="*/ 407 w 407"/>
                <a:gd name="T5" fmla="*/ 0 h 844"/>
                <a:gd name="T6" fmla="*/ 0 w 407"/>
                <a:gd name="T7" fmla="*/ 531 h 844"/>
                <a:gd name="T8" fmla="*/ 0 w 407"/>
                <a:gd name="T9" fmla="*/ 844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7" h="844">
                  <a:moveTo>
                    <a:pt x="0" y="844"/>
                  </a:moveTo>
                  <a:lnTo>
                    <a:pt x="407" y="313"/>
                  </a:lnTo>
                  <a:lnTo>
                    <a:pt x="407" y="0"/>
                  </a:lnTo>
                  <a:lnTo>
                    <a:pt x="0" y="531"/>
                  </a:lnTo>
                  <a:lnTo>
                    <a:pt x="0" y="844"/>
                  </a:lnTo>
                  <a:close/>
                </a:path>
              </a:pathLst>
            </a:custGeom>
            <a:solidFill>
              <a:srgbClr val="C0392B">
                <a:lumMod val="50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53">
                <a:defRPr/>
              </a:pPr>
              <a:endParaRPr lang="id-ID" sz="135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96641" y="6532030"/>
              <a:ext cx="1811288" cy="325969"/>
            </a:xfrm>
            <a:prstGeom prst="rect">
              <a:avLst/>
            </a:prstGeom>
            <a:gradFill>
              <a:gsLst>
                <a:gs pos="0">
                  <a:srgbClr val="C0392B">
                    <a:lumMod val="75000"/>
                  </a:srgbClr>
                </a:gs>
                <a:gs pos="100000">
                  <a:sysClr val="window" lastClr="FFFFFF">
                    <a:alpha val="50000"/>
                  </a:sys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753">
                <a:defRPr/>
              </a:pPr>
              <a:endParaRPr lang="id-ID" sz="135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997532" y="5305738"/>
            <a:ext cx="157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53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Technologies</a:t>
            </a:r>
            <a:endParaRPr lang="id-ID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57451" y="4743169"/>
            <a:ext cx="119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53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Planting 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material</a:t>
            </a:r>
            <a:endParaRPr lang="id-ID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1762" y="4393115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53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GAPs</a:t>
            </a:r>
          </a:p>
          <a:p>
            <a:pPr algn="ctr" defTabSz="685753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BPPs</a:t>
            </a:r>
            <a:endParaRPr lang="id-ID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57500" y="4184755"/>
            <a:ext cx="100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53"/>
            <a:r>
              <a:rPr lang="id-ID" b="1" dirty="0">
                <a:solidFill>
                  <a:schemeClr val="bg1"/>
                </a:solidFill>
                <a:latin typeface="Gill Sans MT" panose="020B0502020104020203" pitchFamily="34" charset="0"/>
              </a:rPr>
              <a:t>Growth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29744" y="378978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53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Big data</a:t>
            </a:r>
            <a:endParaRPr lang="id-ID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9993" y="3388067"/>
            <a:ext cx="80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53"/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Trade</a:t>
            </a:r>
            <a:endParaRPr lang="id-ID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51" name="Rectangle 50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56" name="Rectangle 55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56061" y="5754082"/>
            <a:ext cx="3605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GAPs</a:t>
            </a:r>
            <a:r>
              <a:rPr lang="en-US" dirty="0" smtClean="0">
                <a:latin typeface="Gill Sans MT" panose="020B0502020104020203" pitchFamily="34" charset="0"/>
              </a:rPr>
              <a:t> = Good agricultural practices</a:t>
            </a:r>
          </a:p>
          <a:p>
            <a:r>
              <a:rPr lang="en-US" b="1" dirty="0" smtClean="0">
                <a:latin typeface="Gill Sans MT" panose="020B0502020104020203" pitchFamily="34" charset="0"/>
              </a:rPr>
              <a:t>BPPs</a:t>
            </a:r>
            <a:r>
              <a:rPr lang="en-US" dirty="0" smtClean="0">
                <a:latin typeface="Gill Sans MT" panose="020B0502020104020203" pitchFamily="34" charset="0"/>
              </a:rPr>
              <a:t> = Best production practices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61" name="Picture 2" descr="Green,Wheel,Rim,Spoke,Automotive wheel  system,Circle,Logo,Font,Illustration,Symbol,Auto  part,Trademark,Icon,Plant,Flag #111880 - Free Icon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805" y="1528533"/>
            <a:ext cx="3335770" cy="284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1821900" y="1124016"/>
            <a:ext cx="32117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Empowering </a:t>
            </a:r>
            <a:r>
              <a:rPr lang="en-US" sz="2400" b="1" dirty="0" smtClean="0">
                <a:solidFill>
                  <a:srgbClr val="009900"/>
                </a:solidFill>
                <a:latin typeface="Gill Sans MT" panose="020B0502020104020203" pitchFamily="34" charset="0"/>
              </a:rPr>
              <a:t>farmers</a:t>
            </a:r>
            <a:endParaRPr lang="en-US" sz="2400" b="1" dirty="0" smtClean="0">
              <a:solidFill>
                <a:srgbClr val="009900"/>
              </a:solidFill>
              <a:latin typeface="Gill Sans MT" panose="020B0502020104020203" pitchFamily="34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Gill Sans MT" panose="020B0502020104020203" pitchFamily="34" charset="0"/>
              </a:rPr>
              <a:t>Is it sustainable?</a:t>
            </a:r>
            <a:endParaRPr lang="en-US" sz="2400" dirty="0">
              <a:latin typeface="Gill Sans MT" panose="020B0502020104020203" pitchFamily="34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Gill Sans MT" panose="020B0502020104020203" pitchFamily="34" charset="0"/>
              </a:rPr>
              <a:t>Is it profitable?</a:t>
            </a:r>
            <a:endParaRPr lang="en-US" sz="2400" dirty="0">
              <a:latin typeface="Gill Sans MT" panose="020B0502020104020203" pitchFamily="34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Gill Sans MT" panose="020B0502020104020203" pitchFamily="34" charset="0"/>
              </a:rPr>
              <a:t>Is it resilient?</a:t>
            </a:r>
          </a:p>
        </p:txBody>
      </p:sp>
      <p:pic>
        <p:nvPicPr>
          <p:cNvPr id="63" name="Picture 4" descr="https://miro.medium.com/max/486/1*3UdIswRhqZHE3xw0Ze6V5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8" y="2040060"/>
            <a:ext cx="1385592" cy="12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97" y="1632174"/>
            <a:ext cx="714375" cy="642938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4208055" y="1528533"/>
            <a:ext cx="324212" cy="115801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 395"/>
          <p:cNvGrpSpPr/>
          <p:nvPr/>
        </p:nvGrpSpPr>
        <p:grpSpPr>
          <a:xfrm>
            <a:off x="7215" y="6499412"/>
            <a:ext cx="9144000" cy="358588"/>
            <a:chOff x="0" y="6499412"/>
            <a:chExt cx="9144000" cy="358588"/>
          </a:xfrm>
        </p:grpSpPr>
        <p:sp>
          <p:nvSpPr>
            <p:cNvPr id="397" name="Rectangle 396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8" name="Rectangle 397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rgbClr val="ED7D31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93" name="Rectangle 92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61946" y="4965056"/>
            <a:ext cx="3809605" cy="11913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8000" tIns="10800" rIns="18000" bIns="10800">
            <a:spAutoFit/>
          </a:bodyPr>
          <a:lstStyle>
            <a:lvl1pPr marL="457200" indent="-4572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en-CA" altLang="en-US" sz="2000" dirty="0">
              <a:solidFill>
                <a:prstClr val="white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CA" altLang="en-US" sz="280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4"/>
              </a:rPr>
              <a:t>lusike.wasilwa@kalro.org</a:t>
            </a:r>
            <a:endParaRPr lang="en-CA" altLang="en-US" sz="2800" dirty="0">
              <a:solidFill>
                <a:prstClr val="white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en-CA" altLang="en-US" sz="280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5"/>
              </a:rPr>
              <a:t>lwasilwa@gmail.com</a:t>
            </a:r>
            <a:endParaRPr lang="en-CA" altLang="en-US" sz="2800" dirty="0">
              <a:solidFill>
                <a:prstClr val="white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44" y="49870"/>
            <a:ext cx="4728071" cy="6312999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215" y="2293488"/>
            <a:ext cx="4502607" cy="12529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18000" tIns="10800" rIns="18000" bIns="10800">
            <a:spAutoFit/>
          </a:bodyPr>
          <a:lstStyle>
            <a:lvl1pPr marL="457200" indent="-4572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altLang="en-US" sz="6000" b="1" dirty="0">
                <a:latin typeface="Gill Sans MT" panose="020B0502020104020203" pitchFamily="34" charset="0"/>
                <a:cs typeface="Arial" panose="020B0604020202020204" pitchFamily="34" charset="0"/>
              </a:rPr>
              <a:t>Thank you</a:t>
            </a:r>
            <a:endParaRPr lang="en-CA" altLang="en-US" sz="2000" dirty="0"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endParaRPr lang="en-CA" altLang="en-US" sz="20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527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09615" y="200452"/>
            <a:ext cx="6870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Challenge</a:t>
            </a:r>
            <a:r>
              <a:rPr lang="en-US" sz="2800" b="1" dirty="0" smtClean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Agricultural  Development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3467637" y="844019"/>
            <a:ext cx="2213381" cy="713889"/>
          </a:xfrm>
          <a:custGeom>
            <a:avLst/>
            <a:gdLst>
              <a:gd name="T0" fmla="*/ 2387 w 2716"/>
              <a:gd name="T1" fmla="*/ 0 h 876"/>
              <a:gd name="T2" fmla="*/ 0 w 2716"/>
              <a:gd name="T3" fmla="*/ 0 h 876"/>
              <a:gd name="T4" fmla="*/ 0 w 2716"/>
              <a:gd name="T5" fmla="*/ 876 h 876"/>
              <a:gd name="T6" fmla="*/ 2716 w 2716"/>
              <a:gd name="T7" fmla="*/ 876 h 876"/>
              <a:gd name="T8" fmla="*/ 2387 w 2716"/>
              <a:gd name="T9" fmla="*/ 715 h 876"/>
              <a:gd name="T10" fmla="*/ 2387 w 2716"/>
              <a:gd name="T11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6" h="876">
                <a:moveTo>
                  <a:pt x="2387" y="0"/>
                </a:moveTo>
                <a:lnTo>
                  <a:pt x="0" y="0"/>
                </a:lnTo>
                <a:lnTo>
                  <a:pt x="0" y="876"/>
                </a:lnTo>
                <a:lnTo>
                  <a:pt x="2716" y="876"/>
                </a:lnTo>
                <a:lnTo>
                  <a:pt x="2387" y="715"/>
                </a:lnTo>
                <a:lnTo>
                  <a:pt x="238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405501" y="844019"/>
            <a:ext cx="2210936" cy="713889"/>
          </a:xfrm>
          <a:custGeom>
            <a:avLst/>
            <a:gdLst>
              <a:gd name="T0" fmla="*/ 2387 w 2713"/>
              <a:gd name="T1" fmla="*/ 0 h 876"/>
              <a:gd name="T2" fmla="*/ 0 w 2713"/>
              <a:gd name="T3" fmla="*/ 0 h 876"/>
              <a:gd name="T4" fmla="*/ 0 w 2713"/>
              <a:gd name="T5" fmla="*/ 876 h 876"/>
              <a:gd name="T6" fmla="*/ 2713 w 2713"/>
              <a:gd name="T7" fmla="*/ 876 h 876"/>
              <a:gd name="T8" fmla="*/ 2387 w 2713"/>
              <a:gd name="T9" fmla="*/ 715 h 876"/>
              <a:gd name="T10" fmla="*/ 2387 w 2713"/>
              <a:gd name="T11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3" h="876">
                <a:moveTo>
                  <a:pt x="2387" y="0"/>
                </a:moveTo>
                <a:lnTo>
                  <a:pt x="0" y="0"/>
                </a:lnTo>
                <a:lnTo>
                  <a:pt x="0" y="876"/>
                </a:lnTo>
                <a:lnTo>
                  <a:pt x="2713" y="876"/>
                </a:lnTo>
                <a:lnTo>
                  <a:pt x="2387" y="715"/>
                </a:lnTo>
                <a:lnTo>
                  <a:pt x="238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>
            <a:off x="4931273" y="2588808"/>
            <a:ext cx="2211751" cy="711444"/>
          </a:xfrm>
          <a:custGeom>
            <a:avLst/>
            <a:gdLst>
              <a:gd name="T0" fmla="*/ 2388 w 2714"/>
              <a:gd name="T1" fmla="*/ 0 h 873"/>
              <a:gd name="T2" fmla="*/ 0 w 2714"/>
              <a:gd name="T3" fmla="*/ 0 h 873"/>
              <a:gd name="T4" fmla="*/ 0 w 2714"/>
              <a:gd name="T5" fmla="*/ 873 h 873"/>
              <a:gd name="T6" fmla="*/ 2714 w 2714"/>
              <a:gd name="T7" fmla="*/ 873 h 873"/>
              <a:gd name="T8" fmla="*/ 2388 w 2714"/>
              <a:gd name="T9" fmla="*/ 715 h 873"/>
              <a:gd name="T10" fmla="*/ 2388 w 2714"/>
              <a:gd name="T11" fmla="*/ 0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4" h="873">
                <a:moveTo>
                  <a:pt x="2388" y="0"/>
                </a:moveTo>
                <a:lnTo>
                  <a:pt x="0" y="0"/>
                </a:lnTo>
                <a:lnTo>
                  <a:pt x="0" y="873"/>
                </a:lnTo>
                <a:lnTo>
                  <a:pt x="2714" y="873"/>
                </a:lnTo>
                <a:lnTo>
                  <a:pt x="2388" y="715"/>
                </a:lnTo>
                <a:lnTo>
                  <a:pt x="238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2" name="Freeform 8"/>
          <p:cNvSpPr>
            <a:spLocks/>
          </p:cNvSpPr>
          <p:nvPr/>
        </p:nvSpPr>
        <p:spPr bwMode="auto">
          <a:xfrm>
            <a:off x="539552" y="844019"/>
            <a:ext cx="2210936" cy="713889"/>
          </a:xfrm>
          <a:custGeom>
            <a:avLst/>
            <a:gdLst>
              <a:gd name="T0" fmla="*/ 2387 w 2713"/>
              <a:gd name="T1" fmla="*/ 0 h 876"/>
              <a:gd name="T2" fmla="*/ 0 w 2713"/>
              <a:gd name="T3" fmla="*/ 0 h 876"/>
              <a:gd name="T4" fmla="*/ 0 w 2713"/>
              <a:gd name="T5" fmla="*/ 876 h 876"/>
              <a:gd name="T6" fmla="*/ 2713 w 2713"/>
              <a:gd name="T7" fmla="*/ 876 h 876"/>
              <a:gd name="T8" fmla="*/ 2387 w 2713"/>
              <a:gd name="T9" fmla="*/ 715 h 876"/>
              <a:gd name="T10" fmla="*/ 2387 w 2713"/>
              <a:gd name="T11" fmla="*/ 0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3" h="876">
                <a:moveTo>
                  <a:pt x="2387" y="0"/>
                </a:moveTo>
                <a:lnTo>
                  <a:pt x="0" y="0"/>
                </a:lnTo>
                <a:lnTo>
                  <a:pt x="0" y="876"/>
                </a:lnTo>
                <a:lnTo>
                  <a:pt x="2713" y="876"/>
                </a:lnTo>
                <a:lnTo>
                  <a:pt x="2387" y="715"/>
                </a:lnTo>
                <a:lnTo>
                  <a:pt x="238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3" name="Freeform 9"/>
          <p:cNvSpPr>
            <a:spLocks/>
          </p:cNvSpPr>
          <p:nvPr/>
        </p:nvSpPr>
        <p:spPr bwMode="auto">
          <a:xfrm>
            <a:off x="2003188" y="2588808"/>
            <a:ext cx="2211751" cy="711444"/>
          </a:xfrm>
          <a:custGeom>
            <a:avLst/>
            <a:gdLst>
              <a:gd name="T0" fmla="*/ 2388 w 2714"/>
              <a:gd name="T1" fmla="*/ 0 h 873"/>
              <a:gd name="T2" fmla="*/ 0 w 2714"/>
              <a:gd name="T3" fmla="*/ 0 h 873"/>
              <a:gd name="T4" fmla="*/ 0 w 2714"/>
              <a:gd name="T5" fmla="*/ 873 h 873"/>
              <a:gd name="T6" fmla="*/ 2714 w 2714"/>
              <a:gd name="T7" fmla="*/ 873 h 873"/>
              <a:gd name="T8" fmla="*/ 2388 w 2714"/>
              <a:gd name="T9" fmla="*/ 715 h 873"/>
              <a:gd name="T10" fmla="*/ 2388 w 2714"/>
              <a:gd name="T11" fmla="*/ 0 h 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14" h="873">
                <a:moveTo>
                  <a:pt x="2388" y="0"/>
                </a:moveTo>
                <a:lnTo>
                  <a:pt x="0" y="0"/>
                </a:lnTo>
                <a:lnTo>
                  <a:pt x="0" y="873"/>
                </a:lnTo>
                <a:lnTo>
                  <a:pt x="2714" y="873"/>
                </a:lnTo>
                <a:lnTo>
                  <a:pt x="2388" y="715"/>
                </a:lnTo>
                <a:lnTo>
                  <a:pt x="2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659449" y="4522724"/>
            <a:ext cx="1306351" cy="46614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491419" y="4522724"/>
            <a:ext cx="1074908" cy="46614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4112452" y="4522724"/>
            <a:ext cx="1235257" cy="46614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5908387" y="4522724"/>
            <a:ext cx="1074908" cy="46614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7534425" y="4522724"/>
            <a:ext cx="1166035" cy="46614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03515" y="4522724"/>
            <a:ext cx="463702" cy="46614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2027718" y="4522724"/>
            <a:ext cx="463702" cy="466147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659899" y="4522724"/>
            <a:ext cx="466147" cy="466147"/>
          </a:xfrm>
          <a:prstGeom prst="rect">
            <a:avLst/>
          </a:prstGeom>
          <a:solidFill>
            <a:schemeClr val="accent4"/>
          </a:solidFill>
          <a:ln>
            <a:noFill/>
          </a:ln>
          <a:extLst/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7068277" y="4522724"/>
            <a:ext cx="466147" cy="466147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+mj-lt"/>
              </a:rPr>
              <a:t>05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443871" y="4522724"/>
            <a:ext cx="464517" cy="466147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+mj-lt"/>
              </a:rPr>
              <a:t>04</a:t>
            </a:r>
          </a:p>
        </p:txBody>
      </p:sp>
      <p:sp>
        <p:nvSpPr>
          <p:cNvPr id="24" name="Freeform 20"/>
          <p:cNvSpPr>
            <a:spLocks/>
          </p:cNvSpPr>
          <p:nvPr/>
        </p:nvSpPr>
        <p:spPr bwMode="auto">
          <a:xfrm>
            <a:off x="5412902" y="715257"/>
            <a:ext cx="268116" cy="842649"/>
          </a:xfrm>
          <a:custGeom>
            <a:avLst/>
            <a:gdLst>
              <a:gd name="T0" fmla="*/ 0 w 329"/>
              <a:gd name="T1" fmla="*/ 873 h 1034"/>
              <a:gd name="T2" fmla="*/ 329 w 329"/>
              <a:gd name="T3" fmla="*/ 1034 h 1034"/>
              <a:gd name="T4" fmla="*/ 329 w 329"/>
              <a:gd name="T5" fmla="*/ 158 h 1034"/>
              <a:gd name="T6" fmla="*/ 0 w 329"/>
              <a:gd name="T7" fmla="*/ 0 h 1034"/>
              <a:gd name="T8" fmla="*/ 0 w 329"/>
              <a:gd name="T9" fmla="*/ 873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9" h="1034">
                <a:moveTo>
                  <a:pt x="0" y="873"/>
                </a:moveTo>
                <a:lnTo>
                  <a:pt x="329" y="1034"/>
                </a:lnTo>
                <a:lnTo>
                  <a:pt x="329" y="158"/>
                </a:lnTo>
                <a:lnTo>
                  <a:pt x="0" y="0"/>
                </a:lnTo>
                <a:lnTo>
                  <a:pt x="0" y="873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25" name="Freeform 21"/>
          <p:cNvSpPr>
            <a:spLocks/>
          </p:cNvSpPr>
          <p:nvPr/>
        </p:nvSpPr>
        <p:spPr bwMode="auto">
          <a:xfrm>
            <a:off x="8350767" y="715257"/>
            <a:ext cx="265671" cy="842649"/>
          </a:xfrm>
          <a:custGeom>
            <a:avLst/>
            <a:gdLst>
              <a:gd name="T0" fmla="*/ 0 w 326"/>
              <a:gd name="T1" fmla="*/ 873 h 1034"/>
              <a:gd name="T2" fmla="*/ 326 w 326"/>
              <a:gd name="T3" fmla="*/ 1034 h 1034"/>
              <a:gd name="T4" fmla="*/ 326 w 326"/>
              <a:gd name="T5" fmla="*/ 158 h 1034"/>
              <a:gd name="T6" fmla="*/ 0 w 326"/>
              <a:gd name="T7" fmla="*/ 0 h 1034"/>
              <a:gd name="T8" fmla="*/ 0 w 326"/>
              <a:gd name="T9" fmla="*/ 873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" h="1034">
                <a:moveTo>
                  <a:pt x="0" y="873"/>
                </a:moveTo>
                <a:lnTo>
                  <a:pt x="326" y="1034"/>
                </a:lnTo>
                <a:lnTo>
                  <a:pt x="326" y="158"/>
                </a:lnTo>
                <a:lnTo>
                  <a:pt x="0" y="0"/>
                </a:lnTo>
                <a:lnTo>
                  <a:pt x="0" y="87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26" name="Freeform 22"/>
          <p:cNvSpPr>
            <a:spLocks/>
          </p:cNvSpPr>
          <p:nvPr/>
        </p:nvSpPr>
        <p:spPr bwMode="auto">
          <a:xfrm>
            <a:off x="6877352" y="2458417"/>
            <a:ext cx="265671" cy="841835"/>
          </a:xfrm>
          <a:custGeom>
            <a:avLst/>
            <a:gdLst>
              <a:gd name="T0" fmla="*/ 0 w 326"/>
              <a:gd name="T1" fmla="*/ 875 h 1033"/>
              <a:gd name="T2" fmla="*/ 326 w 326"/>
              <a:gd name="T3" fmla="*/ 1033 h 1033"/>
              <a:gd name="T4" fmla="*/ 326 w 326"/>
              <a:gd name="T5" fmla="*/ 160 h 1033"/>
              <a:gd name="T6" fmla="*/ 0 w 326"/>
              <a:gd name="T7" fmla="*/ 0 h 1033"/>
              <a:gd name="T8" fmla="*/ 0 w 326"/>
              <a:gd name="T9" fmla="*/ 875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" h="1033">
                <a:moveTo>
                  <a:pt x="0" y="875"/>
                </a:moveTo>
                <a:lnTo>
                  <a:pt x="326" y="1033"/>
                </a:lnTo>
                <a:lnTo>
                  <a:pt x="326" y="160"/>
                </a:lnTo>
                <a:lnTo>
                  <a:pt x="0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27" name="Freeform 268"/>
          <p:cNvSpPr>
            <a:spLocks/>
          </p:cNvSpPr>
          <p:nvPr/>
        </p:nvSpPr>
        <p:spPr bwMode="auto">
          <a:xfrm>
            <a:off x="3467638" y="1557907"/>
            <a:ext cx="365909" cy="331681"/>
          </a:xfrm>
          <a:custGeom>
            <a:avLst/>
            <a:gdLst>
              <a:gd name="T0" fmla="*/ 0 w 449"/>
              <a:gd name="T1" fmla="*/ 0 h 407"/>
              <a:gd name="T2" fmla="*/ 0 w 449"/>
              <a:gd name="T3" fmla="*/ 2 h 407"/>
              <a:gd name="T4" fmla="*/ 449 w 449"/>
              <a:gd name="T5" fmla="*/ 407 h 407"/>
              <a:gd name="T6" fmla="*/ 449 w 449"/>
              <a:gd name="T7" fmla="*/ 0 h 407"/>
              <a:gd name="T8" fmla="*/ 0 w 449"/>
              <a:gd name="T9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9" h="407">
                <a:moveTo>
                  <a:pt x="0" y="0"/>
                </a:moveTo>
                <a:lnTo>
                  <a:pt x="0" y="2"/>
                </a:lnTo>
                <a:lnTo>
                  <a:pt x="449" y="407"/>
                </a:lnTo>
                <a:lnTo>
                  <a:pt x="4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28" name="Freeform 269"/>
          <p:cNvSpPr>
            <a:spLocks/>
          </p:cNvSpPr>
          <p:nvPr/>
        </p:nvSpPr>
        <p:spPr bwMode="auto">
          <a:xfrm>
            <a:off x="6405502" y="1557907"/>
            <a:ext cx="365909" cy="331681"/>
          </a:xfrm>
          <a:custGeom>
            <a:avLst/>
            <a:gdLst>
              <a:gd name="T0" fmla="*/ 0 w 449"/>
              <a:gd name="T1" fmla="*/ 0 h 407"/>
              <a:gd name="T2" fmla="*/ 0 w 449"/>
              <a:gd name="T3" fmla="*/ 2 h 407"/>
              <a:gd name="T4" fmla="*/ 449 w 449"/>
              <a:gd name="T5" fmla="*/ 407 h 407"/>
              <a:gd name="T6" fmla="*/ 449 w 449"/>
              <a:gd name="T7" fmla="*/ 0 h 407"/>
              <a:gd name="T8" fmla="*/ 0 w 449"/>
              <a:gd name="T9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9" h="407">
                <a:moveTo>
                  <a:pt x="0" y="0"/>
                </a:moveTo>
                <a:lnTo>
                  <a:pt x="0" y="2"/>
                </a:lnTo>
                <a:lnTo>
                  <a:pt x="449" y="407"/>
                </a:lnTo>
                <a:lnTo>
                  <a:pt x="4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29" name="Freeform 270"/>
          <p:cNvSpPr>
            <a:spLocks/>
          </p:cNvSpPr>
          <p:nvPr/>
        </p:nvSpPr>
        <p:spPr bwMode="auto">
          <a:xfrm>
            <a:off x="4931273" y="3300253"/>
            <a:ext cx="365909" cy="334126"/>
          </a:xfrm>
          <a:custGeom>
            <a:avLst/>
            <a:gdLst>
              <a:gd name="T0" fmla="*/ 0 w 449"/>
              <a:gd name="T1" fmla="*/ 0 h 410"/>
              <a:gd name="T2" fmla="*/ 0 w 449"/>
              <a:gd name="T3" fmla="*/ 3 h 410"/>
              <a:gd name="T4" fmla="*/ 449 w 449"/>
              <a:gd name="T5" fmla="*/ 410 h 410"/>
              <a:gd name="T6" fmla="*/ 449 w 449"/>
              <a:gd name="T7" fmla="*/ 0 h 410"/>
              <a:gd name="T8" fmla="*/ 0 w 449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9" h="410">
                <a:moveTo>
                  <a:pt x="0" y="0"/>
                </a:moveTo>
                <a:lnTo>
                  <a:pt x="0" y="3"/>
                </a:lnTo>
                <a:lnTo>
                  <a:pt x="449" y="410"/>
                </a:lnTo>
                <a:lnTo>
                  <a:pt x="4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30" name="Freeform 271"/>
          <p:cNvSpPr>
            <a:spLocks/>
          </p:cNvSpPr>
          <p:nvPr/>
        </p:nvSpPr>
        <p:spPr bwMode="auto">
          <a:xfrm>
            <a:off x="539553" y="1557907"/>
            <a:ext cx="365909" cy="331681"/>
          </a:xfrm>
          <a:custGeom>
            <a:avLst/>
            <a:gdLst>
              <a:gd name="T0" fmla="*/ 0 w 449"/>
              <a:gd name="T1" fmla="*/ 0 h 407"/>
              <a:gd name="T2" fmla="*/ 0 w 449"/>
              <a:gd name="T3" fmla="*/ 2 h 407"/>
              <a:gd name="T4" fmla="*/ 449 w 449"/>
              <a:gd name="T5" fmla="*/ 407 h 407"/>
              <a:gd name="T6" fmla="*/ 449 w 449"/>
              <a:gd name="T7" fmla="*/ 0 h 407"/>
              <a:gd name="T8" fmla="*/ 0 w 449"/>
              <a:gd name="T9" fmla="*/ 0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9" h="407">
                <a:moveTo>
                  <a:pt x="0" y="0"/>
                </a:moveTo>
                <a:lnTo>
                  <a:pt x="0" y="2"/>
                </a:lnTo>
                <a:lnTo>
                  <a:pt x="449" y="407"/>
                </a:lnTo>
                <a:lnTo>
                  <a:pt x="4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31" name="Freeform 272"/>
          <p:cNvSpPr>
            <a:spLocks/>
          </p:cNvSpPr>
          <p:nvPr/>
        </p:nvSpPr>
        <p:spPr bwMode="auto">
          <a:xfrm>
            <a:off x="2003188" y="3300253"/>
            <a:ext cx="365909" cy="334126"/>
          </a:xfrm>
          <a:custGeom>
            <a:avLst/>
            <a:gdLst>
              <a:gd name="T0" fmla="*/ 0 w 449"/>
              <a:gd name="T1" fmla="*/ 0 h 410"/>
              <a:gd name="T2" fmla="*/ 0 w 449"/>
              <a:gd name="T3" fmla="*/ 3 h 410"/>
              <a:gd name="T4" fmla="*/ 449 w 449"/>
              <a:gd name="T5" fmla="*/ 410 h 410"/>
              <a:gd name="T6" fmla="*/ 449 w 449"/>
              <a:gd name="T7" fmla="*/ 0 h 410"/>
              <a:gd name="T8" fmla="*/ 0 w 449"/>
              <a:gd name="T9" fmla="*/ 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9" h="410">
                <a:moveTo>
                  <a:pt x="0" y="0"/>
                </a:moveTo>
                <a:lnTo>
                  <a:pt x="0" y="3"/>
                </a:lnTo>
                <a:lnTo>
                  <a:pt x="449" y="410"/>
                </a:lnTo>
                <a:lnTo>
                  <a:pt x="4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32" name="Freeform 273"/>
          <p:cNvSpPr>
            <a:spLocks/>
          </p:cNvSpPr>
          <p:nvPr/>
        </p:nvSpPr>
        <p:spPr bwMode="auto">
          <a:xfrm>
            <a:off x="2484817" y="715257"/>
            <a:ext cx="265671" cy="842649"/>
          </a:xfrm>
          <a:custGeom>
            <a:avLst/>
            <a:gdLst>
              <a:gd name="T0" fmla="*/ 0 w 326"/>
              <a:gd name="T1" fmla="*/ 873 h 1034"/>
              <a:gd name="T2" fmla="*/ 326 w 326"/>
              <a:gd name="T3" fmla="*/ 1034 h 1034"/>
              <a:gd name="T4" fmla="*/ 326 w 326"/>
              <a:gd name="T5" fmla="*/ 158 h 1034"/>
              <a:gd name="T6" fmla="*/ 0 w 326"/>
              <a:gd name="T7" fmla="*/ 0 h 1034"/>
              <a:gd name="T8" fmla="*/ 0 w 326"/>
              <a:gd name="T9" fmla="*/ 873 h 1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" h="1034">
                <a:moveTo>
                  <a:pt x="0" y="873"/>
                </a:moveTo>
                <a:lnTo>
                  <a:pt x="326" y="1034"/>
                </a:lnTo>
                <a:lnTo>
                  <a:pt x="326" y="158"/>
                </a:lnTo>
                <a:lnTo>
                  <a:pt x="0" y="0"/>
                </a:lnTo>
                <a:lnTo>
                  <a:pt x="0" y="87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sp>
        <p:nvSpPr>
          <p:cNvPr id="33" name="Freeform 274"/>
          <p:cNvSpPr>
            <a:spLocks/>
          </p:cNvSpPr>
          <p:nvPr/>
        </p:nvSpPr>
        <p:spPr bwMode="auto">
          <a:xfrm>
            <a:off x="3949267" y="2458417"/>
            <a:ext cx="265671" cy="841835"/>
          </a:xfrm>
          <a:custGeom>
            <a:avLst/>
            <a:gdLst>
              <a:gd name="T0" fmla="*/ 0 w 326"/>
              <a:gd name="T1" fmla="*/ 875 h 1033"/>
              <a:gd name="T2" fmla="*/ 326 w 326"/>
              <a:gd name="T3" fmla="*/ 1033 h 1033"/>
              <a:gd name="T4" fmla="*/ 326 w 326"/>
              <a:gd name="T5" fmla="*/ 160 h 1033"/>
              <a:gd name="T6" fmla="*/ 0 w 326"/>
              <a:gd name="T7" fmla="*/ 0 h 1033"/>
              <a:gd name="T8" fmla="*/ 0 w 326"/>
              <a:gd name="T9" fmla="*/ 875 h 1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" h="1033">
                <a:moveTo>
                  <a:pt x="0" y="875"/>
                </a:moveTo>
                <a:lnTo>
                  <a:pt x="326" y="1033"/>
                </a:lnTo>
                <a:lnTo>
                  <a:pt x="326" y="160"/>
                </a:lnTo>
                <a:lnTo>
                  <a:pt x="0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xtLst/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fr-FR" sz="1200"/>
          </a:p>
        </p:txBody>
      </p:sp>
      <p:cxnSp>
        <p:nvCxnSpPr>
          <p:cNvPr id="34" name="Connecteur en angle 29"/>
          <p:cNvCxnSpPr/>
          <p:nvPr/>
        </p:nvCxnSpPr>
        <p:spPr>
          <a:xfrm rot="5400000">
            <a:off x="6194965" y="2907471"/>
            <a:ext cx="2755271" cy="23949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en angle 30"/>
          <p:cNvCxnSpPr/>
          <p:nvPr/>
        </p:nvCxnSpPr>
        <p:spPr>
          <a:xfrm rot="5400000">
            <a:off x="2974579" y="2788777"/>
            <a:ext cx="2682858" cy="54930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en angle 33"/>
          <p:cNvCxnSpPr/>
          <p:nvPr/>
        </p:nvCxnSpPr>
        <p:spPr>
          <a:xfrm rot="5400000">
            <a:off x="5368512" y="3736221"/>
            <a:ext cx="981142" cy="35613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4"/>
          <p:cNvCxnSpPr/>
          <p:nvPr/>
        </p:nvCxnSpPr>
        <p:spPr>
          <a:xfrm rot="5400000">
            <a:off x="2247595" y="3540533"/>
            <a:ext cx="985824" cy="74282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en angle 35"/>
          <p:cNvCxnSpPr/>
          <p:nvPr/>
        </p:nvCxnSpPr>
        <p:spPr>
          <a:xfrm rot="5400000">
            <a:off x="-128002" y="2640045"/>
            <a:ext cx="2649896" cy="87972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39552" y="904784"/>
            <a:ext cx="1940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altLang="en-US" b="1" dirty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Biotic and abiotic stresses</a:t>
            </a:r>
            <a:endParaRPr lang="en-US" b="1" dirty="0">
              <a:solidFill>
                <a:schemeClr val="bg1"/>
              </a:solidFill>
              <a:latin typeface="Gill Sans MT" panose="020B0502020104020203" pitchFamily="34" charset="0"/>
              <a:ea typeface="Roboto Bold" pitchFamily="2" charset="0"/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491127" y="922377"/>
            <a:ext cx="192177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996633"/>
              </a:buClr>
            </a:pPr>
            <a:r>
              <a:rPr lang="en-US" altLang="en-US" b="1" dirty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mechanization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95723" y="811268"/>
            <a:ext cx="1955043" cy="769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>
                <a:solidFill>
                  <a:schemeClr val="bg1"/>
                </a:solidFill>
                <a:latin typeface="Gill Sans MT" panose="020B0502020104020203" pitchFamily="34" charset="0"/>
              </a:rPr>
              <a:t>Limited range of products; </a:t>
            </a:r>
            <a:r>
              <a:rPr lang="en-US" sz="1467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unorganized </a:t>
            </a:r>
            <a:r>
              <a:rPr lang="en-US" sz="1467" dirty="0">
                <a:solidFill>
                  <a:schemeClr val="bg1"/>
                </a:solidFill>
                <a:latin typeface="Gill Sans MT" panose="020B0502020104020203" pitchFamily="34" charset="0"/>
              </a:rPr>
              <a:t>marketing system </a:t>
            </a:r>
            <a:endParaRPr lang="en-US" sz="1467" dirty="0">
              <a:solidFill>
                <a:schemeClr val="bg1"/>
              </a:solidFill>
              <a:latin typeface="Gill Sans MT" panose="020B05020201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31272" y="2667276"/>
            <a:ext cx="1946079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996633"/>
              </a:buClr>
            </a:pPr>
            <a:r>
              <a:rPr lang="en-US" altLang="en-US" sz="1600" b="1" dirty="0">
                <a:solidFill>
                  <a:schemeClr val="bg1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</a:t>
            </a:r>
            <a:r>
              <a:rPr lang="en-US" altLang="en-US" sz="1600" b="1" dirty="0" smtClean="0">
                <a:solidFill>
                  <a:schemeClr val="bg1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pre-and-post harvest </a:t>
            </a:r>
            <a:r>
              <a:rPr lang="en-US" altLang="en-US" sz="1600" b="1" dirty="0">
                <a:solidFill>
                  <a:schemeClr val="bg1"/>
                </a:solidFill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handling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107658" y="2598452"/>
            <a:ext cx="184533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rgbClr val="996633"/>
              </a:buClr>
            </a:pPr>
            <a:r>
              <a:rPr lang="en-US" altLang="en-US" b="1" dirty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use of </a:t>
            </a:r>
            <a:r>
              <a:rPr lang="en-US" altLang="en-US" b="1" dirty="0" smtClean="0">
                <a:latin typeface="Gill Sans MT" panose="020B0502020104020203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technologies </a:t>
            </a:r>
            <a:endParaRPr lang="en-US" altLang="en-US" b="1" dirty="0">
              <a:latin typeface="Gill Sans MT" panose="020B0502020104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3642" y="4622427"/>
            <a:ext cx="12519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chemeClr val="tx2"/>
                </a:solidFill>
                <a:latin typeface="Gill Sans MT" panose="020B0502020104020203" pitchFamily="34" charset="0"/>
                <a:ea typeface="Roboto Bold" pitchFamily="2" charset="0"/>
                <a:cs typeface="Arial" charset="0"/>
              </a:rPr>
              <a:t>Production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635977" y="4622427"/>
            <a:ext cx="7857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chemeClr val="tx2"/>
                </a:solidFill>
                <a:latin typeface="Gill Sans MT" panose="020B0502020104020203" pitchFamily="34" charset="0"/>
                <a:ea typeface="Roboto Bold" pitchFamily="2" charset="0"/>
                <a:cs typeface="Arial" charset="0"/>
              </a:rPr>
              <a:t>Inputs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123495" y="4622427"/>
            <a:ext cx="1309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chemeClr val="tx2"/>
                </a:solidFill>
                <a:latin typeface="Gill Sans MT" panose="020B0502020104020203" pitchFamily="34" charset="0"/>
                <a:ea typeface="Roboto Bold" pitchFamily="2" charset="0"/>
                <a:cs typeface="Arial" charset="0"/>
              </a:rPr>
              <a:t>Postharvest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11380" y="4622427"/>
            <a:ext cx="1207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chemeClr val="tx2"/>
                </a:solidFill>
                <a:latin typeface="Gill Sans MT" panose="020B0502020104020203" pitchFamily="34" charset="0"/>
                <a:ea typeface="Roboto Bold" pitchFamily="2" charset="0"/>
                <a:cs typeface="Arial" charset="0"/>
              </a:rPr>
              <a:t>Processing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98636" y="4622427"/>
            <a:ext cx="8710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600" b="1" dirty="0">
                <a:solidFill>
                  <a:schemeClr val="tx2"/>
                </a:solidFill>
                <a:latin typeface="Gill Sans MT" panose="020B0502020104020203" pitchFamily="34" charset="0"/>
                <a:ea typeface="Roboto Bold" pitchFamily="2" charset="0"/>
                <a:cs typeface="Arial" charset="0"/>
              </a:rPr>
              <a:t>Market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7505" y="5066893"/>
            <a:ext cx="1844387" cy="830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-Unpredictable climate</a:t>
            </a:r>
          </a:p>
          <a:p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-Pests </a:t>
            </a:r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and diseases</a:t>
            </a:r>
          </a:p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-Low productivity</a:t>
            </a:r>
          </a:p>
          <a:p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-</a:t>
            </a:r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Land </a:t>
            </a:r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fragmentation</a:t>
            </a:r>
            <a:endParaRPr lang="en-US" sz="12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79713" y="5066892"/>
            <a:ext cx="1844387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-Narrow technology horizon</a:t>
            </a:r>
          </a:p>
          <a:p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-</a:t>
            </a:r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Low yielding varieties</a:t>
            </a:r>
          </a:p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-Limited extension services</a:t>
            </a:r>
          </a:p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-Input price </a:t>
            </a:r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volatility</a:t>
            </a:r>
            <a:endParaRPr lang="en-US" sz="12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41356" y="5057343"/>
            <a:ext cx="2546868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-Limited pre-and-postharvest handling technologies</a:t>
            </a:r>
          </a:p>
          <a:p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-Poor handling and inappropriate storage leading to losses</a:t>
            </a:r>
          </a:p>
          <a:p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-</a:t>
            </a:r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Insufficient aggregation </a:t>
            </a:r>
            <a:r>
              <a:rPr lang="en-US" sz="1200" b="1" dirty="0" err="1" smtClean="0">
                <a:solidFill>
                  <a:schemeClr val="tx2"/>
                </a:solidFill>
                <a:latin typeface="Gill Sans MT" panose="020B0502020104020203" pitchFamily="34" charset="0"/>
              </a:rPr>
              <a:t>centres</a:t>
            </a:r>
            <a:endParaRPr lang="en-US" sz="1200" b="1" dirty="0" smtClean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-Limited </a:t>
            </a:r>
            <a:r>
              <a:rPr lang="en-US" sz="12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mechanization across value chain</a:t>
            </a:r>
            <a:endParaRPr lang="en-US" sz="12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48093" y="5057344"/>
            <a:ext cx="1652366" cy="101566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-Poor market access</a:t>
            </a:r>
          </a:p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-Policy regulatory shifts</a:t>
            </a:r>
          </a:p>
          <a:p>
            <a:r>
              <a:rPr lang="en-US" sz="1200" b="1" dirty="0">
                <a:solidFill>
                  <a:schemeClr val="tx2"/>
                </a:solidFill>
                <a:latin typeface="Gill Sans MT" panose="020B0502020104020203" pitchFamily="34" charset="0"/>
              </a:rPr>
              <a:t>-Crop price volatility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56" name="Rectangle 55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ectangle 56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59" name="Rectangle 58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3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59"/>
          <p:cNvSpPr>
            <a:spLocks noChangeArrowheads="1"/>
          </p:cNvSpPr>
          <p:nvPr/>
        </p:nvSpPr>
        <p:spPr bwMode="auto">
          <a:xfrm rot="10800000" flipV="1">
            <a:off x="-11798" y="46134"/>
            <a:ext cx="9144000" cy="6470080"/>
          </a:xfrm>
          <a:prstGeom prst="rect">
            <a:avLst/>
          </a:prstGeom>
          <a:gradFill rotWithShape="1">
            <a:gsLst>
              <a:gs pos="0">
                <a:srgbClr val="F3F3F3"/>
              </a:gs>
              <a:gs pos="0">
                <a:srgbClr val="F3F3F3"/>
              </a:gs>
              <a:gs pos="0">
                <a:srgbClr val="F3F3F3"/>
              </a:gs>
              <a:gs pos="48000">
                <a:srgbClr val="F3F3F3"/>
              </a:gs>
              <a:gs pos="69000">
                <a:srgbClr val="F3F3F3"/>
              </a:gs>
              <a:gs pos="100000">
                <a:srgbClr val="BFBFB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>
              <a:solidFill>
                <a:srgbClr val="FFFFFF"/>
              </a:solidFill>
              <a:latin typeface="Calibri" charset="0"/>
              <a:ea typeface="ＭＳ Ｐゴシック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90600" y="152400"/>
            <a:ext cx="3985161" cy="6391072"/>
            <a:chOff x="2644239" y="152400"/>
            <a:chExt cx="3985161" cy="6391072"/>
          </a:xfrm>
          <a:effectLst>
            <a:outerShdw blurRad="254000" dist="38100" dir="5400000" sx="105000" sy="105000" algn="t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</p:grpSpPr>
        <p:sp>
          <p:nvSpPr>
            <p:cNvPr id="16" name="Rounded Rectangle 15"/>
            <p:cNvSpPr/>
            <p:nvPr/>
          </p:nvSpPr>
          <p:spPr>
            <a:xfrm>
              <a:off x="3678677" y="152400"/>
              <a:ext cx="927370" cy="963038"/>
            </a:xfrm>
            <a:prstGeom prst="roundRect">
              <a:avLst/>
            </a:prstGeom>
            <a:solidFill>
              <a:srgbClr val="009900"/>
            </a:solidFill>
            <a:ln>
              <a:solidFill>
                <a:schemeClr val="accent3">
                  <a:lumMod val="50000"/>
                </a:schemeClr>
              </a:solidFill>
            </a:ln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P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678677" y="1238007"/>
              <a:ext cx="927370" cy="963038"/>
            </a:xfrm>
            <a:prstGeom prst="roundRect">
              <a:avLst/>
            </a:prstGeom>
            <a:solidFill>
              <a:srgbClr val="009900"/>
            </a:solidFill>
            <a:ln>
              <a:solidFill>
                <a:schemeClr val="accent3">
                  <a:lumMod val="50000"/>
                </a:schemeClr>
              </a:solidFill>
            </a:ln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R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78677" y="2323614"/>
              <a:ext cx="927370" cy="963038"/>
            </a:xfrm>
            <a:prstGeom prst="roundRect">
              <a:avLst/>
            </a:prstGeom>
            <a:solidFill>
              <a:srgbClr val="009900"/>
            </a:solidFill>
            <a:ln>
              <a:solidFill>
                <a:schemeClr val="accent3">
                  <a:lumMod val="50000"/>
                </a:schemeClr>
              </a:solidFill>
            </a:ln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O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678677" y="3409220"/>
              <a:ext cx="927370" cy="963038"/>
            </a:xfrm>
            <a:prstGeom prst="roundRect">
              <a:avLst/>
            </a:prstGeom>
            <a:solidFill>
              <a:srgbClr val="009900"/>
            </a:solidFill>
            <a:ln>
              <a:solidFill>
                <a:schemeClr val="accent3">
                  <a:lumMod val="50000"/>
                </a:schemeClr>
              </a:solidFill>
            </a:ln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F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678677" y="4494827"/>
              <a:ext cx="927370" cy="963038"/>
            </a:xfrm>
            <a:prstGeom prst="roundRect">
              <a:avLst/>
            </a:prstGeom>
            <a:solidFill>
              <a:srgbClr val="009900"/>
            </a:solidFill>
            <a:ln>
              <a:solidFill>
                <a:schemeClr val="accent3">
                  <a:lumMod val="50000"/>
                </a:schemeClr>
              </a:solidFill>
            </a:ln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I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678677" y="5580434"/>
              <a:ext cx="927370" cy="963038"/>
            </a:xfrm>
            <a:prstGeom prst="roundRect">
              <a:avLst/>
            </a:prstGeom>
            <a:solidFill>
              <a:srgbClr val="009900"/>
            </a:solidFill>
            <a:ln>
              <a:solidFill>
                <a:schemeClr val="accent3">
                  <a:lumMod val="50000"/>
                </a:schemeClr>
              </a:solidFill>
            </a:ln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T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667000" y="2341123"/>
              <a:ext cx="927370" cy="96303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L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690353" y="2341123"/>
              <a:ext cx="927370" cy="96303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S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702030" y="2341123"/>
              <a:ext cx="927370" cy="96303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S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644239" y="4533118"/>
              <a:ext cx="927370" cy="963038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R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667592" y="4533118"/>
              <a:ext cx="927370" cy="963038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S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679269" y="4533118"/>
              <a:ext cx="927370" cy="963038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p3d extrusionH="254000" prstMaterial="softEdge">
              <a:bevelT w="114300" prst="hardEdge"/>
              <a:extrusionClr>
                <a:schemeClr val="bg2">
                  <a:lumMod val="50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chemeClr val="tx1"/>
                  </a:solidFill>
                </a:rPr>
                <a:t>K</a:t>
              </a: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6" y="3963497"/>
            <a:ext cx="803593" cy="23742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34" name="Straight Connector 33"/>
          <p:cNvCxnSpPr/>
          <p:nvPr/>
        </p:nvCxnSpPr>
        <p:spPr>
          <a:xfrm>
            <a:off x="5694224" y="1402082"/>
            <a:ext cx="0" cy="3313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21931" y="1402082"/>
            <a:ext cx="3276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638829" y="1478282"/>
            <a:ext cx="35051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Promoting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sustainable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production 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interventions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Promoting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use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 and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adoption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 of 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appropriate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technologies </a:t>
            </a:r>
            <a:endParaRPr lang="en-US" sz="2400" b="1" dirty="0" smtClean="0">
              <a:solidFill>
                <a:schemeClr val="tx1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Stakeholder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capacity building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Use of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ICTs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 and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big data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Gill Sans MT" panose="020B0502020104020203" pitchFamily="34" charset="0"/>
              </a:rPr>
              <a:t>to inform processes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-1" y="958693"/>
            <a:ext cx="1600201" cy="2511872"/>
          </a:xfrm>
          <a:custGeom>
            <a:avLst/>
            <a:gdLst/>
            <a:ahLst/>
            <a:cxnLst>
              <a:cxn ang="0">
                <a:pos x="188" y="76"/>
              </a:cxn>
              <a:cxn ang="0">
                <a:pos x="190" y="108"/>
              </a:cxn>
              <a:cxn ang="0">
                <a:pos x="140" y="144"/>
              </a:cxn>
              <a:cxn ang="0">
                <a:pos x="122" y="190"/>
              </a:cxn>
              <a:cxn ang="0">
                <a:pos x="114" y="208"/>
              </a:cxn>
              <a:cxn ang="0">
                <a:pos x="64" y="212"/>
              </a:cxn>
              <a:cxn ang="0">
                <a:pos x="30" y="216"/>
              </a:cxn>
              <a:cxn ang="0">
                <a:pos x="24" y="228"/>
              </a:cxn>
              <a:cxn ang="0">
                <a:pos x="6" y="240"/>
              </a:cxn>
              <a:cxn ang="0">
                <a:pos x="12" y="244"/>
              </a:cxn>
              <a:cxn ang="0">
                <a:pos x="2" y="256"/>
              </a:cxn>
              <a:cxn ang="0">
                <a:pos x="12" y="252"/>
              </a:cxn>
              <a:cxn ang="0">
                <a:pos x="30" y="240"/>
              </a:cxn>
              <a:cxn ang="0">
                <a:pos x="48" y="228"/>
              </a:cxn>
              <a:cxn ang="0">
                <a:pos x="72" y="230"/>
              </a:cxn>
              <a:cxn ang="0">
                <a:pos x="118" y="238"/>
              </a:cxn>
              <a:cxn ang="0">
                <a:pos x="142" y="234"/>
              </a:cxn>
              <a:cxn ang="0">
                <a:pos x="162" y="250"/>
              </a:cxn>
              <a:cxn ang="0">
                <a:pos x="156" y="346"/>
              </a:cxn>
              <a:cxn ang="0">
                <a:pos x="168" y="418"/>
              </a:cxn>
              <a:cxn ang="0">
                <a:pos x="174" y="512"/>
              </a:cxn>
              <a:cxn ang="0">
                <a:pos x="216" y="538"/>
              </a:cxn>
              <a:cxn ang="0">
                <a:pos x="212" y="590"/>
              </a:cxn>
              <a:cxn ang="0">
                <a:pos x="184" y="616"/>
              </a:cxn>
              <a:cxn ang="0">
                <a:pos x="212" y="622"/>
              </a:cxn>
              <a:cxn ang="0">
                <a:pos x="232" y="606"/>
              </a:cxn>
              <a:cxn ang="0">
                <a:pos x="222" y="634"/>
              </a:cxn>
              <a:cxn ang="0">
                <a:pos x="244" y="648"/>
              </a:cxn>
              <a:cxn ang="0">
                <a:pos x="260" y="632"/>
              </a:cxn>
              <a:cxn ang="0">
                <a:pos x="262" y="622"/>
              </a:cxn>
              <a:cxn ang="0">
                <a:pos x="262" y="582"/>
              </a:cxn>
              <a:cxn ang="0">
                <a:pos x="270" y="540"/>
              </a:cxn>
              <a:cxn ang="0">
                <a:pos x="290" y="510"/>
              </a:cxn>
              <a:cxn ang="0">
                <a:pos x="300" y="440"/>
              </a:cxn>
              <a:cxn ang="0">
                <a:pos x="302" y="352"/>
              </a:cxn>
              <a:cxn ang="0">
                <a:pos x="294" y="272"/>
              </a:cxn>
              <a:cxn ang="0">
                <a:pos x="292" y="226"/>
              </a:cxn>
              <a:cxn ang="0">
                <a:pos x="314" y="238"/>
              </a:cxn>
              <a:cxn ang="0">
                <a:pos x="354" y="234"/>
              </a:cxn>
              <a:cxn ang="0">
                <a:pos x="382" y="228"/>
              </a:cxn>
              <a:cxn ang="0">
                <a:pos x="406" y="244"/>
              </a:cxn>
              <a:cxn ang="0">
                <a:pos x="430" y="248"/>
              </a:cxn>
              <a:cxn ang="0">
                <a:pos x="442" y="248"/>
              </a:cxn>
              <a:cxn ang="0">
                <a:pos x="434" y="232"/>
              </a:cxn>
              <a:cxn ang="0">
                <a:pos x="414" y="212"/>
              </a:cxn>
              <a:cxn ang="0">
                <a:pos x="434" y="206"/>
              </a:cxn>
              <a:cxn ang="0">
                <a:pos x="416" y="204"/>
              </a:cxn>
              <a:cxn ang="0">
                <a:pos x="378" y="208"/>
              </a:cxn>
              <a:cxn ang="0">
                <a:pos x="340" y="204"/>
              </a:cxn>
              <a:cxn ang="0">
                <a:pos x="326" y="186"/>
              </a:cxn>
              <a:cxn ang="0">
                <a:pos x="308" y="132"/>
              </a:cxn>
              <a:cxn ang="0">
                <a:pos x="260" y="106"/>
              </a:cxn>
              <a:cxn ang="0">
                <a:pos x="244" y="86"/>
              </a:cxn>
              <a:cxn ang="0">
                <a:pos x="246" y="70"/>
              </a:cxn>
              <a:cxn ang="0">
                <a:pos x="254" y="54"/>
              </a:cxn>
              <a:cxn ang="0">
                <a:pos x="256" y="28"/>
              </a:cxn>
              <a:cxn ang="0">
                <a:pos x="248" y="12"/>
              </a:cxn>
              <a:cxn ang="0">
                <a:pos x="228" y="4"/>
              </a:cxn>
              <a:cxn ang="0">
                <a:pos x="210" y="0"/>
              </a:cxn>
              <a:cxn ang="0">
                <a:pos x="198" y="4"/>
              </a:cxn>
              <a:cxn ang="0">
                <a:pos x="186" y="16"/>
              </a:cxn>
              <a:cxn ang="0">
                <a:pos x="182" y="34"/>
              </a:cxn>
              <a:cxn ang="0">
                <a:pos x="182" y="54"/>
              </a:cxn>
            </a:cxnLst>
            <a:rect l="0" t="0" r="r" b="b"/>
            <a:pathLst>
              <a:path w="442" h="652">
                <a:moveTo>
                  <a:pt x="184" y="60"/>
                </a:moveTo>
                <a:lnTo>
                  <a:pt x="184" y="60"/>
                </a:lnTo>
                <a:lnTo>
                  <a:pt x="184" y="66"/>
                </a:lnTo>
                <a:lnTo>
                  <a:pt x="184" y="66"/>
                </a:lnTo>
                <a:lnTo>
                  <a:pt x="186" y="72"/>
                </a:lnTo>
                <a:lnTo>
                  <a:pt x="186" y="72"/>
                </a:lnTo>
                <a:lnTo>
                  <a:pt x="186" y="74"/>
                </a:lnTo>
                <a:lnTo>
                  <a:pt x="186" y="74"/>
                </a:lnTo>
                <a:lnTo>
                  <a:pt x="188" y="76"/>
                </a:lnTo>
                <a:lnTo>
                  <a:pt x="188" y="76"/>
                </a:lnTo>
                <a:lnTo>
                  <a:pt x="190" y="76"/>
                </a:lnTo>
                <a:lnTo>
                  <a:pt x="190" y="76"/>
                </a:lnTo>
                <a:lnTo>
                  <a:pt x="192" y="76"/>
                </a:lnTo>
                <a:lnTo>
                  <a:pt x="192" y="76"/>
                </a:lnTo>
                <a:lnTo>
                  <a:pt x="196" y="90"/>
                </a:lnTo>
                <a:lnTo>
                  <a:pt x="196" y="90"/>
                </a:lnTo>
                <a:lnTo>
                  <a:pt x="196" y="96"/>
                </a:lnTo>
                <a:lnTo>
                  <a:pt x="196" y="96"/>
                </a:lnTo>
                <a:lnTo>
                  <a:pt x="190" y="108"/>
                </a:lnTo>
                <a:lnTo>
                  <a:pt x="190" y="108"/>
                </a:lnTo>
                <a:lnTo>
                  <a:pt x="170" y="112"/>
                </a:lnTo>
                <a:lnTo>
                  <a:pt x="170" y="112"/>
                </a:lnTo>
                <a:lnTo>
                  <a:pt x="154" y="118"/>
                </a:lnTo>
                <a:lnTo>
                  <a:pt x="154" y="118"/>
                </a:lnTo>
                <a:lnTo>
                  <a:pt x="150" y="118"/>
                </a:lnTo>
                <a:lnTo>
                  <a:pt x="148" y="120"/>
                </a:lnTo>
                <a:lnTo>
                  <a:pt x="148" y="120"/>
                </a:lnTo>
                <a:lnTo>
                  <a:pt x="142" y="132"/>
                </a:lnTo>
                <a:lnTo>
                  <a:pt x="140" y="144"/>
                </a:lnTo>
                <a:lnTo>
                  <a:pt x="140" y="144"/>
                </a:lnTo>
                <a:lnTo>
                  <a:pt x="140" y="150"/>
                </a:lnTo>
                <a:lnTo>
                  <a:pt x="140" y="150"/>
                </a:lnTo>
                <a:lnTo>
                  <a:pt x="136" y="160"/>
                </a:lnTo>
                <a:lnTo>
                  <a:pt x="136" y="160"/>
                </a:lnTo>
                <a:lnTo>
                  <a:pt x="130" y="174"/>
                </a:lnTo>
                <a:lnTo>
                  <a:pt x="130" y="174"/>
                </a:lnTo>
                <a:lnTo>
                  <a:pt x="128" y="184"/>
                </a:lnTo>
                <a:lnTo>
                  <a:pt x="128" y="184"/>
                </a:lnTo>
                <a:lnTo>
                  <a:pt x="124" y="188"/>
                </a:lnTo>
                <a:lnTo>
                  <a:pt x="122" y="190"/>
                </a:lnTo>
                <a:lnTo>
                  <a:pt x="122" y="192"/>
                </a:lnTo>
                <a:lnTo>
                  <a:pt x="122" y="192"/>
                </a:lnTo>
                <a:lnTo>
                  <a:pt x="124" y="192"/>
                </a:lnTo>
                <a:lnTo>
                  <a:pt x="126" y="194"/>
                </a:lnTo>
                <a:lnTo>
                  <a:pt x="126" y="194"/>
                </a:lnTo>
                <a:lnTo>
                  <a:pt x="126" y="196"/>
                </a:lnTo>
                <a:lnTo>
                  <a:pt x="126" y="196"/>
                </a:lnTo>
                <a:lnTo>
                  <a:pt x="122" y="200"/>
                </a:lnTo>
                <a:lnTo>
                  <a:pt x="122" y="200"/>
                </a:lnTo>
                <a:lnTo>
                  <a:pt x="114" y="208"/>
                </a:lnTo>
                <a:lnTo>
                  <a:pt x="114" y="208"/>
                </a:lnTo>
                <a:lnTo>
                  <a:pt x="114" y="210"/>
                </a:lnTo>
                <a:lnTo>
                  <a:pt x="114" y="210"/>
                </a:lnTo>
                <a:lnTo>
                  <a:pt x="98" y="212"/>
                </a:lnTo>
                <a:lnTo>
                  <a:pt x="98" y="212"/>
                </a:lnTo>
                <a:lnTo>
                  <a:pt x="78" y="212"/>
                </a:lnTo>
                <a:lnTo>
                  <a:pt x="78" y="212"/>
                </a:lnTo>
                <a:lnTo>
                  <a:pt x="66" y="212"/>
                </a:lnTo>
                <a:lnTo>
                  <a:pt x="66" y="212"/>
                </a:lnTo>
                <a:lnTo>
                  <a:pt x="64" y="212"/>
                </a:lnTo>
                <a:lnTo>
                  <a:pt x="64" y="212"/>
                </a:lnTo>
                <a:lnTo>
                  <a:pt x="60" y="212"/>
                </a:lnTo>
                <a:lnTo>
                  <a:pt x="60" y="212"/>
                </a:lnTo>
                <a:lnTo>
                  <a:pt x="46" y="210"/>
                </a:lnTo>
                <a:lnTo>
                  <a:pt x="46" y="210"/>
                </a:lnTo>
                <a:lnTo>
                  <a:pt x="38" y="210"/>
                </a:lnTo>
                <a:lnTo>
                  <a:pt x="38" y="210"/>
                </a:lnTo>
                <a:lnTo>
                  <a:pt x="34" y="212"/>
                </a:lnTo>
                <a:lnTo>
                  <a:pt x="30" y="216"/>
                </a:lnTo>
                <a:lnTo>
                  <a:pt x="30" y="216"/>
                </a:lnTo>
                <a:lnTo>
                  <a:pt x="24" y="220"/>
                </a:lnTo>
                <a:lnTo>
                  <a:pt x="24" y="220"/>
                </a:lnTo>
                <a:lnTo>
                  <a:pt x="22" y="222"/>
                </a:lnTo>
                <a:lnTo>
                  <a:pt x="22" y="224"/>
                </a:lnTo>
                <a:lnTo>
                  <a:pt x="22" y="224"/>
                </a:lnTo>
                <a:lnTo>
                  <a:pt x="22" y="226"/>
                </a:lnTo>
                <a:lnTo>
                  <a:pt x="24" y="226"/>
                </a:lnTo>
                <a:lnTo>
                  <a:pt x="24" y="226"/>
                </a:lnTo>
                <a:lnTo>
                  <a:pt x="24" y="228"/>
                </a:lnTo>
                <a:lnTo>
                  <a:pt x="24" y="228"/>
                </a:lnTo>
                <a:lnTo>
                  <a:pt x="22" y="230"/>
                </a:lnTo>
                <a:lnTo>
                  <a:pt x="20" y="234"/>
                </a:lnTo>
                <a:lnTo>
                  <a:pt x="20" y="234"/>
                </a:lnTo>
                <a:lnTo>
                  <a:pt x="18" y="236"/>
                </a:lnTo>
                <a:lnTo>
                  <a:pt x="18" y="236"/>
                </a:lnTo>
                <a:lnTo>
                  <a:pt x="14" y="238"/>
                </a:lnTo>
                <a:lnTo>
                  <a:pt x="14" y="238"/>
                </a:lnTo>
                <a:lnTo>
                  <a:pt x="8" y="240"/>
                </a:lnTo>
                <a:lnTo>
                  <a:pt x="8" y="240"/>
                </a:lnTo>
                <a:lnTo>
                  <a:pt x="6" y="240"/>
                </a:lnTo>
                <a:lnTo>
                  <a:pt x="2" y="242"/>
                </a:lnTo>
                <a:lnTo>
                  <a:pt x="2" y="242"/>
                </a:lnTo>
                <a:lnTo>
                  <a:pt x="2" y="244"/>
                </a:lnTo>
                <a:lnTo>
                  <a:pt x="2" y="246"/>
                </a:lnTo>
                <a:lnTo>
                  <a:pt x="2" y="246"/>
                </a:lnTo>
                <a:lnTo>
                  <a:pt x="4" y="246"/>
                </a:lnTo>
                <a:lnTo>
                  <a:pt x="6" y="244"/>
                </a:lnTo>
                <a:lnTo>
                  <a:pt x="6" y="244"/>
                </a:lnTo>
                <a:lnTo>
                  <a:pt x="12" y="244"/>
                </a:lnTo>
                <a:lnTo>
                  <a:pt x="12" y="244"/>
                </a:lnTo>
                <a:lnTo>
                  <a:pt x="14" y="244"/>
                </a:lnTo>
                <a:lnTo>
                  <a:pt x="14" y="244"/>
                </a:lnTo>
                <a:lnTo>
                  <a:pt x="4" y="248"/>
                </a:lnTo>
                <a:lnTo>
                  <a:pt x="4" y="248"/>
                </a:lnTo>
                <a:lnTo>
                  <a:pt x="0" y="250"/>
                </a:lnTo>
                <a:lnTo>
                  <a:pt x="0" y="254"/>
                </a:lnTo>
                <a:lnTo>
                  <a:pt x="0" y="254"/>
                </a:lnTo>
                <a:lnTo>
                  <a:pt x="0" y="254"/>
                </a:lnTo>
                <a:lnTo>
                  <a:pt x="2" y="256"/>
                </a:lnTo>
                <a:lnTo>
                  <a:pt x="2" y="256"/>
                </a:lnTo>
                <a:lnTo>
                  <a:pt x="0" y="256"/>
                </a:lnTo>
                <a:lnTo>
                  <a:pt x="2" y="258"/>
                </a:lnTo>
                <a:lnTo>
                  <a:pt x="2" y="258"/>
                </a:lnTo>
                <a:lnTo>
                  <a:pt x="4" y="258"/>
                </a:lnTo>
                <a:lnTo>
                  <a:pt x="6" y="256"/>
                </a:lnTo>
                <a:lnTo>
                  <a:pt x="6" y="256"/>
                </a:lnTo>
                <a:lnTo>
                  <a:pt x="10" y="254"/>
                </a:lnTo>
                <a:lnTo>
                  <a:pt x="10" y="254"/>
                </a:lnTo>
                <a:lnTo>
                  <a:pt x="12" y="252"/>
                </a:lnTo>
                <a:lnTo>
                  <a:pt x="12" y="252"/>
                </a:lnTo>
                <a:lnTo>
                  <a:pt x="16" y="250"/>
                </a:lnTo>
                <a:lnTo>
                  <a:pt x="16" y="250"/>
                </a:lnTo>
                <a:lnTo>
                  <a:pt x="20" y="248"/>
                </a:lnTo>
                <a:lnTo>
                  <a:pt x="20" y="248"/>
                </a:lnTo>
                <a:lnTo>
                  <a:pt x="24" y="246"/>
                </a:lnTo>
                <a:lnTo>
                  <a:pt x="24" y="246"/>
                </a:lnTo>
                <a:lnTo>
                  <a:pt x="26" y="242"/>
                </a:lnTo>
                <a:lnTo>
                  <a:pt x="26" y="242"/>
                </a:lnTo>
                <a:lnTo>
                  <a:pt x="30" y="240"/>
                </a:lnTo>
                <a:lnTo>
                  <a:pt x="30" y="240"/>
                </a:lnTo>
                <a:lnTo>
                  <a:pt x="34" y="238"/>
                </a:lnTo>
                <a:lnTo>
                  <a:pt x="34" y="238"/>
                </a:lnTo>
                <a:lnTo>
                  <a:pt x="38" y="234"/>
                </a:lnTo>
                <a:lnTo>
                  <a:pt x="38" y="234"/>
                </a:lnTo>
                <a:lnTo>
                  <a:pt x="42" y="230"/>
                </a:lnTo>
                <a:lnTo>
                  <a:pt x="42" y="230"/>
                </a:lnTo>
                <a:lnTo>
                  <a:pt x="44" y="228"/>
                </a:lnTo>
                <a:lnTo>
                  <a:pt x="44" y="228"/>
                </a:lnTo>
                <a:lnTo>
                  <a:pt x="48" y="228"/>
                </a:lnTo>
                <a:lnTo>
                  <a:pt x="48" y="228"/>
                </a:lnTo>
                <a:lnTo>
                  <a:pt x="50" y="228"/>
                </a:lnTo>
                <a:lnTo>
                  <a:pt x="50" y="228"/>
                </a:lnTo>
                <a:lnTo>
                  <a:pt x="58" y="230"/>
                </a:lnTo>
                <a:lnTo>
                  <a:pt x="58" y="230"/>
                </a:lnTo>
                <a:lnTo>
                  <a:pt x="62" y="230"/>
                </a:lnTo>
                <a:lnTo>
                  <a:pt x="62" y="230"/>
                </a:lnTo>
                <a:lnTo>
                  <a:pt x="66" y="230"/>
                </a:lnTo>
                <a:lnTo>
                  <a:pt x="66" y="230"/>
                </a:lnTo>
                <a:lnTo>
                  <a:pt x="72" y="230"/>
                </a:lnTo>
                <a:lnTo>
                  <a:pt x="72" y="230"/>
                </a:lnTo>
                <a:lnTo>
                  <a:pt x="78" y="232"/>
                </a:lnTo>
                <a:lnTo>
                  <a:pt x="82" y="232"/>
                </a:lnTo>
                <a:lnTo>
                  <a:pt x="82" y="232"/>
                </a:lnTo>
                <a:lnTo>
                  <a:pt x="88" y="234"/>
                </a:lnTo>
                <a:lnTo>
                  <a:pt x="88" y="234"/>
                </a:lnTo>
                <a:lnTo>
                  <a:pt x="98" y="236"/>
                </a:lnTo>
                <a:lnTo>
                  <a:pt x="98" y="236"/>
                </a:lnTo>
                <a:lnTo>
                  <a:pt x="108" y="238"/>
                </a:lnTo>
                <a:lnTo>
                  <a:pt x="108" y="238"/>
                </a:lnTo>
                <a:lnTo>
                  <a:pt x="118" y="238"/>
                </a:lnTo>
                <a:lnTo>
                  <a:pt x="118" y="238"/>
                </a:lnTo>
                <a:lnTo>
                  <a:pt x="126" y="238"/>
                </a:lnTo>
                <a:lnTo>
                  <a:pt x="126" y="238"/>
                </a:lnTo>
                <a:lnTo>
                  <a:pt x="130" y="238"/>
                </a:lnTo>
                <a:lnTo>
                  <a:pt x="134" y="236"/>
                </a:lnTo>
                <a:lnTo>
                  <a:pt x="134" y="236"/>
                </a:lnTo>
                <a:lnTo>
                  <a:pt x="136" y="236"/>
                </a:lnTo>
                <a:lnTo>
                  <a:pt x="138" y="236"/>
                </a:lnTo>
                <a:lnTo>
                  <a:pt x="138" y="236"/>
                </a:lnTo>
                <a:lnTo>
                  <a:pt x="142" y="234"/>
                </a:lnTo>
                <a:lnTo>
                  <a:pt x="142" y="234"/>
                </a:lnTo>
                <a:lnTo>
                  <a:pt x="144" y="232"/>
                </a:lnTo>
                <a:lnTo>
                  <a:pt x="144" y="232"/>
                </a:lnTo>
                <a:lnTo>
                  <a:pt x="148" y="234"/>
                </a:lnTo>
                <a:lnTo>
                  <a:pt x="148" y="234"/>
                </a:lnTo>
                <a:lnTo>
                  <a:pt x="152" y="232"/>
                </a:lnTo>
                <a:lnTo>
                  <a:pt x="152" y="232"/>
                </a:lnTo>
                <a:lnTo>
                  <a:pt x="156" y="226"/>
                </a:lnTo>
                <a:lnTo>
                  <a:pt x="156" y="226"/>
                </a:lnTo>
                <a:lnTo>
                  <a:pt x="162" y="250"/>
                </a:lnTo>
                <a:lnTo>
                  <a:pt x="162" y="250"/>
                </a:lnTo>
                <a:lnTo>
                  <a:pt x="162" y="258"/>
                </a:lnTo>
                <a:lnTo>
                  <a:pt x="162" y="264"/>
                </a:lnTo>
                <a:lnTo>
                  <a:pt x="162" y="264"/>
                </a:lnTo>
                <a:lnTo>
                  <a:pt x="158" y="296"/>
                </a:lnTo>
                <a:lnTo>
                  <a:pt x="158" y="296"/>
                </a:lnTo>
                <a:lnTo>
                  <a:pt x="156" y="320"/>
                </a:lnTo>
                <a:lnTo>
                  <a:pt x="156" y="320"/>
                </a:lnTo>
                <a:lnTo>
                  <a:pt x="156" y="346"/>
                </a:lnTo>
                <a:lnTo>
                  <a:pt x="156" y="346"/>
                </a:lnTo>
                <a:lnTo>
                  <a:pt x="154" y="356"/>
                </a:lnTo>
                <a:lnTo>
                  <a:pt x="154" y="356"/>
                </a:lnTo>
                <a:lnTo>
                  <a:pt x="158" y="362"/>
                </a:lnTo>
                <a:lnTo>
                  <a:pt x="164" y="368"/>
                </a:lnTo>
                <a:lnTo>
                  <a:pt x="164" y="368"/>
                </a:lnTo>
                <a:lnTo>
                  <a:pt x="164" y="374"/>
                </a:lnTo>
                <a:lnTo>
                  <a:pt x="164" y="374"/>
                </a:lnTo>
                <a:lnTo>
                  <a:pt x="166" y="394"/>
                </a:lnTo>
                <a:lnTo>
                  <a:pt x="166" y="394"/>
                </a:lnTo>
                <a:lnTo>
                  <a:pt x="168" y="418"/>
                </a:lnTo>
                <a:lnTo>
                  <a:pt x="168" y="418"/>
                </a:lnTo>
                <a:lnTo>
                  <a:pt x="170" y="434"/>
                </a:lnTo>
                <a:lnTo>
                  <a:pt x="170" y="434"/>
                </a:lnTo>
                <a:lnTo>
                  <a:pt x="170" y="454"/>
                </a:lnTo>
                <a:lnTo>
                  <a:pt x="170" y="454"/>
                </a:lnTo>
                <a:lnTo>
                  <a:pt x="170" y="474"/>
                </a:lnTo>
                <a:lnTo>
                  <a:pt x="170" y="474"/>
                </a:lnTo>
                <a:lnTo>
                  <a:pt x="170" y="510"/>
                </a:lnTo>
                <a:lnTo>
                  <a:pt x="170" y="510"/>
                </a:lnTo>
                <a:lnTo>
                  <a:pt x="174" y="512"/>
                </a:lnTo>
                <a:lnTo>
                  <a:pt x="178" y="512"/>
                </a:lnTo>
                <a:lnTo>
                  <a:pt x="178" y="512"/>
                </a:lnTo>
                <a:lnTo>
                  <a:pt x="200" y="514"/>
                </a:lnTo>
                <a:lnTo>
                  <a:pt x="200" y="514"/>
                </a:lnTo>
                <a:lnTo>
                  <a:pt x="210" y="516"/>
                </a:lnTo>
                <a:lnTo>
                  <a:pt x="210" y="516"/>
                </a:lnTo>
                <a:lnTo>
                  <a:pt x="212" y="524"/>
                </a:lnTo>
                <a:lnTo>
                  <a:pt x="212" y="524"/>
                </a:lnTo>
                <a:lnTo>
                  <a:pt x="216" y="538"/>
                </a:lnTo>
                <a:lnTo>
                  <a:pt x="216" y="538"/>
                </a:lnTo>
                <a:lnTo>
                  <a:pt x="220" y="554"/>
                </a:lnTo>
                <a:lnTo>
                  <a:pt x="220" y="554"/>
                </a:lnTo>
                <a:lnTo>
                  <a:pt x="220" y="562"/>
                </a:lnTo>
                <a:lnTo>
                  <a:pt x="220" y="562"/>
                </a:lnTo>
                <a:lnTo>
                  <a:pt x="218" y="572"/>
                </a:lnTo>
                <a:lnTo>
                  <a:pt x="218" y="572"/>
                </a:lnTo>
                <a:lnTo>
                  <a:pt x="218" y="578"/>
                </a:lnTo>
                <a:lnTo>
                  <a:pt x="218" y="578"/>
                </a:lnTo>
                <a:lnTo>
                  <a:pt x="212" y="590"/>
                </a:lnTo>
                <a:lnTo>
                  <a:pt x="212" y="590"/>
                </a:lnTo>
                <a:lnTo>
                  <a:pt x="210" y="594"/>
                </a:lnTo>
                <a:lnTo>
                  <a:pt x="206" y="596"/>
                </a:lnTo>
                <a:lnTo>
                  <a:pt x="206" y="596"/>
                </a:lnTo>
                <a:lnTo>
                  <a:pt x="200" y="602"/>
                </a:lnTo>
                <a:lnTo>
                  <a:pt x="200" y="602"/>
                </a:lnTo>
                <a:lnTo>
                  <a:pt x="192" y="608"/>
                </a:lnTo>
                <a:lnTo>
                  <a:pt x="192" y="608"/>
                </a:lnTo>
                <a:lnTo>
                  <a:pt x="190" y="610"/>
                </a:lnTo>
                <a:lnTo>
                  <a:pt x="190" y="610"/>
                </a:lnTo>
                <a:lnTo>
                  <a:pt x="184" y="616"/>
                </a:lnTo>
                <a:lnTo>
                  <a:pt x="184" y="616"/>
                </a:lnTo>
                <a:lnTo>
                  <a:pt x="180" y="620"/>
                </a:lnTo>
                <a:lnTo>
                  <a:pt x="180" y="620"/>
                </a:lnTo>
                <a:lnTo>
                  <a:pt x="182" y="624"/>
                </a:lnTo>
                <a:lnTo>
                  <a:pt x="182" y="624"/>
                </a:lnTo>
                <a:lnTo>
                  <a:pt x="186" y="626"/>
                </a:lnTo>
                <a:lnTo>
                  <a:pt x="186" y="626"/>
                </a:lnTo>
                <a:lnTo>
                  <a:pt x="198" y="626"/>
                </a:lnTo>
                <a:lnTo>
                  <a:pt x="198" y="626"/>
                </a:lnTo>
                <a:lnTo>
                  <a:pt x="212" y="622"/>
                </a:lnTo>
                <a:lnTo>
                  <a:pt x="212" y="622"/>
                </a:lnTo>
                <a:lnTo>
                  <a:pt x="216" y="622"/>
                </a:lnTo>
                <a:lnTo>
                  <a:pt x="216" y="622"/>
                </a:lnTo>
                <a:lnTo>
                  <a:pt x="220" y="616"/>
                </a:lnTo>
                <a:lnTo>
                  <a:pt x="220" y="616"/>
                </a:lnTo>
                <a:lnTo>
                  <a:pt x="226" y="608"/>
                </a:lnTo>
                <a:lnTo>
                  <a:pt x="230" y="604"/>
                </a:lnTo>
                <a:lnTo>
                  <a:pt x="230" y="604"/>
                </a:lnTo>
                <a:lnTo>
                  <a:pt x="232" y="604"/>
                </a:lnTo>
                <a:lnTo>
                  <a:pt x="232" y="606"/>
                </a:lnTo>
                <a:lnTo>
                  <a:pt x="232" y="606"/>
                </a:lnTo>
                <a:lnTo>
                  <a:pt x="230" y="614"/>
                </a:lnTo>
                <a:lnTo>
                  <a:pt x="230" y="614"/>
                </a:lnTo>
                <a:lnTo>
                  <a:pt x="228" y="620"/>
                </a:lnTo>
                <a:lnTo>
                  <a:pt x="228" y="620"/>
                </a:lnTo>
                <a:lnTo>
                  <a:pt x="224" y="626"/>
                </a:lnTo>
                <a:lnTo>
                  <a:pt x="224" y="626"/>
                </a:lnTo>
                <a:lnTo>
                  <a:pt x="222" y="632"/>
                </a:lnTo>
                <a:lnTo>
                  <a:pt x="222" y="632"/>
                </a:lnTo>
                <a:lnTo>
                  <a:pt x="222" y="634"/>
                </a:lnTo>
                <a:lnTo>
                  <a:pt x="222" y="634"/>
                </a:lnTo>
                <a:lnTo>
                  <a:pt x="222" y="646"/>
                </a:lnTo>
                <a:lnTo>
                  <a:pt x="222" y="646"/>
                </a:lnTo>
                <a:lnTo>
                  <a:pt x="224" y="650"/>
                </a:lnTo>
                <a:lnTo>
                  <a:pt x="224" y="650"/>
                </a:lnTo>
                <a:lnTo>
                  <a:pt x="226" y="652"/>
                </a:lnTo>
                <a:lnTo>
                  <a:pt x="226" y="652"/>
                </a:lnTo>
                <a:lnTo>
                  <a:pt x="232" y="652"/>
                </a:lnTo>
                <a:lnTo>
                  <a:pt x="232" y="652"/>
                </a:lnTo>
                <a:lnTo>
                  <a:pt x="244" y="648"/>
                </a:lnTo>
                <a:lnTo>
                  <a:pt x="244" y="648"/>
                </a:lnTo>
                <a:lnTo>
                  <a:pt x="250" y="646"/>
                </a:lnTo>
                <a:lnTo>
                  <a:pt x="250" y="646"/>
                </a:lnTo>
                <a:lnTo>
                  <a:pt x="254" y="642"/>
                </a:lnTo>
                <a:lnTo>
                  <a:pt x="254" y="642"/>
                </a:lnTo>
                <a:lnTo>
                  <a:pt x="256" y="640"/>
                </a:lnTo>
                <a:lnTo>
                  <a:pt x="260" y="632"/>
                </a:lnTo>
                <a:lnTo>
                  <a:pt x="260" y="632"/>
                </a:lnTo>
                <a:lnTo>
                  <a:pt x="260" y="632"/>
                </a:lnTo>
                <a:lnTo>
                  <a:pt x="260" y="632"/>
                </a:lnTo>
                <a:lnTo>
                  <a:pt x="260" y="630"/>
                </a:lnTo>
                <a:lnTo>
                  <a:pt x="260" y="630"/>
                </a:lnTo>
                <a:lnTo>
                  <a:pt x="260" y="628"/>
                </a:lnTo>
                <a:lnTo>
                  <a:pt x="260" y="628"/>
                </a:lnTo>
                <a:lnTo>
                  <a:pt x="262" y="626"/>
                </a:lnTo>
                <a:lnTo>
                  <a:pt x="262" y="626"/>
                </a:lnTo>
                <a:lnTo>
                  <a:pt x="262" y="624"/>
                </a:lnTo>
                <a:lnTo>
                  <a:pt x="262" y="624"/>
                </a:lnTo>
                <a:lnTo>
                  <a:pt x="262" y="622"/>
                </a:lnTo>
                <a:lnTo>
                  <a:pt x="262" y="622"/>
                </a:lnTo>
                <a:lnTo>
                  <a:pt x="262" y="614"/>
                </a:lnTo>
                <a:lnTo>
                  <a:pt x="262" y="614"/>
                </a:lnTo>
                <a:lnTo>
                  <a:pt x="264" y="608"/>
                </a:lnTo>
                <a:lnTo>
                  <a:pt x="266" y="600"/>
                </a:lnTo>
                <a:lnTo>
                  <a:pt x="266" y="600"/>
                </a:lnTo>
                <a:lnTo>
                  <a:pt x="266" y="594"/>
                </a:lnTo>
                <a:lnTo>
                  <a:pt x="264" y="588"/>
                </a:lnTo>
                <a:lnTo>
                  <a:pt x="264" y="588"/>
                </a:lnTo>
                <a:lnTo>
                  <a:pt x="262" y="582"/>
                </a:lnTo>
                <a:lnTo>
                  <a:pt x="262" y="582"/>
                </a:lnTo>
                <a:lnTo>
                  <a:pt x="262" y="572"/>
                </a:lnTo>
                <a:lnTo>
                  <a:pt x="262" y="572"/>
                </a:lnTo>
                <a:lnTo>
                  <a:pt x="262" y="560"/>
                </a:lnTo>
                <a:lnTo>
                  <a:pt x="262" y="560"/>
                </a:lnTo>
                <a:lnTo>
                  <a:pt x="264" y="554"/>
                </a:lnTo>
                <a:lnTo>
                  <a:pt x="264" y="554"/>
                </a:lnTo>
                <a:lnTo>
                  <a:pt x="268" y="546"/>
                </a:lnTo>
                <a:lnTo>
                  <a:pt x="268" y="546"/>
                </a:lnTo>
                <a:lnTo>
                  <a:pt x="270" y="540"/>
                </a:lnTo>
                <a:lnTo>
                  <a:pt x="270" y="540"/>
                </a:lnTo>
                <a:lnTo>
                  <a:pt x="272" y="528"/>
                </a:lnTo>
                <a:lnTo>
                  <a:pt x="272" y="528"/>
                </a:lnTo>
                <a:lnTo>
                  <a:pt x="274" y="518"/>
                </a:lnTo>
                <a:lnTo>
                  <a:pt x="274" y="518"/>
                </a:lnTo>
                <a:lnTo>
                  <a:pt x="278" y="518"/>
                </a:lnTo>
                <a:lnTo>
                  <a:pt x="282" y="516"/>
                </a:lnTo>
                <a:lnTo>
                  <a:pt x="282" y="516"/>
                </a:lnTo>
                <a:lnTo>
                  <a:pt x="286" y="514"/>
                </a:lnTo>
                <a:lnTo>
                  <a:pt x="290" y="510"/>
                </a:lnTo>
                <a:lnTo>
                  <a:pt x="290" y="510"/>
                </a:lnTo>
                <a:lnTo>
                  <a:pt x="300" y="506"/>
                </a:lnTo>
                <a:lnTo>
                  <a:pt x="300" y="506"/>
                </a:lnTo>
                <a:lnTo>
                  <a:pt x="304" y="504"/>
                </a:lnTo>
                <a:lnTo>
                  <a:pt x="304" y="504"/>
                </a:lnTo>
                <a:lnTo>
                  <a:pt x="302" y="490"/>
                </a:lnTo>
                <a:lnTo>
                  <a:pt x="302" y="490"/>
                </a:lnTo>
                <a:lnTo>
                  <a:pt x="302" y="470"/>
                </a:lnTo>
                <a:lnTo>
                  <a:pt x="302" y="470"/>
                </a:lnTo>
                <a:lnTo>
                  <a:pt x="300" y="440"/>
                </a:lnTo>
                <a:lnTo>
                  <a:pt x="300" y="440"/>
                </a:lnTo>
                <a:lnTo>
                  <a:pt x="300" y="414"/>
                </a:lnTo>
                <a:lnTo>
                  <a:pt x="300" y="414"/>
                </a:lnTo>
                <a:lnTo>
                  <a:pt x="298" y="388"/>
                </a:lnTo>
                <a:lnTo>
                  <a:pt x="298" y="388"/>
                </a:lnTo>
                <a:lnTo>
                  <a:pt x="298" y="364"/>
                </a:lnTo>
                <a:lnTo>
                  <a:pt x="298" y="364"/>
                </a:lnTo>
                <a:lnTo>
                  <a:pt x="302" y="360"/>
                </a:lnTo>
                <a:lnTo>
                  <a:pt x="302" y="360"/>
                </a:lnTo>
                <a:lnTo>
                  <a:pt x="302" y="352"/>
                </a:lnTo>
                <a:lnTo>
                  <a:pt x="302" y="352"/>
                </a:lnTo>
                <a:lnTo>
                  <a:pt x="302" y="342"/>
                </a:lnTo>
                <a:lnTo>
                  <a:pt x="302" y="342"/>
                </a:lnTo>
                <a:lnTo>
                  <a:pt x="302" y="322"/>
                </a:lnTo>
                <a:lnTo>
                  <a:pt x="302" y="322"/>
                </a:lnTo>
                <a:lnTo>
                  <a:pt x="300" y="306"/>
                </a:lnTo>
                <a:lnTo>
                  <a:pt x="300" y="306"/>
                </a:lnTo>
                <a:lnTo>
                  <a:pt x="298" y="286"/>
                </a:lnTo>
                <a:lnTo>
                  <a:pt x="298" y="286"/>
                </a:lnTo>
                <a:lnTo>
                  <a:pt x="294" y="272"/>
                </a:lnTo>
                <a:lnTo>
                  <a:pt x="294" y="272"/>
                </a:lnTo>
                <a:lnTo>
                  <a:pt x="292" y="260"/>
                </a:lnTo>
                <a:lnTo>
                  <a:pt x="292" y="260"/>
                </a:lnTo>
                <a:lnTo>
                  <a:pt x="290" y="246"/>
                </a:lnTo>
                <a:lnTo>
                  <a:pt x="290" y="246"/>
                </a:lnTo>
                <a:lnTo>
                  <a:pt x="288" y="240"/>
                </a:lnTo>
                <a:lnTo>
                  <a:pt x="288" y="240"/>
                </a:lnTo>
                <a:lnTo>
                  <a:pt x="290" y="234"/>
                </a:lnTo>
                <a:lnTo>
                  <a:pt x="290" y="234"/>
                </a:lnTo>
                <a:lnTo>
                  <a:pt x="292" y="226"/>
                </a:lnTo>
                <a:lnTo>
                  <a:pt x="292" y="226"/>
                </a:lnTo>
                <a:lnTo>
                  <a:pt x="294" y="228"/>
                </a:lnTo>
                <a:lnTo>
                  <a:pt x="294" y="228"/>
                </a:lnTo>
                <a:lnTo>
                  <a:pt x="304" y="238"/>
                </a:lnTo>
                <a:lnTo>
                  <a:pt x="304" y="238"/>
                </a:lnTo>
                <a:lnTo>
                  <a:pt x="304" y="238"/>
                </a:lnTo>
                <a:lnTo>
                  <a:pt x="304" y="238"/>
                </a:lnTo>
                <a:lnTo>
                  <a:pt x="310" y="236"/>
                </a:lnTo>
                <a:lnTo>
                  <a:pt x="310" y="236"/>
                </a:lnTo>
                <a:lnTo>
                  <a:pt x="312" y="236"/>
                </a:lnTo>
                <a:lnTo>
                  <a:pt x="314" y="238"/>
                </a:lnTo>
                <a:lnTo>
                  <a:pt x="314" y="238"/>
                </a:lnTo>
                <a:lnTo>
                  <a:pt x="320" y="240"/>
                </a:lnTo>
                <a:lnTo>
                  <a:pt x="320" y="240"/>
                </a:lnTo>
                <a:lnTo>
                  <a:pt x="332" y="240"/>
                </a:lnTo>
                <a:lnTo>
                  <a:pt x="332" y="240"/>
                </a:lnTo>
                <a:lnTo>
                  <a:pt x="342" y="240"/>
                </a:lnTo>
                <a:lnTo>
                  <a:pt x="342" y="240"/>
                </a:lnTo>
                <a:lnTo>
                  <a:pt x="348" y="238"/>
                </a:lnTo>
                <a:lnTo>
                  <a:pt x="354" y="234"/>
                </a:lnTo>
                <a:lnTo>
                  <a:pt x="354" y="234"/>
                </a:lnTo>
                <a:lnTo>
                  <a:pt x="360" y="232"/>
                </a:lnTo>
                <a:lnTo>
                  <a:pt x="360" y="232"/>
                </a:lnTo>
                <a:lnTo>
                  <a:pt x="366" y="232"/>
                </a:lnTo>
                <a:lnTo>
                  <a:pt x="366" y="232"/>
                </a:lnTo>
                <a:lnTo>
                  <a:pt x="370" y="230"/>
                </a:lnTo>
                <a:lnTo>
                  <a:pt x="370" y="230"/>
                </a:lnTo>
                <a:lnTo>
                  <a:pt x="374" y="228"/>
                </a:lnTo>
                <a:lnTo>
                  <a:pt x="374" y="228"/>
                </a:lnTo>
                <a:lnTo>
                  <a:pt x="382" y="228"/>
                </a:lnTo>
                <a:lnTo>
                  <a:pt x="382" y="228"/>
                </a:lnTo>
                <a:lnTo>
                  <a:pt x="388" y="230"/>
                </a:lnTo>
                <a:lnTo>
                  <a:pt x="388" y="230"/>
                </a:lnTo>
                <a:lnTo>
                  <a:pt x="394" y="234"/>
                </a:lnTo>
                <a:lnTo>
                  <a:pt x="394" y="234"/>
                </a:lnTo>
                <a:lnTo>
                  <a:pt x="396" y="236"/>
                </a:lnTo>
                <a:lnTo>
                  <a:pt x="396" y="236"/>
                </a:lnTo>
                <a:lnTo>
                  <a:pt x="402" y="240"/>
                </a:lnTo>
                <a:lnTo>
                  <a:pt x="402" y="240"/>
                </a:lnTo>
                <a:lnTo>
                  <a:pt x="406" y="244"/>
                </a:lnTo>
                <a:lnTo>
                  <a:pt x="406" y="244"/>
                </a:lnTo>
                <a:lnTo>
                  <a:pt x="412" y="244"/>
                </a:lnTo>
                <a:lnTo>
                  <a:pt x="412" y="244"/>
                </a:lnTo>
                <a:lnTo>
                  <a:pt x="418" y="244"/>
                </a:lnTo>
                <a:lnTo>
                  <a:pt x="418" y="244"/>
                </a:lnTo>
                <a:lnTo>
                  <a:pt x="422" y="246"/>
                </a:lnTo>
                <a:lnTo>
                  <a:pt x="422" y="246"/>
                </a:lnTo>
                <a:lnTo>
                  <a:pt x="426" y="248"/>
                </a:lnTo>
                <a:lnTo>
                  <a:pt x="426" y="248"/>
                </a:lnTo>
                <a:lnTo>
                  <a:pt x="430" y="248"/>
                </a:lnTo>
                <a:lnTo>
                  <a:pt x="430" y="248"/>
                </a:lnTo>
                <a:lnTo>
                  <a:pt x="434" y="250"/>
                </a:lnTo>
                <a:lnTo>
                  <a:pt x="434" y="250"/>
                </a:lnTo>
                <a:lnTo>
                  <a:pt x="436" y="250"/>
                </a:lnTo>
                <a:lnTo>
                  <a:pt x="436" y="250"/>
                </a:lnTo>
                <a:lnTo>
                  <a:pt x="436" y="250"/>
                </a:lnTo>
                <a:lnTo>
                  <a:pt x="438" y="250"/>
                </a:lnTo>
                <a:lnTo>
                  <a:pt x="438" y="250"/>
                </a:lnTo>
                <a:lnTo>
                  <a:pt x="440" y="250"/>
                </a:lnTo>
                <a:lnTo>
                  <a:pt x="442" y="248"/>
                </a:lnTo>
                <a:lnTo>
                  <a:pt x="442" y="248"/>
                </a:lnTo>
                <a:lnTo>
                  <a:pt x="440" y="244"/>
                </a:lnTo>
                <a:lnTo>
                  <a:pt x="440" y="244"/>
                </a:lnTo>
                <a:lnTo>
                  <a:pt x="442" y="244"/>
                </a:lnTo>
                <a:lnTo>
                  <a:pt x="442" y="242"/>
                </a:lnTo>
                <a:lnTo>
                  <a:pt x="442" y="242"/>
                </a:lnTo>
                <a:lnTo>
                  <a:pt x="442" y="240"/>
                </a:lnTo>
                <a:lnTo>
                  <a:pt x="440" y="236"/>
                </a:lnTo>
                <a:lnTo>
                  <a:pt x="440" y="236"/>
                </a:lnTo>
                <a:lnTo>
                  <a:pt x="434" y="232"/>
                </a:lnTo>
                <a:lnTo>
                  <a:pt x="434" y="232"/>
                </a:lnTo>
                <a:lnTo>
                  <a:pt x="430" y="230"/>
                </a:lnTo>
                <a:lnTo>
                  <a:pt x="430" y="230"/>
                </a:lnTo>
                <a:lnTo>
                  <a:pt x="424" y="226"/>
                </a:lnTo>
                <a:lnTo>
                  <a:pt x="424" y="226"/>
                </a:lnTo>
                <a:lnTo>
                  <a:pt x="416" y="218"/>
                </a:lnTo>
                <a:lnTo>
                  <a:pt x="416" y="218"/>
                </a:lnTo>
                <a:lnTo>
                  <a:pt x="412" y="214"/>
                </a:lnTo>
                <a:lnTo>
                  <a:pt x="412" y="212"/>
                </a:lnTo>
                <a:lnTo>
                  <a:pt x="412" y="212"/>
                </a:lnTo>
                <a:lnTo>
                  <a:pt x="414" y="212"/>
                </a:lnTo>
                <a:lnTo>
                  <a:pt x="416" y="210"/>
                </a:lnTo>
                <a:lnTo>
                  <a:pt x="416" y="210"/>
                </a:lnTo>
                <a:lnTo>
                  <a:pt x="424" y="212"/>
                </a:lnTo>
                <a:lnTo>
                  <a:pt x="424" y="212"/>
                </a:lnTo>
                <a:lnTo>
                  <a:pt x="430" y="210"/>
                </a:lnTo>
                <a:lnTo>
                  <a:pt x="432" y="210"/>
                </a:lnTo>
                <a:lnTo>
                  <a:pt x="432" y="210"/>
                </a:lnTo>
                <a:lnTo>
                  <a:pt x="434" y="208"/>
                </a:lnTo>
                <a:lnTo>
                  <a:pt x="434" y="206"/>
                </a:lnTo>
                <a:lnTo>
                  <a:pt x="434" y="206"/>
                </a:lnTo>
                <a:lnTo>
                  <a:pt x="434" y="204"/>
                </a:lnTo>
                <a:lnTo>
                  <a:pt x="434" y="204"/>
                </a:lnTo>
                <a:lnTo>
                  <a:pt x="434" y="204"/>
                </a:lnTo>
                <a:lnTo>
                  <a:pt x="426" y="204"/>
                </a:lnTo>
                <a:lnTo>
                  <a:pt x="426" y="204"/>
                </a:lnTo>
                <a:lnTo>
                  <a:pt x="424" y="204"/>
                </a:lnTo>
                <a:lnTo>
                  <a:pt x="422" y="204"/>
                </a:lnTo>
                <a:lnTo>
                  <a:pt x="422" y="204"/>
                </a:lnTo>
                <a:lnTo>
                  <a:pt x="416" y="204"/>
                </a:lnTo>
                <a:lnTo>
                  <a:pt x="416" y="204"/>
                </a:lnTo>
                <a:lnTo>
                  <a:pt x="414" y="202"/>
                </a:lnTo>
                <a:lnTo>
                  <a:pt x="408" y="202"/>
                </a:lnTo>
                <a:lnTo>
                  <a:pt x="408" y="202"/>
                </a:lnTo>
                <a:lnTo>
                  <a:pt x="394" y="204"/>
                </a:lnTo>
                <a:lnTo>
                  <a:pt x="394" y="204"/>
                </a:lnTo>
                <a:lnTo>
                  <a:pt x="390" y="206"/>
                </a:lnTo>
                <a:lnTo>
                  <a:pt x="390" y="206"/>
                </a:lnTo>
                <a:lnTo>
                  <a:pt x="382" y="206"/>
                </a:lnTo>
                <a:lnTo>
                  <a:pt x="382" y="206"/>
                </a:lnTo>
                <a:lnTo>
                  <a:pt x="378" y="208"/>
                </a:lnTo>
                <a:lnTo>
                  <a:pt x="378" y="208"/>
                </a:lnTo>
                <a:lnTo>
                  <a:pt x="370" y="208"/>
                </a:lnTo>
                <a:lnTo>
                  <a:pt x="370" y="208"/>
                </a:lnTo>
                <a:lnTo>
                  <a:pt x="364" y="208"/>
                </a:lnTo>
                <a:lnTo>
                  <a:pt x="364" y="208"/>
                </a:lnTo>
                <a:lnTo>
                  <a:pt x="354" y="208"/>
                </a:lnTo>
                <a:lnTo>
                  <a:pt x="354" y="208"/>
                </a:lnTo>
                <a:lnTo>
                  <a:pt x="340" y="206"/>
                </a:lnTo>
                <a:lnTo>
                  <a:pt x="340" y="206"/>
                </a:lnTo>
                <a:lnTo>
                  <a:pt x="340" y="204"/>
                </a:lnTo>
                <a:lnTo>
                  <a:pt x="340" y="204"/>
                </a:lnTo>
                <a:lnTo>
                  <a:pt x="336" y="200"/>
                </a:lnTo>
                <a:lnTo>
                  <a:pt x="336" y="200"/>
                </a:lnTo>
                <a:lnTo>
                  <a:pt x="324" y="190"/>
                </a:lnTo>
                <a:lnTo>
                  <a:pt x="324" y="190"/>
                </a:lnTo>
                <a:lnTo>
                  <a:pt x="322" y="188"/>
                </a:lnTo>
                <a:lnTo>
                  <a:pt x="322" y="188"/>
                </a:lnTo>
                <a:lnTo>
                  <a:pt x="324" y="186"/>
                </a:lnTo>
                <a:lnTo>
                  <a:pt x="324" y="186"/>
                </a:lnTo>
                <a:lnTo>
                  <a:pt x="326" y="186"/>
                </a:lnTo>
                <a:lnTo>
                  <a:pt x="326" y="186"/>
                </a:lnTo>
                <a:lnTo>
                  <a:pt x="326" y="186"/>
                </a:lnTo>
                <a:lnTo>
                  <a:pt x="326" y="182"/>
                </a:lnTo>
                <a:lnTo>
                  <a:pt x="324" y="176"/>
                </a:lnTo>
                <a:lnTo>
                  <a:pt x="324" y="176"/>
                </a:lnTo>
                <a:lnTo>
                  <a:pt x="312" y="166"/>
                </a:lnTo>
                <a:lnTo>
                  <a:pt x="312" y="166"/>
                </a:lnTo>
                <a:lnTo>
                  <a:pt x="310" y="156"/>
                </a:lnTo>
                <a:lnTo>
                  <a:pt x="310" y="156"/>
                </a:lnTo>
                <a:lnTo>
                  <a:pt x="308" y="132"/>
                </a:lnTo>
                <a:lnTo>
                  <a:pt x="308" y="132"/>
                </a:lnTo>
                <a:lnTo>
                  <a:pt x="304" y="124"/>
                </a:lnTo>
                <a:lnTo>
                  <a:pt x="302" y="120"/>
                </a:lnTo>
                <a:lnTo>
                  <a:pt x="298" y="118"/>
                </a:lnTo>
                <a:lnTo>
                  <a:pt x="298" y="118"/>
                </a:lnTo>
                <a:lnTo>
                  <a:pt x="296" y="118"/>
                </a:lnTo>
                <a:lnTo>
                  <a:pt x="296" y="118"/>
                </a:lnTo>
                <a:lnTo>
                  <a:pt x="280" y="112"/>
                </a:lnTo>
                <a:lnTo>
                  <a:pt x="280" y="112"/>
                </a:lnTo>
                <a:lnTo>
                  <a:pt x="260" y="106"/>
                </a:lnTo>
                <a:lnTo>
                  <a:pt x="260" y="106"/>
                </a:lnTo>
                <a:lnTo>
                  <a:pt x="258" y="104"/>
                </a:lnTo>
                <a:lnTo>
                  <a:pt x="258" y="104"/>
                </a:lnTo>
                <a:lnTo>
                  <a:pt x="254" y="100"/>
                </a:lnTo>
                <a:lnTo>
                  <a:pt x="254" y="100"/>
                </a:lnTo>
                <a:lnTo>
                  <a:pt x="248" y="92"/>
                </a:lnTo>
                <a:lnTo>
                  <a:pt x="244" y="88"/>
                </a:lnTo>
                <a:lnTo>
                  <a:pt x="244" y="88"/>
                </a:lnTo>
                <a:lnTo>
                  <a:pt x="244" y="86"/>
                </a:lnTo>
                <a:lnTo>
                  <a:pt x="244" y="86"/>
                </a:lnTo>
                <a:lnTo>
                  <a:pt x="244" y="78"/>
                </a:lnTo>
                <a:lnTo>
                  <a:pt x="244" y="78"/>
                </a:lnTo>
                <a:lnTo>
                  <a:pt x="246" y="78"/>
                </a:lnTo>
                <a:lnTo>
                  <a:pt x="246" y="78"/>
                </a:lnTo>
                <a:lnTo>
                  <a:pt x="246" y="76"/>
                </a:lnTo>
                <a:lnTo>
                  <a:pt x="246" y="76"/>
                </a:lnTo>
                <a:lnTo>
                  <a:pt x="246" y="72"/>
                </a:lnTo>
                <a:lnTo>
                  <a:pt x="246" y="72"/>
                </a:lnTo>
                <a:lnTo>
                  <a:pt x="246" y="70"/>
                </a:lnTo>
                <a:lnTo>
                  <a:pt x="246" y="70"/>
                </a:lnTo>
                <a:lnTo>
                  <a:pt x="248" y="66"/>
                </a:lnTo>
                <a:lnTo>
                  <a:pt x="248" y="66"/>
                </a:lnTo>
                <a:lnTo>
                  <a:pt x="248" y="64"/>
                </a:lnTo>
                <a:lnTo>
                  <a:pt x="248" y="64"/>
                </a:lnTo>
                <a:lnTo>
                  <a:pt x="250" y="60"/>
                </a:lnTo>
                <a:lnTo>
                  <a:pt x="250" y="60"/>
                </a:lnTo>
                <a:lnTo>
                  <a:pt x="252" y="58"/>
                </a:lnTo>
                <a:lnTo>
                  <a:pt x="252" y="58"/>
                </a:lnTo>
                <a:lnTo>
                  <a:pt x="254" y="54"/>
                </a:lnTo>
                <a:lnTo>
                  <a:pt x="254" y="54"/>
                </a:lnTo>
                <a:lnTo>
                  <a:pt x="254" y="48"/>
                </a:lnTo>
                <a:lnTo>
                  <a:pt x="254" y="48"/>
                </a:lnTo>
                <a:lnTo>
                  <a:pt x="254" y="42"/>
                </a:lnTo>
                <a:lnTo>
                  <a:pt x="254" y="42"/>
                </a:lnTo>
                <a:lnTo>
                  <a:pt x="254" y="40"/>
                </a:lnTo>
                <a:lnTo>
                  <a:pt x="256" y="36"/>
                </a:lnTo>
                <a:lnTo>
                  <a:pt x="256" y="36"/>
                </a:lnTo>
                <a:lnTo>
                  <a:pt x="256" y="34"/>
                </a:lnTo>
                <a:lnTo>
                  <a:pt x="256" y="34"/>
                </a:lnTo>
                <a:lnTo>
                  <a:pt x="256" y="28"/>
                </a:lnTo>
                <a:lnTo>
                  <a:pt x="256" y="28"/>
                </a:lnTo>
                <a:lnTo>
                  <a:pt x="254" y="26"/>
                </a:lnTo>
                <a:lnTo>
                  <a:pt x="254" y="24"/>
                </a:lnTo>
                <a:lnTo>
                  <a:pt x="254" y="24"/>
                </a:lnTo>
                <a:lnTo>
                  <a:pt x="254" y="22"/>
                </a:lnTo>
                <a:lnTo>
                  <a:pt x="254" y="20"/>
                </a:lnTo>
                <a:lnTo>
                  <a:pt x="254" y="20"/>
                </a:lnTo>
                <a:lnTo>
                  <a:pt x="250" y="14"/>
                </a:lnTo>
                <a:lnTo>
                  <a:pt x="250" y="14"/>
                </a:lnTo>
                <a:lnTo>
                  <a:pt x="248" y="12"/>
                </a:lnTo>
                <a:lnTo>
                  <a:pt x="244" y="10"/>
                </a:lnTo>
                <a:lnTo>
                  <a:pt x="244" y="10"/>
                </a:lnTo>
                <a:lnTo>
                  <a:pt x="240" y="6"/>
                </a:lnTo>
                <a:lnTo>
                  <a:pt x="240" y="6"/>
                </a:lnTo>
                <a:lnTo>
                  <a:pt x="238" y="4"/>
                </a:lnTo>
                <a:lnTo>
                  <a:pt x="234" y="2"/>
                </a:lnTo>
                <a:lnTo>
                  <a:pt x="234" y="2"/>
                </a:lnTo>
                <a:lnTo>
                  <a:pt x="230" y="4"/>
                </a:lnTo>
                <a:lnTo>
                  <a:pt x="230" y="4"/>
                </a:lnTo>
                <a:lnTo>
                  <a:pt x="228" y="4"/>
                </a:lnTo>
                <a:lnTo>
                  <a:pt x="228" y="2"/>
                </a:lnTo>
                <a:lnTo>
                  <a:pt x="228" y="2"/>
                </a:lnTo>
                <a:lnTo>
                  <a:pt x="226" y="2"/>
                </a:lnTo>
                <a:lnTo>
                  <a:pt x="220" y="2"/>
                </a:lnTo>
                <a:lnTo>
                  <a:pt x="220" y="2"/>
                </a:lnTo>
                <a:lnTo>
                  <a:pt x="214" y="0"/>
                </a:lnTo>
                <a:lnTo>
                  <a:pt x="214" y="0"/>
                </a:lnTo>
                <a:lnTo>
                  <a:pt x="212" y="0"/>
                </a:lnTo>
                <a:lnTo>
                  <a:pt x="210" y="0"/>
                </a:lnTo>
                <a:lnTo>
                  <a:pt x="210" y="0"/>
                </a:lnTo>
                <a:lnTo>
                  <a:pt x="210" y="0"/>
                </a:lnTo>
                <a:lnTo>
                  <a:pt x="208" y="2"/>
                </a:lnTo>
                <a:lnTo>
                  <a:pt x="208" y="2"/>
                </a:lnTo>
                <a:lnTo>
                  <a:pt x="204" y="0"/>
                </a:lnTo>
                <a:lnTo>
                  <a:pt x="204" y="0"/>
                </a:lnTo>
                <a:lnTo>
                  <a:pt x="202" y="0"/>
                </a:lnTo>
                <a:lnTo>
                  <a:pt x="202" y="2"/>
                </a:lnTo>
                <a:lnTo>
                  <a:pt x="202" y="2"/>
                </a:lnTo>
                <a:lnTo>
                  <a:pt x="200" y="4"/>
                </a:lnTo>
                <a:lnTo>
                  <a:pt x="198" y="4"/>
                </a:lnTo>
                <a:lnTo>
                  <a:pt x="198" y="4"/>
                </a:lnTo>
                <a:lnTo>
                  <a:pt x="198" y="6"/>
                </a:lnTo>
                <a:lnTo>
                  <a:pt x="196" y="6"/>
                </a:lnTo>
                <a:lnTo>
                  <a:pt x="196" y="6"/>
                </a:lnTo>
                <a:lnTo>
                  <a:pt x="192" y="8"/>
                </a:lnTo>
                <a:lnTo>
                  <a:pt x="188" y="10"/>
                </a:lnTo>
                <a:lnTo>
                  <a:pt x="188" y="10"/>
                </a:lnTo>
                <a:lnTo>
                  <a:pt x="188" y="12"/>
                </a:lnTo>
                <a:lnTo>
                  <a:pt x="186" y="14"/>
                </a:lnTo>
                <a:lnTo>
                  <a:pt x="186" y="16"/>
                </a:lnTo>
                <a:lnTo>
                  <a:pt x="186" y="18"/>
                </a:lnTo>
                <a:lnTo>
                  <a:pt x="186" y="18"/>
                </a:lnTo>
                <a:lnTo>
                  <a:pt x="186" y="24"/>
                </a:lnTo>
                <a:lnTo>
                  <a:pt x="186" y="24"/>
                </a:lnTo>
                <a:lnTo>
                  <a:pt x="184" y="28"/>
                </a:lnTo>
                <a:lnTo>
                  <a:pt x="184" y="30"/>
                </a:lnTo>
                <a:lnTo>
                  <a:pt x="184" y="30"/>
                </a:lnTo>
                <a:lnTo>
                  <a:pt x="182" y="32"/>
                </a:lnTo>
                <a:lnTo>
                  <a:pt x="182" y="34"/>
                </a:lnTo>
                <a:lnTo>
                  <a:pt x="182" y="34"/>
                </a:lnTo>
                <a:lnTo>
                  <a:pt x="182" y="38"/>
                </a:lnTo>
                <a:lnTo>
                  <a:pt x="182" y="38"/>
                </a:lnTo>
                <a:lnTo>
                  <a:pt x="180" y="40"/>
                </a:lnTo>
                <a:lnTo>
                  <a:pt x="180" y="44"/>
                </a:lnTo>
                <a:lnTo>
                  <a:pt x="180" y="44"/>
                </a:lnTo>
                <a:lnTo>
                  <a:pt x="182" y="48"/>
                </a:lnTo>
                <a:lnTo>
                  <a:pt x="182" y="48"/>
                </a:lnTo>
                <a:lnTo>
                  <a:pt x="182" y="50"/>
                </a:lnTo>
                <a:lnTo>
                  <a:pt x="182" y="54"/>
                </a:lnTo>
                <a:lnTo>
                  <a:pt x="182" y="54"/>
                </a:lnTo>
                <a:lnTo>
                  <a:pt x="184" y="60"/>
                </a:lnTo>
                <a:lnTo>
                  <a:pt x="184" y="6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233055" y="113211"/>
            <a:ext cx="7204363" cy="1276752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sz="2600" b="1" kern="120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 smtClean="0">
                <a:solidFill>
                  <a:srgbClr val="C00000"/>
                </a:solidFill>
                <a:latin typeface="Gill Sans MT" panose="020B0502020104020203" pitchFamily="34" charset="0"/>
              </a:rPr>
              <a:t>Setting the Stage: </a:t>
            </a:r>
            <a:r>
              <a:rPr lang="en-US" sz="3600" dirty="0" smtClean="0">
                <a:solidFill>
                  <a:schemeClr val="tx1"/>
                </a:solidFill>
                <a:latin typeface="Gill Sans MT" panose="020B0502020104020203" pitchFamily="34" charset="0"/>
              </a:rPr>
              <a:t>Improved Technologies</a:t>
            </a:r>
            <a:endParaRPr lang="en-US" sz="3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0" y="-51333"/>
            <a:ext cx="9151005" cy="806307"/>
            <a:chOff x="0" y="-3207"/>
            <a:chExt cx="9151005" cy="806307"/>
          </a:xfrm>
        </p:grpSpPr>
        <p:sp>
          <p:nvSpPr>
            <p:cNvPr id="40" name="Rectangle 39"/>
            <p:cNvSpPr/>
            <p:nvPr/>
          </p:nvSpPr>
          <p:spPr>
            <a:xfrm>
              <a:off x="0" y="-3207"/>
              <a:ext cx="9151005" cy="77377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06" y="109660"/>
              <a:ext cx="984636" cy="69344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47" name="Rectangle 46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9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44914"/>
            <a:ext cx="9136785" cy="1938992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000000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Gill Sans MT" panose="020B0502020104020203" pitchFamily="34" charset="0"/>
              </a:rPr>
              <a:t>Production and Supply Chains</a:t>
            </a:r>
            <a:endParaRPr lang="en-US" sz="60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90349-EA2A-44E1-8B3A-70EFD82E1D7C}"/>
              </a:ext>
            </a:extLst>
          </p:cNvPr>
          <p:cNvGrpSpPr/>
          <p:nvPr/>
        </p:nvGrpSpPr>
        <p:grpSpPr>
          <a:xfrm>
            <a:off x="3747517" y="2789113"/>
            <a:ext cx="1636372" cy="3351491"/>
            <a:chOff x="10836275" y="6792913"/>
            <a:chExt cx="2705100" cy="5540376"/>
          </a:xfrm>
        </p:grpSpPr>
        <p:sp>
          <p:nvSpPr>
            <p:cNvPr id="3" name="Freeform 29">
              <a:extLst>
                <a:ext uri="{FF2B5EF4-FFF2-40B4-BE49-F238E27FC236}">
                  <a16:creationId xmlns:a16="http://schemas.microsoft.com/office/drawing/2014/main" id="{569CE2CE-3667-4046-8D90-E02DC630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1000" y="10877551"/>
              <a:ext cx="942975" cy="1455738"/>
            </a:xfrm>
            <a:custGeom>
              <a:avLst/>
              <a:gdLst>
                <a:gd name="T0" fmla="*/ 98 w 201"/>
                <a:gd name="T1" fmla="*/ 1 h 308"/>
                <a:gd name="T2" fmla="*/ 1 w 201"/>
                <a:gd name="T3" fmla="*/ 105 h 308"/>
                <a:gd name="T4" fmla="*/ 106 w 201"/>
                <a:gd name="T5" fmla="*/ 308 h 308"/>
                <a:gd name="T6" fmla="*/ 200 w 201"/>
                <a:gd name="T7" fmla="*/ 100 h 308"/>
                <a:gd name="T8" fmla="*/ 98 w 201"/>
                <a:gd name="T9" fmla="*/ 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308">
                  <a:moveTo>
                    <a:pt x="98" y="1"/>
                  </a:moveTo>
                  <a:cubicBezTo>
                    <a:pt x="45" y="3"/>
                    <a:pt x="0" y="62"/>
                    <a:pt x="1" y="105"/>
                  </a:cubicBezTo>
                  <a:cubicBezTo>
                    <a:pt x="2" y="147"/>
                    <a:pt x="106" y="308"/>
                    <a:pt x="106" y="308"/>
                  </a:cubicBezTo>
                  <a:cubicBezTo>
                    <a:pt x="135" y="235"/>
                    <a:pt x="201" y="142"/>
                    <a:pt x="200" y="100"/>
                  </a:cubicBezTo>
                  <a:cubicBezTo>
                    <a:pt x="199" y="58"/>
                    <a:pt x="151" y="0"/>
                    <a:pt x="98" y="1"/>
                  </a:cubicBezTo>
                  <a:close/>
                </a:path>
              </a:pathLst>
            </a:custGeom>
            <a:solidFill>
              <a:srgbClr val="F05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30">
              <a:extLst>
                <a:ext uri="{FF2B5EF4-FFF2-40B4-BE49-F238E27FC236}">
                  <a16:creationId xmlns:a16="http://schemas.microsoft.com/office/drawing/2014/main" id="{A6CB7D88-FC97-4478-B668-9BCED3BFB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5138" y="10891838"/>
              <a:ext cx="774700" cy="1190625"/>
            </a:xfrm>
            <a:custGeom>
              <a:avLst/>
              <a:gdLst>
                <a:gd name="T0" fmla="*/ 80 w 165"/>
                <a:gd name="T1" fmla="*/ 1 h 252"/>
                <a:gd name="T2" fmla="*/ 0 w 165"/>
                <a:gd name="T3" fmla="*/ 86 h 252"/>
                <a:gd name="T4" fmla="*/ 86 w 165"/>
                <a:gd name="T5" fmla="*/ 252 h 252"/>
                <a:gd name="T6" fmla="*/ 164 w 165"/>
                <a:gd name="T7" fmla="*/ 82 h 252"/>
                <a:gd name="T8" fmla="*/ 80 w 165"/>
                <a:gd name="T9" fmla="*/ 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252">
                  <a:moveTo>
                    <a:pt x="80" y="1"/>
                  </a:moveTo>
                  <a:cubicBezTo>
                    <a:pt x="37" y="2"/>
                    <a:pt x="0" y="51"/>
                    <a:pt x="0" y="86"/>
                  </a:cubicBezTo>
                  <a:cubicBezTo>
                    <a:pt x="1" y="121"/>
                    <a:pt x="86" y="252"/>
                    <a:pt x="86" y="252"/>
                  </a:cubicBezTo>
                  <a:cubicBezTo>
                    <a:pt x="110" y="192"/>
                    <a:pt x="165" y="116"/>
                    <a:pt x="164" y="82"/>
                  </a:cubicBezTo>
                  <a:cubicBezTo>
                    <a:pt x="163" y="48"/>
                    <a:pt x="123" y="0"/>
                    <a:pt x="80" y="1"/>
                  </a:cubicBezTo>
                  <a:close/>
                </a:path>
              </a:pathLst>
            </a:custGeom>
            <a:solidFill>
              <a:srgbClr val="F8E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31">
              <a:extLst>
                <a:ext uri="{FF2B5EF4-FFF2-40B4-BE49-F238E27FC236}">
                  <a16:creationId xmlns:a16="http://schemas.microsoft.com/office/drawing/2014/main" id="{D92A3AB0-AF77-4072-8EC6-59FB28A83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9275" y="10891838"/>
              <a:ext cx="595313" cy="915988"/>
            </a:xfrm>
            <a:custGeom>
              <a:avLst/>
              <a:gdLst>
                <a:gd name="T0" fmla="*/ 62 w 127"/>
                <a:gd name="T1" fmla="*/ 1 h 194"/>
                <a:gd name="T2" fmla="*/ 1 w 127"/>
                <a:gd name="T3" fmla="*/ 66 h 194"/>
                <a:gd name="T4" fmla="*/ 67 w 127"/>
                <a:gd name="T5" fmla="*/ 194 h 194"/>
                <a:gd name="T6" fmla="*/ 127 w 127"/>
                <a:gd name="T7" fmla="*/ 63 h 194"/>
                <a:gd name="T8" fmla="*/ 62 w 127"/>
                <a:gd name="T9" fmla="*/ 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94">
                  <a:moveTo>
                    <a:pt x="62" y="1"/>
                  </a:moveTo>
                  <a:cubicBezTo>
                    <a:pt x="29" y="2"/>
                    <a:pt x="0" y="39"/>
                    <a:pt x="1" y="66"/>
                  </a:cubicBezTo>
                  <a:cubicBezTo>
                    <a:pt x="1" y="93"/>
                    <a:pt x="67" y="194"/>
                    <a:pt x="67" y="194"/>
                  </a:cubicBezTo>
                  <a:cubicBezTo>
                    <a:pt x="85" y="148"/>
                    <a:pt x="127" y="89"/>
                    <a:pt x="127" y="63"/>
                  </a:cubicBezTo>
                  <a:cubicBezTo>
                    <a:pt x="126" y="37"/>
                    <a:pt x="95" y="0"/>
                    <a:pt x="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32">
              <a:extLst>
                <a:ext uri="{FF2B5EF4-FFF2-40B4-BE49-F238E27FC236}">
                  <a16:creationId xmlns:a16="http://schemas.microsoft.com/office/drawing/2014/main" id="{B1FB3A41-DA36-4B13-9211-AD0543660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8763" y="10952163"/>
              <a:ext cx="661988" cy="984250"/>
            </a:xfrm>
            <a:custGeom>
              <a:avLst/>
              <a:gdLst>
                <a:gd name="T0" fmla="*/ 84 w 141"/>
                <a:gd name="T1" fmla="*/ 7 h 208"/>
                <a:gd name="T2" fmla="*/ 5 w 141"/>
                <a:gd name="T3" fmla="*/ 60 h 208"/>
                <a:gd name="T4" fmla="*/ 44 w 141"/>
                <a:gd name="T5" fmla="*/ 208 h 208"/>
                <a:gd name="T6" fmla="*/ 136 w 141"/>
                <a:gd name="T7" fmla="*/ 86 h 208"/>
                <a:gd name="T8" fmla="*/ 84 w 141"/>
                <a:gd name="T9" fmla="*/ 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" h="208">
                  <a:moveTo>
                    <a:pt x="84" y="7"/>
                  </a:moveTo>
                  <a:cubicBezTo>
                    <a:pt x="49" y="0"/>
                    <a:pt x="11" y="33"/>
                    <a:pt x="5" y="60"/>
                  </a:cubicBezTo>
                  <a:cubicBezTo>
                    <a:pt x="0" y="88"/>
                    <a:pt x="44" y="208"/>
                    <a:pt x="44" y="208"/>
                  </a:cubicBezTo>
                  <a:cubicBezTo>
                    <a:pt x="74" y="164"/>
                    <a:pt x="130" y="113"/>
                    <a:pt x="136" y="86"/>
                  </a:cubicBezTo>
                  <a:cubicBezTo>
                    <a:pt x="141" y="59"/>
                    <a:pt x="118" y="14"/>
                    <a:pt x="84" y="7"/>
                  </a:cubicBezTo>
                  <a:close/>
                </a:path>
              </a:pathLst>
            </a:custGeom>
            <a:solidFill>
              <a:srgbClr val="F05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D65C7C8D-29E5-4E08-8A4D-C89366001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0200" y="10971213"/>
              <a:ext cx="538163" cy="800100"/>
            </a:xfrm>
            <a:custGeom>
              <a:avLst/>
              <a:gdLst>
                <a:gd name="T0" fmla="*/ 68 w 115"/>
                <a:gd name="T1" fmla="*/ 5 h 169"/>
                <a:gd name="T2" fmla="*/ 4 w 115"/>
                <a:gd name="T3" fmla="*/ 49 h 169"/>
                <a:gd name="T4" fmla="*/ 36 w 115"/>
                <a:gd name="T5" fmla="*/ 169 h 169"/>
                <a:gd name="T6" fmla="*/ 111 w 115"/>
                <a:gd name="T7" fmla="*/ 70 h 169"/>
                <a:gd name="T8" fmla="*/ 68 w 115"/>
                <a:gd name="T9" fmla="*/ 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9">
                  <a:moveTo>
                    <a:pt x="68" y="5"/>
                  </a:moveTo>
                  <a:cubicBezTo>
                    <a:pt x="40" y="0"/>
                    <a:pt x="9" y="26"/>
                    <a:pt x="4" y="49"/>
                  </a:cubicBezTo>
                  <a:cubicBezTo>
                    <a:pt x="0" y="71"/>
                    <a:pt x="36" y="169"/>
                    <a:pt x="36" y="169"/>
                  </a:cubicBezTo>
                  <a:cubicBezTo>
                    <a:pt x="60" y="134"/>
                    <a:pt x="107" y="92"/>
                    <a:pt x="111" y="70"/>
                  </a:cubicBezTo>
                  <a:cubicBezTo>
                    <a:pt x="115" y="48"/>
                    <a:pt x="97" y="11"/>
                    <a:pt x="68" y="5"/>
                  </a:cubicBezTo>
                  <a:close/>
                </a:path>
              </a:pathLst>
            </a:custGeom>
            <a:solidFill>
              <a:srgbClr val="F8E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34">
              <a:extLst>
                <a:ext uri="{FF2B5EF4-FFF2-40B4-BE49-F238E27FC236}">
                  <a16:creationId xmlns:a16="http://schemas.microsoft.com/office/drawing/2014/main" id="{9E3499EA-1152-4F25-B9C3-56A4D4605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4813" y="10975976"/>
              <a:ext cx="417513" cy="614363"/>
            </a:xfrm>
            <a:custGeom>
              <a:avLst/>
              <a:gdLst>
                <a:gd name="T0" fmla="*/ 52 w 89"/>
                <a:gd name="T1" fmla="*/ 4 h 130"/>
                <a:gd name="T2" fmla="*/ 3 w 89"/>
                <a:gd name="T3" fmla="*/ 38 h 130"/>
                <a:gd name="T4" fmla="*/ 27 w 89"/>
                <a:gd name="T5" fmla="*/ 130 h 130"/>
                <a:gd name="T6" fmla="*/ 85 w 89"/>
                <a:gd name="T7" fmla="*/ 54 h 130"/>
                <a:gd name="T8" fmla="*/ 52 w 89"/>
                <a:gd name="T9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30">
                  <a:moveTo>
                    <a:pt x="52" y="4"/>
                  </a:moveTo>
                  <a:cubicBezTo>
                    <a:pt x="31" y="0"/>
                    <a:pt x="7" y="20"/>
                    <a:pt x="3" y="38"/>
                  </a:cubicBezTo>
                  <a:cubicBezTo>
                    <a:pt x="0" y="55"/>
                    <a:pt x="27" y="130"/>
                    <a:pt x="27" y="130"/>
                  </a:cubicBezTo>
                  <a:cubicBezTo>
                    <a:pt x="46" y="103"/>
                    <a:pt x="82" y="71"/>
                    <a:pt x="85" y="54"/>
                  </a:cubicBezTo>
                  <a:cubicBezTo>
                    <a:pt x="89" y="37"/>
                    <a:pt x="74" y="8"/>
                    <a:pt x="5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35">
              <a:extLst>
                <a:ext uri="{FF2B5EF4-FFF2-40B4-BE49-F238E27FC236}">
                  <a16:creationId xmlns:a16="http://schemas.microsoft.com/office/drawing/2014/main" id="{F17D5384-33A7-467A-B738-75114268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2138" y="10906126"/>
              <a:ext cx="427038" cy="604838"/>
            </a:xfrm>
            <a:custGeom>
              <a:avLst/>
              <a:gdLst>
                <a:gd name="T0" fmla="*/ 29 w 91"/>
                <a:gd name="T1" fmla="*/ 9 h 128"/>
                <a:gd name="T2" fmla="*/ 7 w 91"/>
                <a:gd name="T3" fmla="*/ 65 h 128"/>
                <a:gd name="T4" fmla="*/ 80 w 91"/>
                <a:gd name="T5" fmla="*/ 128 h 128"/>
                <a:gd name="T6" fmla="*/ 84 w 91"/>
                <a:gd name="T7" fmla="*/ 31 h 128"/>
                <a:gd name="T8" fmla="*/ 29 w 91"/>
                <a:gd name="T9" fmla="*/ 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28">
                  <a:moveTo>
                    <a:pt x="29" y="9"/>
                  </a:moveTo>
                  <a:cubicBezTo>
                    <a:pt x="8" y="18"/>
                    <a:pt x="0" y="48"/>
                    <a:pt x="7" y="65"/>
                  </a:cubicBezTo>
                  <a:cubicBezTo>
                    <a:pt x="14" y="81"/>
                    <a:pt x="80" y="128"/>
                    <a:pt x="80" y="128"/>
                  </a:cubicBezTo>
                  <a:cubicBezTo>
                    <a:pt x="80" y="94"/>
                    <a:pt x="91" y="48"/>
                    <a:pt x="84" y="31"/>
                  </a:cubicBezTo>
                  <a:cubicBezTo>
                    <a:pt x="77" y="15"/>
                    <a:pt x="49" y="0"/>
                    <a:pt x="29" y="9"/>
                  </a:cubicBezTo>
                  <a:close/>
                </a:path>
              </a:pathLst>
            </a:custGeom>
            <a:solidFill>
              <a:srgbClr val="F05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41361890-CC45-44EC-A29F-0778C5627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0713" y="10920413"/>
              <a:ext cx="346075" cy="490538"/>
            </a:xfrm>
            <a:custGeom>
              <a:avLst/>
              <a:gdLst>
                <a:gd name="T0" fmla="*/ 23 w 74"/>
                <a:gd name="T1" fmla="*/ 7 h 104"/>
                <a:gd name="T2" fmla="*/ 5 w 74"/>
                <a:gd name="T3" fmla="*/ 53 h 104"/>
                <a:gd name="T4" fmla="*/ 65 w 74"/>
                <a:gd name="T5" fmla="*/ 104 h 104"/>
                <a:gd name="T6" fmla="*/ 69 w 74"/>
                <a:gd name="T7" fmla="*/ 25 h 104"/>
                <a:gd name="T8" fmla="*/ 23 w 74"/>
                <a:gd name="T9" fmla="*/ 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104">
                  <a:moveTo>
                    <a:pt x="23" y="7"/>
                  </a:moveTo>
                  <a:cubicBezTo>
                    <a:pt x="6" y="14"/>
                    <a:pt x="0" y="39"/>
                    <a:pt x="5" y="53"/>
                  </a:cubicBezTo>
                  <a:cubicBezTo>
                    <a:pt x="11" y="66"/>
                    <a:pt x="65" y="104"/>
                    <a:pt x="65" y="104"/>
                  </a:cubicBezTo>
                  <a:cubicBezTo>
                    <a:pt x="65" y="77"/>
                    <a:pt x="74" y="39"/>
                    <a:pt x="69" y="25"/>
                  </a:cubicBezTo>
                  <a:cubicBezTo>
                    <a:pt x="63" y="12"/>
                    <a:pt x="40" y="0"/>
                    <a:pt x="23" y="7"/>
                  </a:cubicBezTo>
                  <a:close/>
                </a:path>
              </a:pathLst>
            </a:custGeom>
            <a:solidFill>
              <a:srgbClr val="F8E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37">
              <a:extLst>
                <a:ext uri="{FF2B5EF4-FFF2-40B4-BE49-F238E27FC236}">
                  <a16:creationId xmlns:a16="http://schemas.microsoft.com/office/drawing/2014/main" id="{5822CBB3-C362-447E-866D-F90F47F73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72938" y="10925176"/>
              <a:ext cx="273050" cy="382588"/>
            </a:xfrm>
            <a:custGeom>
              <a:avLst/>
              <a:gdLst>
                <a:gd name="T0" fmla="*/ 18 w 58"/>
                <a:gd name="T1" fmla="*/ 6 h 81"/>
                <a:gd name="T2" fmla="*/ 4 w 58"/>
                <a:gd name="T3" fmla="*/ 41 h 81"/>
                <a:gd name="T4" fmla="*/ 51 w 58"/>
                <a:gd name="T5" fmla="*/ 81 h 81"/>
                <a:gd name="T6" fmla="*/ 53 w 58"/>
                <a:gd name="T7" fmla="*/ 20 h 81"/>
                <a:gd name="T8" fmla="*/ 18 w 58"/>
                <a:gd name="T9" fmla="*/ 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1">
                  <a:moveTo>
                    <a:pt x="18" y="6"/>
                  </a:moveTo>
                  <a:cubicBezTo>
                    <a:pt x="5" y="12"/>
                    <a:pt x="0" y="31"/>
                    <a:pt x="4" y="41"/>
                  </a:cubicBezTo>
                  <a:cubicBezTo>
                    <a:pt x="9" y="52"/>
                    <a:pt x="51" y="81"/>
                    <a:pt x="51" y="81"/>
                  </a:cubicBezTo>
                  <a:cubicBezTo>
                    <a:pt x="50" y="60"/>
                    <a:pt x="58" y="30"/>
                    <a:pt x="53" y="20"/>
                  </a:cubicBezTo>
                  <a:cubicBezTo>
                    <a:pt x="49" y="10"/>
                    <a:pt x="31" y="0"/>
                    <a:pt x="18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38">
              <a:extLst>
                <a:ext uri="{FF2B5EF4-FFF2-40B4-BE49-F238E27FC236}">
                  <a16:creationId xmlns:a16="http://schemas.microsoft.com/office/drawing/2014/main" id="{38192FF2-9C08-4CBB-9FC2-6A97C616D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6275" y="6792913"/>
              <a:ext cx="2667000" cy="2311400"/>
            </a:xfrm>
            <a:custGeom>
              <a:avLst/>
              <a:gdLst>
                <a:gd name="T0" fmla="*/ 285 w 569"/>
                <a:gd name="T1" fmla="*/ 0 h 489"/>
                <a:gd name="T2" fmla="*/ 0 w 569"/>
                <a:gd name="T3" fmla="*/ 285 h 489"/>
                <a:gd name="T4" fmla="*/ 285 w 569"/>
                <a:gd name="T5" fmla="*/ 312 h 489"/>
                <a:gd name="T6" fmla="*/ 569 w 569"/>
                <a:gd name="T7" fmla="*/ 285 h 489"/>
                <a:gd name="T8" fmla="*/ 285 w 569"/>
                <a:gd name="T9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489">
                  <a:moveTo>
                    <a:pt x="285" y="0"/>
                  </a:moveTo>
                  <a:cubicBezTo>
                    <a:pt x="128" y="0"/>
                    <a:pt x="0" y="127"/>
                    <a:pt x="0" y="285"/>
                  </a:cubicBezTo>
                  <a:cubicBezTo>
                    <a:pt x="211" y="489"/>
                    <a:pt x="242" y="312"/>
                    <a:pt x="285" y="312"/>
                  </a:cubicBezTo>
                  <a:cubicBezTo>
                    <a:pt x="367" y="311"/>
                    <a:pt x="421" y="481"/>
                    <a:pt x="569" y="285"/>
                  </a:cubicBezTo>
                  <a:cubicBezTo>
                    <a:pt x="569" y="127"/>
                    <a:pt x="442" y="0"/>
                    <a:pt x="285" y="0"/>
                  </a:cubicBezTo>
                  <a:close/>
                </a:path>
              </a:pathLst>
            </a:custGeom>
            <a:solidFill>
              <a:srgbClr val="E8A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39">
              <a:extLst>
                <a:ext uri="{FF2B5EF4-FFF2-40B4-BE49-F238E27FC236}">
                  <a16:creationId xmlns:a16="http://schemas.microsoft.com/office/drawing/2014/main" id="{4B87A4BC-7C73-44E3-B004-3C464BF49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6275" y="7261226"/>
              <a:ext cx="2705100" cy="3016250"/>
            </a:xfrm>
            <a:custGeom>
              <a:avLst/>
              <a:gdLst>
                <a:gd name="T0" fmla="*/ 0 w 577"/>
                <a:gd name="T1" fmla="*/ 186 h 638"/>
                <a:gd name="T2" fmla="*/ 164 w 577"/>
                <a:gd name="T3" fmla="*/ 570 h 638"/>
                <a:gd name="T4" fmla="*/ 421 w 577"/>
                <a:gd name="T5" fmla="*/ 584 h 638"/>
                <a:gd name="T6" fmla="*/ 569 w 577"/>
                <a:gd name="T7" fmla="*/ 186 h 638"/>
                <a:gd name="T8" fmla="*/ 0 w 577"/>
                <a:gd name="T9" fmla="*/ 186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" h="638">
                  <a:moveTo>
                    <a:pt x="0" y="186"/>
                  </a:moveTo>
                  <a:cubicBezTo>
                    <a:pt x="31" y="363"/>
                    <a:pt x="117" y="385"/>
                    <a:pt x="164" y="570"/>
                  </a:cubicBezTo>
                  <a:cubicBezTo>
                    <a:pt x="265" y="638"/>
                    <a:pt x="258" y="622"/>
                    <a:pt x="421" y="584"/>
                  </a:cubicBezTo>
                  <a:cubicBezTo>
                    <a:pt x="445" y="413"/>
                    <a:pt x="569" y="310"/>
                    <a:pt x="569" y="186"/>
                  </a:cubicBezTo>
                  <a:cubicBezTo>
                    <a:pt x="577" y="0"/>
                    <a:pt x="24" y="36"/>
                    <a:pt x="0" y="186"/>
                  </a:cubicBezTo>
                  <a:close/>
                </a:path>
              </a:pathLst>
            </a:custGeom>
            <a:solidFill>
              <a:srgbClr val="E8A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99EBD560-3DAE-433C-B524-08F275956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8113" y="8394701"/>
              <a:ext cx="406400" cy="1536700"/>
            </a:xfrm>
            <a:custGeom>
              <a:avLst/>
              <a:gdLst>
                <a:gd name="T0" fmla="*/ 0 w 87"/>
                <a:gd name="T1" fmla="*/ 0 h 325"/>
                <a:gd name="T2" fmla="*/ 70 w 87"/>
                <a:gd name="T3" fmla="*/ 169 h 325"/>
                <a:gd name="T4" fmla="*/ 87 w 87"/>
                <a:gd name="T5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325">
                  <a:moveTo>
                    <a:pt x="0" y="0"/>
                  </a:moveTo>
                  <a:cubicBezTo>
                    <a:pt x="0" y="0"/>
                    <a:pt x="54" y="124"/>
                    <a:pt x="70" y="169"/>
                  </a:cubicBezTo>
                  <a:cubicBezTo>
                    <a:pt x="87" y="215"/>
                    <a:pt x="87" y="325"/>
                    <a:pt x="87" y="325"/>
                  </a:cubicBezTo>
                </a:path>
              </a:pathLst>
            </a:custGeom>
            <a:noFill/>
            <a:ln w="74613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41">
              <a:extLst>
                <a:ext uri="{FF2B5EF4-FFF2-40B4-BE49-F238E27FC236}">
                  <a16:creationId xmlns:a16="http://schemas.microsoft.com/office/drawing/2014/main" id="{F9F3C07B-305C-4D0F-82D3-0638F7F85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8700" y="8394701"/>
              <a:ext cx="407988" cy="1536700"/>
            </a:xfrm>
            <a:custGeom>
              <a:avLst/>
              <a:gdLst>
                <a:gd name="T0" fmla="*/ 87 w 87"/>
                <a:gd name="T1" fmla="*/ 0 h 325"/>
                <a:gd name="T2" fmla="*/ 17 w 87"/>
                <a:gd name="T3" fmla="*/ 169 h 325"/>
                <a:gd name="T4" fmla="*/ 0 w 87"/>
                <a:gd name="T5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325">
                  <a:moveTo>
                    <a:pt x="87" y="0"/>
                  </a:moveTo>
                  <a:cubicBezTo>
                    <a:pt x="87" y="0"/>
                    <a:pt x="33" y="124"/>
                    <a:pt x="17" y="169"/>
                  </a:cubicBezTo>
                  <a:cubicBezTo>
                    <a:pt x="1" y="215"/>
                    <a:pt x="0" y="325"/>
                    <a:pt x="0" y="325"/>
                  </a:cubicBezTo>
                </a:path>
              </a:pathLst>
            </a:custGeom>
            <a:noFill/>
            <a:ln w="74613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42">
              <a:extLst>
                <a:ext uri="{FF2B5EF4-FFF2-40B4-BE49-F238E27FC236}">
                  <a16:creationId xmlns:a16="http://schemas.microsoft.com/office/drawing/2014/main" id="{C3963915-2A75-469C-A244-8A241EEE1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50675" y="10361613"/>
              <a:ext cx="914400" cy="647700"/>
            </a:xfrm>
            <a:custGeom>
              <a:avLst/>
              <a:gdLst>
                <a:gd name="T0" fmla="*/ 0 w 195"/>
                <a:gd name="T1" fmla="*/ 88 h 137"/>
                <a:gd name="T2" fmla="*/ 39 w 195"/>
                <a:gd name="T3" fmla="*/ 137 h 137"/>
                <a:gd name="T4" fmla="*/ 156 w 195"/>
                <a:gd name="T5" fmla="*/ 137 h 137"/>
                <a:gd name="T6" fmla="*/ 195 w 195"/>
                <a:gd name="T7" fmla="*/ 88 h 137"/>
                <a:gd name="T8" fmla="*/ 195 w 195"/>
                <a:gd name="T9" fmla="*/ 0 h 137"/>
                <a:gd name="T10" fmla="*/ 0 w 195"/>
                <a:gd name="T11" fmla="*/ 0 h 137"/>
                <a:gd name="T12" fmla="*/ 0 w 195"/>
                <a:gd name="T13" fmla="*/ 8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37">
                  <a:moveTo>
                    <a:pt x="0" y="88"/>
                  </a:moveTo>
                  <a:cubicBezTo>
                    <a:pt x="0" y="115"/>
                    <a:pt x="17" y="137"/>
                    <a:pt x="39" y="137"/>
                  </a:cubicBezTo>
                  <a:cubicBezTo>
                    <a:pt x="156" y="137"/>
                    <a:pt x="156" y="137"/>
                    <a:pt x="156" y="137"/>
                  </a:cubicBezTo>
                  <a:cubicBezTo>
                    <a:pt x="178" y="137"/>
                    <a:pt x="195" y="115"/>
                    <a:pt x="195" y="88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8"/>
                  </a:lnTo>
                  <a:close/>
                </a:path>
              </a:pathLst>
            </a:custGeom>
            <a:solidFill>
              <a:srgbClr val="A6A8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AE3F0886-D3C6-422E-96A1-AB32ABEBA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0488" y="9856788"/>
              <a:ext cx="1373188" cy="901700"/>
            </a:xfrm>
            <a:custGeom>
              <a:avLst/>
              <a:gdLst>
                <a:gd name="T0" fmla="*/ 0 w 293"/>
                <a:gd name="T1" fmla="*/ 142 h 191"/>
                <a:gd name="T2" fmla="*/ 49 w 293"/>
                <a:gd name="T3" fmla="*/ 191 h 191"/>
                <a:gd name="T4" fmla="*/ 244 w 293"/>
                <a:gd name="T5" fmla="*/ 191 h 191"/>
                <a:gd name="T6" fmla="*/ 293 w 293"/>
                <a:gd name="T7" fmla="*/ 142 h 191"/>
                <a:gd name="T8" fmla="*/ 293 w 293"/>
                <a:gd name="T9" fmla="*/ 0 h 191"/>
                <a:gd name="T10" fmla="*/ 0 w 293"/>
                <a:gd name="T11" fmla="*/ 0 h 191"/>
                <a:gd name="T12" fmla="*/ 0 w 293"/>
                <a:gd name="T13" fmla="*/ 14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191">
                  <a:moveTo>
                    <a:pt x="0" y="142"/>
                  </a:moveTo>
                  <a:cubicBezTo>
                    <a:pt x="0" y="169"/>
                    <a:pt x="22" y="191"/>
                    <a:pt x="49" y="191"/>
                  </a:cubicBezTo>
                  <a:cubicBezTo>
                    <a:pt x="244" y="191"/>
                    <a:pt x="244" y="191"/>
                    <a:pt x="244" y="191"/>
                  </a:cubicBezTo>
                  <a:cubicBezTo>
                    <a:pt x="271" y="191"/>
                    <a:pt x="293" y="169"/>
                    <a:pt x="293" y="142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42"/>
                  </a:lnTo>
                  <a:close/>
                </a:path>
              </a:pathLst>
            </a:custGeom>
            <a:solidFill>
              <a:srgbClr val="221F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44">
              <a:extLst>
                <a:ext uri="{FF2B5EF4-FFF2-40B4-BE49-F238E27FC236}">
                  <a16:creationId xmlns:a16="http://schemas.microsoft.com/office/drawing/2014/main" id="{86642983-E064-477E-8E85-4573EC564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4000" y="8432801"/>
              <a:ext cx="268288" cy="350838"/>
            </a:xfrm>
            <a:prstGeom prst="ellipse">
              <a:avLst/>
            </a:prstGeom>
            <a:noFill/>
            <a:ln w="61913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45">
              <a:extLst>
                <a:ext uri="{FF2B5EF4-FFF2-40B4-BE49-F238E27FC236}">
                  <a16:creationId xmlns:a16="http://schemas.microsoft.com/office/drawing/2014/main" id="{17AC68D1-F8D4-4D63-BAF5-5E75D9B59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2288" y="8432801"/>
              <a:ext cx="266700" cy="350838"/>
            </a:xfrm>
            <a:prstGeom prst="ellipse">
              <a:avLst/>
            </a:prstGeom>
            <a:noFill/>
            <a:ln w="61913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46">
              <a:extLst>
                <a:ext uri="{FF2B5EF4-FFF2-40B4-BE49-F238E27FC236}">
                  <a16:creationId xmlns:a16="http://schemas.microsoft.com/office/drawing/2014/main" id="{217B1172-2AE3-482F-9509-E0240ABA9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8988" y="8432801"/>
              <a:ext cx="261938" cy="350838"/>
            </a:xfrm>
            <a:prstGeom prst="ellipse">
              <a:avLst/>
            </a:prstGeom>
            <a:noFill/>
            <a:ln w="61913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47">
              <a:extLst>
                <a:ext uri="{FF2B5EF4-FFF2-40B4-BE49-F238E27FC236}">
                  <a16:creationId xmlns:a16="http://schemas.microsoft.com/office/drawing/2014/main" id="{2958838F-A0DE-4095-859C-85FD93E02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0925" y="8432801"/>
              <a:ext cx="268288" cy="350838"/>
            </a:xfrm>
            <a:prstGeom prst="ellipse">
              <a:avLst/>
            </a:prstGeom>
            <a:noFill/>
            <a:ln w="61913" cap="rnd">
              <a:solidFill>
                <a:srgbClr val="403F4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2DD005A5-2D39-4ACA-B6EC-DBD0358C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2063" y="6797676"/>
              <a:ext cx="1987550" cy="2273300"/>
            </a:xfrm>
            <a:custGeom>
              <a:avLst/>
              <a:gdLst>
                <a:gd name="T0" fmla="*/ 312 w 424"/>
                <a:gd name="T1" fmla="*/ 77 h 481"/>
                <a:gd name="T2" fmla="*/ 70 w 424"/>
                <a:gd name="T3" fmla="*/ 51 h 481"/>
                <a:gd name="T4" fmla="*/ 118 w 424"/>
                <a:gd name="T5" fmla="*/ 149 h 481"/>
                <a:gd name="T6" fmla="*/ 336 w 424"/>
                <a:gd name="T7" fmla="*/ 271 h 481"/>
                <a:gd name="T8" fmla="*/ 354 w 424"/>
                <a:gd name="T9" fmla="*/ 459 h 481"/>
                <a:gd name="T10" fmla="*/ 416 w 424"/>
                <a:gd name="T11" fmla="*/ 295 h 481"/>
                <a:gd name="T12" fmla="*/ 312 w 424"/>
                <a:gd name="T13" fmla="*/ 77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481">
                  <a:moveTo>
                    <a:pt x="312" y="77"/>
                  </a:moveTo>
                  <a:cubicBezTo>
                    <a:pt x="265" y="44"/>
                    <a:pt x="140" y="0"/>
                    <a:pt x="70" y="51"/>
                  </a:cubicBezTo>
                  <a:cubicBezTo>
                    <a:pt x="0" y="103"/>
                    <a:pt x="68" y="143"/>
                    <a:pt x="118" y="149"/>
                  </a:cubicBezTo>
                  <a:cubicBezTo>
                    <a:pt x="190" y="158"/>
                    <a:pt x="299" y="181"/>
                    <a:pt x="336" y="271"/>
                  </a:cubicBezTo>
                  <a:cubicBezTo>
                    <a:pt x="386" y="392"/>
                    <a:pt x="345" y="481"/>
                    <a:pt x="354" y="459"/>
                  </a:cubicBezTo>
                  <a:cubicBezTo>
                    <a:pt x="381" y="397"/>
                    <a:pt x="409" y="361"/>
                    <a:pt x="416" y="295"/>
                  </a:cubicBezTo>
                  <a:cubicBezTo>
                    <a:pt x="424" y="228"/>
                    <a:pt x="376" y="124"/>
                    <a:pt x="312" y="77"/>
                  </a:cubicBezTo>
                  <a:close/>
                </a:path>
              </a:pathLst>
            </a:custGeom>
            <a:solidFill>
              <a:srgbClr val="FDE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49">
              <a:extLst>
                <a:ext uri="{FF2B5EF4-FFF2-40B4-BE49-F238E27FC236}">
                  <a16:creationId xmlns:a16="http://schemas.microsoft.com/office/drawing/2014/main" id="{A2B85705-7F5D-4F35-B516-CD961B097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9688" y="9964738"/>
              <a:ext cx="1471613" cy="127000"/>
            </a:xfrm>
            <a:custGeom>
              <a:avLst/>
              <a:gdLst>
                <a:gd name="T0" fmla="*/ 307 w 314"/>
                <a:gd name="T1" fmla="*/ 0 h 27"/>
                <a:gd name="T2" fmla="*/ 6 w 314"/>
                <a:gd name="T3" fmla="*/ 0 h 27"/>
                <a:gd name="T4" fmla="*/ 0 w 314"/>
                <a:gd name="T5" fmla="*/ 7 h 27"/>
                <a:gd name="T6" fmla="*/ 0 w 314"/>
                <a:gd name="T7" fmla="*/ 20 h 27"/>
                <a:gd name="T8" fmla="*/ 6 w 314"/>
                <a:gd name="T9" fmla="*/ 27 h 27"/>
                <a:gd name="T10" fmla="*/ 307 w 314"/>
                <a:gd name="T11" fmla="*/ 27 h 27"/>
                <a:gd name="T12" fmla="*/ 314 w 314"/>
                <a:gd name="T13" fmla="*/ 20 h 27"/>
                <a:gd name="T14" fmla="*/ 314 w 314"/>
                <a:gd name="T15" fmla="*/ 7 h 27"/>
                <a:gd name="T16" fmla="*/ 307 w 314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" h="27">
                  <a:moveTo>
                    <a:pt x="30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3" y="27"/>
                    <a:pt x="6" y="27"/>
                  </a:cubicBezTo>
                  <a:cubicBezTo>
                    <a:pt x="307" y="27"/>
                    <a:pt x="307" y="27"/>
                    <a:pt x="307" y="27"/>
                  </a:cubicBezTo>
                  <a:cubicBezTo>
                    <a:pt x="311" y="27"/>
                    <a:pt x="314" y="23"/>
                    <a:pt x="314" y="20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3"/>
                    <a:pt x="311" y="0"/>
                    <a:pt x="307" y="0"/>
                  </a:cubicBezTo>
                  <a:close/>
                </a:path>
              </a:pathLst>
            </a:custGeom>
            <a:solidFill>
              <a:srgbClr val="40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50">
              <a:extLst>
                <a:ext uri="{FF2B5EF4-FFF2-40B4-BE49-F238E27FC236}">
                  <a16:creationId xmlns:a16="http://schemas.microsoft.com/office/drawing/2014/main" id="{718838BE-2575-4952-9789-5FFC83BD5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9688" y="10163176"/>
              <a:ext cx="1471613" cy="128588"/>
            </a:xfrm>
            <a:custGeom>
              <a:avLst/>
              <a:gdLst>
                <a:gd name="T0" fmla="*/ 307 w 314"/>
                <a:gd name="T1" fmla="*/ 0 h 27"/>
                <a:gd name="T2" fmla="*/ 6 w 314"/>
                <a:gd name="T3" fmla="*/ 0 h 27"/>
                <a:gd name="T4" fmla="*/ 0 w 314"/>
                <a:gd name="T5" fmla="*/ 7 h 27"/>
                <a:gd name="T6" fmla="*/ 0 w 314"/>
                <a:gd name="T7" fmla="*/ 20 h 27"/>
                <a:gd name="T8" fmla="*/ 6 w 314"/>
                <a:gd name="T9" fmla="*/ 27 h 27"/>
                <a:gd name="T10" fmla="*/ 307 w 314"/>
                <a:gd name="T11" fmla="*/ 27 h 27"/>
                <a:gd name="T12" fmla="*/ 314 w 314"/>
                <a:gd name="T13" fmla="*/ 20 h 27"/>
                <a:gd name="T14" fmla="*/ 314 w 314"/>
                <a:gd name="T15" fmla="*/ 7 h 27"/>
                <a:gd name="T16" fmla="*/ 307 w 314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4" h="27">
                  <a:moveTo>
                    <a:pt x="30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3" y="27"/>
                    <a:pt x="6" y="27"/>
                  </a:cubicBezTo>
                  <a:cubicBezTo>
                    <a:pt x="307" y="27"/>
                    <a:pt x="307" y="27"/>
                    <a:pt x="307" y="27"/>
                  </a:cubicBezTo>
                  <a:cubicBezTo>
                    <a:pt x="311" y="27"/>
                    <a:pt x="314" y="23"/>
                    <a:pt x="314" y="20"/>
                  </a:cubicBezTo>
                  <a:cubicBezTo>
                    <a:pt x="314" y="7"/>
                    <a:pt x="314" y="7"/>
                    <a:pt x="314" y="7"/>
                  </a:cubicBezTo>
                  <a:cubicBezTo>
                    <a:pt x="314" y="4"/>
                    <a:pt x="311" y="0"/>
                    <a:pt x="307" y="0"/>
                  </a:cubicBezTo>
                  <a:close/>
                </a:path>
              </a:pathLst>
            </a:custGeom>
            <a:solidFill>
              <a:srgbClr val="40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51">
              <a:extLst>
                <a:ext uri="{FF2B5EF4-FFF2-40B4-BE49-F238E27FC236}">
                  <a16:creationId xmlns:a16="http://schemas.microsoft.com/office/drawing/2014/main" id="{DFE88E35-0BD7-4DA9-B43B-E23AE088D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9688" y="10361613"/>
              <a:ext cx="1476375" cy="128588"/>
            </a:xfrm>
            <a:custGeom>
              <a:avLst/>
              <a:gdLst>
                <a:gd name="T0" fmla="*/ 308 w 315"/>
                <a:gd name="T1" fmla="*/ 0 h 27"/>
                <a:gd name="T2" fmla="*/ 7 w 315"/>
                <a:gd name="T3" fmla="*/ 0 h 27"/>
                <a:gd name="T4" fmla="*/ 0 w 315"/>
                <a:gd name="T5" fmla="*/ 7 h 27"/>
                <a:gd name="T6" fmla="*/ 0 w 315"/>
                <a:gd name="T7" fmla="*/ 20 h 27"/>
                <a:gd name="T8" fmla="*/ 7 w 315"/>
                <a:gd name="T9" fmla="*/ 27 h 27"/>
                <a:gd name="T10" fmla="*/ 308 w 315"/>
                <a:gd name="T11" fmla="*/ 27 h 27"/>
                <a:gd name="T12" fmla="*/ 315 w 315"/>
                <a:gd name="T13" fmla="*/ 20 h 27"/>
                <a:gd name="T14" fmla="*/ 315 w 315"/>
                <a:gd name="T15" fmla="*/ 7 h 27"/>
                <a:gd name="T16" fmla="*/ 308 w 315"/>
                <a:gd name="T1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7">
                  <a:moveTo>
                    <a:pt x="30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4"/>
                    <a:pt x="3" y="27"/>
                    <a:pt x="7" y="27"/>
                  </a:cubicBezTo>
                  <a:cubicBezTo>
                    <a:pt x="308" y="27"/>
                    <a:pt x="308" y="27"/>
                    <a:pt x="308" y="27"/>
                  </a:cubicBezTo>
                  <a:cubicBezTo>
                    <a:pt x="312" y="27"/>
                    <a:pt x="315" y="24"/>
                    <a:pt x="315" y="20"/>
                  </a:cubicBezTo>
                  <a:cubicBezTo>
                    <a:pt x="315" y="7"/>
                    <a:pt x="315" y="7"/>
                    <a:pt x="315" y="7"/>
                  </a:cubicBezTo>
                  <a:cubicBezTo>
                    <a:pt x="315" y="4"/>
                    <a:pt x="312" y="0"/>
                    <a:pt x="308" y="0"/>
                  </a:cubicBezTo>
                  <a:close/>
                </a:path>
              </a:pathLst>
            </a:custGeom>
            <a:solidFill>
              <a:srgbClr val="403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ED7558-7A66-4168-B1B9-64A6B1994BB6}"/>
              </a:ext>
            </a:extLst>
          </p:cNvPr>
          <p:cNvGrpSpPr/>
          <p:nvPr/>
        </p:nvGrpSpPr>
        <p:grpSpPr>
          <a:xfrm>
            <a:off x="1968057" y="3699042"/>
            <a:ext cx="1645012" cy="1837514"/>
            <a:chOff x="6945683" y="8724897"/>
            <a:chExt cx="3290453" cy="367550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4C0410A-E6DE-4127-81AE-DA28A0324B05}"/>
                </a:ext>
              </a:extLst>
            </p:cNvPr>
            <p:cNvGrpSpPr/>
            <p:nvPr/>
          </p:nvGrpSpPr>
          <p:grpSpPr>
            <a:xfrm>
              <a:off x="6945683" y="8808260"/>
              <a:ext cx="3290453" cy="3592143"/>
              <a:chOff x="6945683" y="8808260"/>
              <a:chExt cx="3290453" cy="3592143"/>
            </a:xfrm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EA5344B2-97D8-4438-A715-F92AD0B00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683" y="8808260"/>
                <a:ext cx="2975981" cy="3592143"/>
              </a:xfrm>
              <a:custGeom>
                <a:avLst/>
                <a:gdLst>
                  <a:gd name="T0" fmla="*/ 0 w 579"/>
                  <a:gd name="T1" fmla="*/ 0 h 691"/>
                  <a:gd name="T2" fmla="*/ 286 w 579"/>
                  <a:gd name="T3" fmla="*/ 691 h 691"/>
                  <a:gd name="T4" fmla="*/ 579 w 579"/>
                  <a:gd name="T5" fmla="*/ 397 h 691"/>
                  <a:gd name="T6" fmla="*/ 415 w 579"/>
                  <a:gd name="T7" fmla="*/ 0 h 691"/>
                  <a:gd name="T8" fmla="*/ 0 w 579"/>
                  <a:gd name="T9" fmla="*/ 0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9" h="691">
                    <a:moveTo>
                      <a:pt x="0" y="0"/>
                    </a:moveTo>
                    <a:cubicBezTo>
                      <a:pt x="5" y="268"/>
                      <a:pt x="113" y="511"/>
                      <a:pt x="286" y="691"/>
                    </a:cubicBezTo>
                    <a:cubicBezTo>
                      <a:pt x="579" y="397"/>
                      <a:pt x="579" y="397"/>
                      <a:pt x="579" y="397"/>
                    </a:cubicBezTo>
                    <a:cubicBezTo>
                      <a:pt x="481" y="293"/>
                      <a:pt x="420" y="154"/>
                      <a:pt x="4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24">
                <a:extLst>
                  <a:ext uri="{FF2B5EF4-FFF2-40B4-BE49-F238E27FC236}">
                    <a16:creationId xmlns:a16="http://schemas.microsoft.com/office/drawing/2014/main" id="{31147942-2138-4BF9-A53F-7ADFA8225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0515" y="8808260"/>
                <a:ext cx="1155621" cy="2063246"/>
              </a:xfrm>
              <a:custGeom>
                <a:avLst/>
                <a:gdLst>
                  <a:gd name="connsiteX0" fmla="*/ 0 w 1155621"/>
                  <a:gd name="connsiteY0" fmla="*/ 0 h 2063246"/>
                  <a:gd name="connsiteX1" fmla="*/ 441704 w 1155621"/>
                  <a:gd name="connsiteY1" fmla="*/ 0 h 2063246"/>
                  <a:gd name="connsiteX2" fmla="*/ 564218 w 1155621"/>
                  <a:gd name="connsiteY2" fmla="*/ 729105 h 2063246"/>
                  <a:gd name="connsiteX3" fmla="*/ 593372 w 1155621"/>
                  <a:gd name="connsiteY3" fmla="*/ 809358 h 2063246"/>
                  <a:gd name="connsiteX4" fmla="*/ 912737 w 1155621"/>
                  <a:gd name="connsiteY4" fmla="*/ 846262 h 2063246"/>
                  <a:gd name="connsiteX5" fmla="*/ 717965 w 1155621"/>
                  <a:gd name="connsiteY5" fmla="*/ 1108344 h 2063246"/>
                  <a:gd name="connsiteX6" fmla="*/ 747813 w 1155621"/>
                  <a:gd name="connsiteY6" fmla="*/ 1172137 h 2063246"/>
                  <a:gd name="connsiteX7" fmla="*/ 1155621 w 1155621"/>
                  <a:gd name="connsiteY7" fmla="*/ 1751420 h 2063246"/>
                  <a:gd name="connsiteX8" fmla="*/ 842319 w 1155621"/>
                  <a:gd name="connsiteY8" fmla="*/ 2063246 h 2063246"/>
                  <a:gd name="connsiteX9" fmla="*/ 0 w 1155621"/>
                  <a:gd name="connsiteY9" fmla="*/ 0 h 2063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5621" h="2063246">
                    <a:moveTo>
                      <a:pt x="0" y="0"/>
                    </a:moveTo>
                    <a:lnTo>
                      <a:pt x="441704" y="0"/>
                    </a:lnTo>
                    <a:cubicBezTo>
                      <a:pt x="449408" y="253359"/>
                      <a:pt x="491781" y="497947"/>
                      <a:pt x="564218" y="729105"/>
                    </a:cubicBezTo>
                    <a:lnTo>
                      <a:pt x="593372" y="809358"/>
                    </a:lnTo>
                    <a:lnTo>
                      <a:pt x="912737" y="846262"/>
                    </a:lnTo>
                    <a:lnTo>
                      <a:pt x="717965" y="1108344"/>
                    </a:lnTo>
                    <a:lnTo>
                      <a:pt x="747813" y="1172137"/>
                    </a:lnTo>
                    <a:cubicBezTo>
                      <a:pt x="858289" y="1383320"/>
                      <a:pt x="995760" y="1577967"/>
                      <a:pt x="1155621" y="1751420"/>
                    </a:cubicBezTo>
                    <a:cubicBezTo>
                      <a:pt x="1155621" y="1751420"/>
                      <a:pt x="1155621" y="1751420"/>
                      <a:pt x="842319" y="2063246"/>
                    </a:cubicBezTo>
                    <a:cubicBezTo>
                      <a:pt x="338982" y="1522748"/>
                      <a:pt x="25680" y="80035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338527-C2E1-4CF3-96DF-15F3709778DB}"/>
                </a:ext>
              </a:extLst>
            </p:cNvPr>
            <p:cNvSpPr txBox="1"/>
            <p:nvPr/>
          </p:nvSpPr>
          <p:spPr>
            <a:xfrm>
              <a:off x="7332873" y="8724897"/>
              <a:ext cx="2834378" cy="2955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High cost of inputs increasing production costs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76A0F1A-8205-4B7B-B090-6AA9B931A37A}"/>
              </a:ext>
            </a:extLst>
          </p:cNvPr>
          <p:cNvGrpSpPr/>
          <p:nvPr/>
        </p:nvGrpSpPr>
        <p:grpSpPr>
          <a:xfrm>
            <a:off x="1968057" y="1850295"/>
            <a:ext cx="1645012" cy="1797116"/>
            <a:chOff x="6945683" y="5026921"/>
            <a:chExt cx="3290453" cy="359469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6F38BA4-D755-4A8D-9EF4-3608C89C4C42}"/>
                </a:ext>
              </a:extLst>
            </p:cNvPr>
            <p:cNvGrpSpPr/>
            <p:nvPr/>
          </p:nvGrpSpPr>
          <p:grpSpPr>
            <a:xfrm>
              <a:off x="6945683" y="5026921"/>
              <a:ext cx="3290453" cy="3594699"/>
              <a:chOff x="6945683" y="5026921"/>
              <a:chExt cx="3290453" cy="3594699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72507FD6-8D2B-4FB5-9EB6-4AD1238A9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683" y="5026921"/>
                <a:ext cx="2981094" cy="3594698"/>
              </a:xfrm>
              <a:custGeom>
                <a:avLst/>
                <a:gdLst>
                  <a:gd name="T0" fmla="*/ 0 w 580"/>
                  <a:gd name="T1" fmla="*/ 691 h 691"/>
                  <a:gd name="T2" fmla="*/ 415 w 580"/>
                  <a:gd name="T3" fmla="*/ 691 h 691"/>
                  <a:gd name="T4" fmla="*/ 580 w 580"/>
                  <a:gd name="T5" fmla="*/ 294 h 691"/>
                  <a:gd name="T6" fmla="*/ 286 w 580"/>
                  <a:gd name="T7" fmla="*/ 0 h 691"/>
                  <a:gd name="T8" fmla="*/ 0 w 580"/>
                  <a:gd name="T9" fmla="*/ 691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" h="691">
                    <a:moveTo>
                      <a:pt x="0" y="691"/>
                    </a:moveTo>
                    <a:cubicBezTo>
                      <a:pt x="415" y="691"/>
                      <a:pt x="415" y="691"/>
                      <a:pt x="415" y="691"/>
                    </a:cubicBezTo>
                    <a:cubicBezTo>
                      <a:pt x="420" y="537"/>
                      <a:pt x="482" y="398"/>
                      <a:pt x="580" y="294"/>
                    </a:cubicBezTo>
                    <a:cubicBezTo>
                      <a:pt x="286" y="0"/>
                      <a:pt x="286" y="0"/>
                      <a:pt x="286" y="0"/>
                    </a:cubicBezTo>
                    <a:cubicBezTo>
                      <a:pt x="113" y="180"/>
                      <a:pt x="5" y="423"/>
                      <a:pt x="0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25">
                <a:extLst>
                  <a:ext uri="{FF2B5EF4-FFF2-40B4-BE49-F238E27FC236}">
                    <a16:creationId xmlns:a16="http://schemas.microsoft.com/office/drawing/2014/main" id="{A157877D-CD35-4BC0-861D-25951FF0D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80515" y="6555818"/>
                <a:ext cx="1155621" cy="2065802"/>
              </a:xfrm>
              <a:custGeom>
                <a:avLst/>
                <a:gdLst>
                  <a:gd name="connsiteX0" fmla="*/ 847455 w 1155621"/>
                  <a:gd name="connsiteY0" fmla="*/ 0 h 2065802"/>
                  <a:gd name="connsiteX1" fmla="*/ 1155621 w 1155621"/>
                  <a:gd name="connsiteY1" fmla="*/ 312212 h 2065802"/>
                  <a:gd name="connsiteX2" fmla="*/ 747813 w 1155621"/>
                  <a:gd name="connsiteY2" fmla="*/ 892213 h 2065802"/>
                  <a:gd name="connsiteX3" fmla="*/ 696766 w 1155621"/>
                  <a:gd name="connsiteY3" fmla="*/ 1001450 h 2065802"/>
                  <a:gd name="connsiteX4" fmla="*/ 892284 w 1155621"/>
                  <a:gd name="connsiteY4" fmla="*/ 1257891 h 2065802"/>
                  <a:gd name="connsiteX5" fmla="*/ 575473 w 1155621"/>
                  <a:gd name="connsiteY5" fmla="*/ 1304773 h 2065802"/>
                  <a:gd name="connsiteX6" fmla="*/ 564218 w 1155621"/>
                  <a:gd name="connsiteY6" fmla="*/ 1335794 h 2065802"/>
                  <a:gd name="connsiteX7" fmla="*/ 441704 w 1155621"/>
                  <a:gd name="connsiteY7" fmla="*/ 2065802 h 2065802"/>
                  <a:gd name="connsiteX8" fmla="*/ 0 w 1155621"/>
                  <a:gd name="connsiteY8" fmla="*/ 2065802 h 2065802"/>
                  <a:gd name="connsiteX9" fmla="*/ 847455 w 1155621"/>
                  <a:gd name="connsiteY9" fmla="*/ 0 h 206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5621" h="2065802">
                    <a:moveTo>
                      <a:pt x="847455" y="0"/>
                    </a:moveTo>
                    <a:cubicBezTo>
                      <a:pt x="847455" y="0"/>
                      <a:pt x="847455" y="0"/>
                      <a:pt x="1155621" y="312212"/>
                    </a:cubicBezTo>
                    <a:cubicBezTo>
                      <a:pt x="995760" y="485880"/>
                      <a:pt x="858289" y="680768"/>
                      <a:pt x="747813" y="892213"/>
                    </a:cubicBezTo>
                    <a:lnTo>
                      <a:pt x="696766" y="1001450"/>
                    </a:lnTo>
                    <a:lnTo>
                      <a:pt x="892284" y="1257891"/>
                    </a:lnTo>
                    <a:lnTo>
                      <a:pt x="575473" y="1304773"/>
                    </a:lnTo>
                    <a:lnTo>
                      <a:pt x="564218" y="1335794"/>
                    </a:lnTo>
                    <a:cubicBezTo>
                      <a:pt x="491781" y="1567239"/>
                      <a:pt x="449408" y="1812130"/>
                      <a:pt x="441704" y="2065802"/>
                    </a:cubicBezTo>
                    <a:cubicBezTo>
                      <a:pt x="441704" y="2065802"/>
                      <a:pt x="441704" y="2065802"/>
                      <a:pt x="0" y="2065802"/>
                    </a:cubicBezTo>
                    <a:cubicBezTo>
                      <a:pt x="25680" y="1264458"/>
                      <a:pt x="344118" y="541167"/>
                      <a:pt x="847455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24E784B-AA3F-4047-BC17-8ACA7E4EFDA5}"/>
                </a:ext>
              </a:extLst>
            </p:cNvPr>
            <p:cNvSpPr txBox="1"/>
            <p:nvPr/>
          </p:nvSpPr>
          <p:spPr>
            <a:xfrm>
              <a:off x="7281349" y="6155692"/>
              <a:ext cx="2805270" cy="2400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Availability / access of quality inputs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8AEC88-171E-4114-BDDF-5BDC9B86B058}"/>
              </a:ext>
            </a:extLst>
          </p:cNvPr>
          <p:cNvGrpSpPr/>
          <p:nvPr/>
        </p:nvGrpSpPr>
        <p:grpSpPr>
          <a:xfrm>
            <a:off x="2769474" y="1042488"/>
            <a:ext cx="1802227" cy="1660351"/>
            <a:chOff x="8548725" y="3411097"/>
            <a:chExt cx="3604924" cy="332113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D7471B4-3D35-4BBB-B91D-721E8422B707}"/>
                </a:ext>
              </a:extLst>
            </p:cNvPr>
            <p:cNvGrpSpPr/>
            <p:nvPr/>
          </p:nvGrpSpPr>
          <p:grpSpPr>
            <a:xfrm>
              <a:off x="8548725" y="3411097"/>
              <a:ext cx="3548679" cy="3321135"/>
              <a:chOff x="8548725" y="3411097"/>
              <a:chExt cx="3548679" cy="3321135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FD348266-F255-419F-8896-974DDF68F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48725" y="3411097"/>
                <a:ext cx="3548678" cy="3009219"/>
              </a:xfrm>
              <a:custGeom>
                <a:avLst/>
                <a:gdLst>
                  <a:gd name="T0" fmla="*/ 294 w 690"/>
                  <a:gd name="T1" fmla="*/ 579 h 579"/>
                  <a:gd name="T2" fmla="*/ 690 w 690"/>
                  <a:gd name="T3" fmla="*/ 415 h 579"/>
                  <a:gd name="T4" fmla="*/ 690 w 690"/>
                  <a:gd name="T5" fmla="*/ 0 h 579"/>
                  <a:gd name="T6" fmla="*/ 0 w 690"/>
                  <a:gd name="T7" fmla="*/ 285 h 579"/>
                  <a:gd name="T8" fmla="*/ 294 w 690"/>
                  <a:gd name="T9" fmla="*/ 579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0" h="579">
                    <a:moveTo>
                      <a:pt x="294" y="579"/>
                    </a:moveTo>
                    <a:cubicBezTo>
                      <a:pt x="398" y="481"/>
                      <a:pt x="537" y="419"/>
                      <a:pt x="690" y="415"/>
                    </a:cubicBezTo>
                    <a:cubicBezTo>
                      <a:pt x="690" y="0"/>
                      <a:pt x="690" y="0"/>
                      <a:pt x="690" y="0"/>
                    </a:cubicBezTo>
                    <a:cubicBezTo>
                      <a:pt x="422" y="4"/>
                      <a:pt x="180" y="112"/>
                      <a:pt x="0" y="285"/>
                    </a:cubicBezTo>
                    <a:lnTo>
                      <a:pt x="294" y="57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26">
                <a:extLst>
                  <a:ext uri="{FF2B5EF4-FFF2-40B4-BE49-F238E27FC236}">
                    <a16:creationId xmlns:a16="http://schemas.microsoft.com/office/drawing/2014/main" id="{2A6FC019-1BA1-4226-BF68-A6DFC1032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2283" y="5568939"/>
                <a:ext cx="2035121" cy="1163293"/>
              </a:xfrm>
              <a:custGeom>
                <a:avLst/>
                <a:gdLst>
                  <a:gd name="connsiteX0" fmla="*/ 2035121 w 2035121"/>
                  <a:gd name="connsiteY0" fmla="*/ 0 h 1163293"/>
                  <a:gd name="connsiteX1" fmla="*/ 2035121 w 2035121"/>
                  <a:gd name="connsiteY1" fmla="*/ 441428 h 1163293"/>
                  <a:gd name="connsiteX2" fmla="*/ 1318023 w 2035121"/>
                  <a:gd name="connsiteY2" fmla="*/ 568958 h 1163293"/>
                  <a:gd name="connsiteX3" fmla="*/ 1226520 w 2035121"/>
                  <a:gd name="connsiteY3" fmla="*/ 603141 h 1163293"/>
                  <a:gd name="connsiteX4" fmla="*/ 1186302 w 2035121"/>
                  <a:gd name="connsiteY4" fmla="*/ 930633 h 1163293"/>
                  <a:gd name="connsiteX5" fmla="*/ 924366 w 2035121"/>
                  <a:gd name="connsiteY5" fmla="*/ 733820 h 1163293"/>
                  <a:gd name="connsiteX6" fmla="*/ 880910 w 2035121"/>
                  <a:gd name="connsiteY6" fmla="*/ 754597 h 1163293"/>
                  <a:gd name="connsiteX7" fmla="*/ 308352 w 2035121"/>
                  <a:gd name="connsiteY7" fmla="*/ 1163293 h 1163293"/>
                  <a:gd name="connsiteX8" fmla="*/ 0 w 2035121"/>
                  <a:gd name="connsiteY8" fmla="*/ 851697 h 1163293"/>
                  <a:gd name="connsiteX9" fmla="*/ 2035121 w 2035121"/>
                  <a:gd name="connsiteY9" fmla="*/ 0 h 11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5121" h="1163293">
                    <a:moveTo>
                      <a:pt x="2035121" y="0"/>
                    </a:moveTo>
                    <a:cubicBezTo>
                      <a:pt x="2035121" y="0"/>
                      <a:pt x="2035121" y="0"/>
                      <a:pt x="2035121" y="441428"/>
                    </a:cubicBezTo>
                    <a:cubicBezTo>
                      <a:pt x="1786512" y="451166"/>
                      <a:pt x="1545854" y="495227"/>
                      <a:pt x="1318023" y="568958"/>
                    </a:cubicBezTo>
                    <a:lnTo>
                      <a:pt x="1226520" y="603141"/>
                    </a:lnTo>
                    <a:lnTo>
                      <a:pt x="1186302" y="930633"/>
                    </a:lnTo>
                    <a:lnTo>
                      <a:pt x="924366" y="733820"/>
                    </a:lnTo>
                    <a:lnTo>
                      <a:pt x="880910" y="754597"/>
                    </a:lnTo>
                    <a:cubicBezTo>
                      <a:pt x="672351" y="865816"/>
                      <a:pt x="479873" y="1003600"/>
                      <a:pt x="308352" y="1163293"/>
                    </a:cubicBezTo>
                    <a:lnTo>
                      <a:pt x="0" y="851697"/>
                    </a:lnTo>
                    <a:cubicBezTo>
                      <a:pt x="534476" y="342756"/>
                      <a:pt x="1248824" y="20773"/>
                      <a:pt x="2035121" y="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946078-8384-47A3-B757-D78F194944D2}"/>
                </a:ext>
              </a:extLst>
            </p:cNvPr>
            <p:cNvSpPr txBox="1"/>
            <p:nvPr/>
          </p:nvSpPr>
          <p:spPr>
            <a:xfrm>
              <a:off x="8548725" y="4056591"/>
              <a:ext cx="3604924" cy="129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     Land sizes, fragmentation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5E8063-688B-4D1F-84A5-868E34903C38}"/>
              </a:ext>
            </a:extLst>
          </p:cNvPr>
          <p:cNvGrpSpPr/>
          <p:nvPr/>
        </p:nvGrpSpPr>
        <p:grpSpPr>
          <a:xfrm>
            <a:off x="4638166" y="1042488"/>
            <a:ext cx="1774108" cy="1660351"/>
            <a:chOff x="12286598" y="3411097"/>
            <a:chExt cx="3548678" cy="332113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0A5894-FD85-47BF-98FB-FF7B598843BC}"/>
                </a:ext>
              </a:extLst>
            </p:cNvPr>
            <p:cNvGrpSpPr/>
            <p:nvPr/>
          </p:nvGrpSpPr>
          <p:grpSpPr>
            <a:xfrm>
              <a:off x="12286598" y="3411097"/>
              <a:ext cx="3548678" cy="3321135"/>
              <a:chOff x="12286598" y="3411097"/>
              <a:chExt cx="3548678" cy="3321135"/>
            </a:xfrm>
          </p:grpSpPr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7DC1F5A8-06FE-4162-AA0D-A4FBBE1C9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6598" y="3411097"/>
                <a:ext cx="3548678" cy="3009219"/>
              </a:xfrm>
              <a:custGeom>
                <a:avLst/>
                <a:gdLst>
                  <a:gd name="T0" fmla="*/ 0 w 690"/>
                  <a:gd name="T1" fmla="*/ 415 h 579"/>
                  <a:gd name="T2" fmla="*/ 397 w 690"/>
                  <a:gd name="T3" fmla="*/ 579 h 579"/>
                  <a:gd name="T4" fmla="*/ 690 w 690"/>
                  <a:gd name="T5" fmla="*/ 285 h 579"/>
                  <a:gd name="T6" fmla="*/ 0 w 690"/>
                  <a:gd name="T7" fmla="*/ 0 h 579"/>
                  <a:gd name="T8" fmla="*/ 0 w 690"/>
                  <a:gd name="T9" fmla="*/ 415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0" h="579">
                    <a:moveTo>
                      <a:pt x="0" y="415"/>
                    </a:moveTo>
                    <a:cubicBezTo>
                      <a:pt x="154" y="419"/>
                      <a:pt x="293" y="481"/>
                      <a:pt x="397" y="579"/>
                    </a:cubicBezTo>
                    <a:cubicBezTo>
                      <a:pt x="690" y="285"/>
                      <a:pt x="690" y="285"/>
                      <a:pt x="690" y="285"/>
                    </a:cubicBezTo>
                    <a:cubicBezTo>
                      <a:pt x="511" y="112"/>
                      <a:pt x="268" y="4"/>
                      <a:pt x="0" y="0"/>
                    </a:cubicBezTo>
                    <a:lnTo>
                      <a:pt x="0" y="41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27">
                <a:extLst>
                  <a:ext uri="{FF2B5EF4-FFF2-40B4-BE49-F238E27FC236}">
                    <a16:creationId xmlns:a16="http://schemas.microsoft.com/office/drawing/2014/main" id="{7C0C959D-D648-4918-BD1E-96F9C767C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6598" y="5568939"/>
                <a:ext cx="2042792" cy="1163293"/>
              </a:xfrm>
              <a:custGeom>
                <a:avLst/>
                <a:gdLst>
                  <a:gd name="connsiteX0" fmla="*/ 0 w 2042792"/>
                  <a:gd name="connsiteY0" fmla="*/ 0 h 1163293"/>
                  <a:gd name="connsiteX1" fmla="*/ 2042792 w 2042792"/>
                  <a:gd name="connsiteY1" fmla="*/ 851697 h 1163293"/>
                  <a:gd name="connsiteX2" fmla="*/ 1728912 w 2042792"/>
                  <a:gd name="connsiteY2" fmla="*/ 1163293 h 1163293"/>
                  <a:gd name="connsiteX3" fmla="*/ 1159261 w 2042792"/>
                  <a:gd name="connsiteY3" fmla="*/ 754597 h 1163293"/>
                  <a:gd name="connsiteX4" fmla="*/ 1052972 w 2042792"/>
                  <a:gd name="connsiteY4" fmla="*/ 703784 h 1163293"/>
                  <a:gd name="connsiteX5" fmla="*/ 787459 w 2042792"/>
                  <a:gd name="connsiteY5" fmla="*/ 915294 h 1163293"/>
                  <a:gd name="connsiteX6" fmla="*/ 739802 w 2042792"/>
                  <a:gd name="connsiteY6" fmla="*/ 575740 h 1163293"/>
                  <a:gd name="connsiteX7" fmla="*/ 721606 w 2042792"/>
                  <a:gd name="connsiteY7" fmla="*/ 568958 h 1163293"/>
                  <a:gd name="connsiteX8" fmla="*/ 0 w 2042792"/>
                  <a:gd name="connsiteY8" fmla="*/ 441428 h 1163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2792" h="1163293">
                    <a:moveTo>
                      <a:pt x="0" y="0"/>
                    </a:moveTo>
                    <a:cubicBezTo>
                      <a:pt x="792418" y="20773"/>
                      <a:pt x="1507652" y="342756"/>
                      <a:pt x="2042792" y="851697"/>
                    </a:cubicBezTo>
                    <a:cubicBezTo>
                      <a:pt x="2042792" y="851697"/>
                      <a:pt x="2042792" y="851697"/>
                      <a:pt x="1728912" y="1163293"/>
                    </a:cubicBezTo>
                    <a:cubicBezTo>
                      <a:pt x="1559108" y="1003600"/>
                      <a:pt x="1367597" y="865816"/>
                      <a:pt x="1159261" y="754597"/>
                    </a:cubicBezTo>
                    <a:lnTo>
                      <a:pt x="1052972" y="703784"/>
                    </a:lnTo>
                    <a:lnTo>
                      <a:pt x="787459" y="915294"/>
                    </a:lnTo>
                    <a:lnTo>
                      <a:pt x="739802" y="575740"/>
                    </a:lnTo>
                    <a:lnTo>
                      <a:pt x="721606" y="568958"/>
                    </a:lnTo>
                    <a:cubicBezTo>
                      <a:pt x="493010" y="495227"/>
                      <a:pt x="250847" y="451166"/>
                      <a:pt x="0" y="44142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9D3DB0A-5B1A-4691-98E7-B7C2A464B3DE}"/>
                </a:ext>
              </a:extLst>
            </p:cNvPr>
            <p:cNvSpPr txBox="1"/>
            <p:nvPr/>
          </p:nvSpPr>
          <p:spPr>
            <a:xfrm>
              <a:off x="12819721" y="4013632"/>
              <a:ext cx="2870756" cy="184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Low soil fertility, health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F68319-DFF3-4442-852B-C6386DC3E027}"/>
              </a:ext>
            </a:extLst>
          </p:cNvPr>
          <p:cNvGrpSpPr/>
          <p:nvPr/>
        </p:nvGrpSpPr>
        <p:grpSpPr>
          <a:xfrm>
            <a:off x="5568679" y="1850295"/>
            <a:ext cx="1645012" cy="1797116"/>
            <a:chOff x="14147865" y="5026921"/>
            <a:chExt cx="3290452" cy="359469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5F2EC71-56FC-497B-8122-69D018D6CCBB}"/>
                </a:ext>
              </a:extLst>
            </p:cNvPr>
            <p:cNvGrpSpPr/>
            <p:nvPr/>
          </p:nvGrpSpPr>
          <p:grpSpPr>
            <a:xfrm>
              <a:off x="14147865" y="5026921"/>
              <a:ext cx="3290452" cy="3594699"/>
              <a:chOff x="14147865" y="5026921"/>
              <a:chExt cx="3290452" cy="3594699"/>
            </a:xfrm>
          </p:grpSpPr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85D47153-4CF4-4206-8F85-A19C41FF80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2336" y="5026921"/>
                <a:ext cx="2975981" cy="3594698"/>
              </a:xfrm>
              <a:custGeom>
                <a:avLst/>
                <a:gdLst>
                  <a:gd name="T0" fmla="*/ 0 w 579"/>
                  <a:gd name="T1" fmla="*/ 294 h 691"/>
                  <a:gd name="T2" fmla="*/ 164 w 579"/>
                  <a:gd name="T3" fmla="*/ 691 h 691"/>
                  <a:gd name="T4" fmla="*/ 579 w 579"/>
                  <a:gd name="T5" fmla="*/ 691 h 691"/>
                  <a:gd name="T6" fmla="*/ 293 w 579"/>
                  <a:gd name="T7" fmla="*/ 0 h 691"/>
                  <a:gd name="T8" fmla="*/ 0 w 579"/>
                  <a:gd name="T9" fmla="*/ 294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9" h="691">
                    <a:moveTo>
                      <a:pt x="0" y="294"/>
                    </a:moveTo>
                    <a:cubicBezTo>
                      <a:pt x="98" y="398"/>
                      <a:pt x="160" y="537"/>
                      <a:pt x="164" y="691"/>
                    </a:cubicBezTo>
                    <a:cubicBezTo>
                      <a:pt x="579" y="691"/>
                      <a:pt x="579" y="691"/>
                      <a:pt x="579" y="691"/>
                    </a:cubicBezTo>
                    <a:cubicBezTo>
                      <a:pt x="575" y="423"/>
                      <a:pt x="467" y="180"/>
                      <a:pt x="293" y="0"/>
                    </a:cubicBezTo>
                    <a:lnTo>
                      <a:pt x="0" y="29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28">
                <a:extLst>
                  <a:ext uri="{FF2B5EF4-FFF2-40B4-BE49-F238E27FC236}">
                    <a16:creationId xmlns:a16="http://schemas.microsoft.com/office/drawing/2014/main" id="{77B27E23-3359-4249-90BD-B83F597B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7865" y="6555818"/>
                <a:ext cx="1158179" cy="2065802"/>
              </a:xfrm>
              <a:custGeom>
                <a:avLst/>
                <a:gdLst>
                  <a:gd name="connsiteX0" fmla="*/ 313995 w 1158179"/>
                  <a:gd name="connsiteY0" fmla="*/ 0 h 2065802"/>
                  <a:gd name="connsiteX1" fmla="*/ 1158179 w 1158179"/>
                  <a:gd name="connsiteY1" fmla="*/ 2065802 h 2065802"/>
                  <a:gd name="connsiteX2" fmla="*/ 720645 w 1158179"/>
                  <a:gd name="connsiteY2" fmla="*/ 2065802 h 2065802"/>
                  <a:gd name="connsiteX3" fmla="*/ 593969 w 1158179"/>
                  <a:gd name="connsiteY3" fmla="*/ 1335794 h 2065802"/>
                  <a:gd name="connsiteX4" fmla="*/ 566699 w 1158179"/>
                  <a:gd name="connsiteY4" fmla="*/ 1261356 h 2065802"/>
                  <a:gd name="connsiteX5" fmla="*/ 222430 w 1158179"/>
                  <a:gd name="connsiteY5" fmla="*/ 1216983 h 2065802"/>
                  <a:gd name="connsiteX6" fmla="*/ 430217 w 1158179"/>
                  <a:gd name="connsiteY6" fmla="*/ 937389 h 2065802"/>
                  <a:gd name="connsiteX7" fmla="*/ 408982 w 1158179"/>
                  <a:gd name="connsiteY7" fmla="*/ 892213 h 2065802"/>
                  <a:gd name="connsiteX8" fmla="*/ 0 w 1158179"/>
                  <a:gd name="connsiteY8" fmla="*/ 312212 h 206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8179" h="2065802">
                    <a:moveTo>
                      <a:pt x="313995" y="0"/>
                    </a:moveTo>
                    <a:cubicBezTo>
                      <a:pt x="818447" y="541167"/>
                      <a:pt x="1137589" y="1264458"/>
                      <a:pt x="1158179" y="2065802"/>
                    </a:cubicBezTo>
                    <a:cubicBezTo>
                      <a:pt x="1158179" y="2065802"/>
                      <a:pt x="1158179" y="2065802"/>
                      <a:pt x="720645" y="2065802"/>
                    </a:cubicBezTo>
                    <a:cubicBezTo>
                      <a:pt x="710993" y="1812130"/>
                      <a:pt x="667320" y="1567239"/>
                      <a:pt x="593969" y="1335794"/>
                    </a:cubicBezTo>
                    <a:lnTo>
                      <a:pt x="566699" y="1261356"/>
                    </a:lnTo>
                    <a:lnTo>
                      <a:pt x="222430" y="1216983"/>
                    </a:lnTo>
                    <a:lnTo>
                      <a:pt x="430217" y="937389"/>
                    </a:lnTo>
                    <a:lnTo>
                      <a:pt x="408982" y="892213"/>
                    </a:lnTo>
                    <a:cubicBezTo>
                      <a:pt x="297990" y="680768"/>
                      <a:pt x="160215" y="485880"/>
                      <a:pt x="0" y="3122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8B254A0-89FB-43D3-A048-03D69CFDDE8E}"/>
                </a:ext>
              </a:extLst>
            </p:cNvPr>
            <p:cNvSpPr txBox="1"/>
            <p:nvPr/>
          </p:nvSpPr>
          <p:spPr>
            <a:xfrm>
              <a:off x="15036049" y="6158266"/>
              <a:ext cx="1794003" cy="1846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High cost of 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labour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4A419D-4240-4700-A6A6-C79848C3030E}"/>
              </a:ext>
            </a:extLst>
          </p:cNvPr>
          <p:cNvGrpSpPr/>
          <p:nvPr/>
        </p:nvGrpSpPr>
        <p:grpSpPr>
          <a:xfrm>
            <a:off x="5571236" y="3730669"/>
            <a:ext cx="1645647" cy="1805886"/>
            <a:chOff x="14152977" y="8788160"/>
            <a:chExt cx="3291723" cy="361224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AAB0C24-6CB3-4D0B-B26B-3FE24D1D92A8}"/>
                </a:ext>
              </a:extLst>
            </p:cNvPr>
            <p:cNvGrpSpPr/>
            <p:nvPr/>
          </p:nvGrpSpPr>
          <p:grpSpPr>
            <a:xfrm>
              <a:off x="14152977" y="8808259"/>
              <a:ext cx="3285340" cy="3592144"/>
              <a:chOff x="14152977" y="8808259"/>
              <a:chExt cx="3285340" cy="3592144"/>
            </a:xfrm>
          </p:grpSpPr>
          <p:sp>
            <p:nvSpPr>
              <p:cNvPr id="61" name="Freeform 9">
                <a:extLst>
                  <a:ext uri="{FF2B5EF4-FFF2-40B4-BE49-F238E27FC236}">
                    <a16:creationId xmlns:a16="http://schemas.microsoft.com/office/drawing/2014/main" id="{53A2A85D-7B76-482B-91D4-50EA48CD0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62336" y="8808260"/>
                <a:ext cx="2975981" cy="3592143"/>
              </a:xfrm>
              <a:custGeom>
                <a:avLst/>
                <a:gdLst>
                  <a:gd name="T0" fmla="*/ 0 w 579"/>
                  <a:gd name="T1" fmla="*/ 397 h 691"/>
                  <a:gd name="T2" fmla="*/ 294 w 579"/>
                  <a:gd name="T3" fmla="*/ 691 h 691"/>
                  <a:gd name="T4" fmla="*/ 579 w 579"/>
                  <a:gd name="T5" fmla="*/ 0 h 691"/>
                  <a:gd name="T6" fmla="*/ 164 w 579"/>
                  <a:gd name="T7" fmla="*/ 0 h 691"/>
                  <a:gd name="T8" fmla="*/ 0 w 579"/>
                  <a:gd name="T9" fmla="*/ 39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9" h="691">
                    <a:moveTo>
                      <a:pt x="0" y="397"/>
                    </a:moveTo>
                    <a:cubicBezTo>
                      <a:pt x="294" y="691"/>
                      <a:pt x="294" y="691"/>
                      <a:pt x="294" y="691"/>
                    </a:cubicBezTo>
                    <a:cubicBezTo>
                      <a:pt x="467" y="511"/>
                      <a:pt x="575" y="268"/>
                      <a:pt x="579" y="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160" y="154"/>
                      <a:pt x="98" y="293"/>
                      <a:pt x="0" y="39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29">
                <a:extLst>
                  <a:ext uri="{FF2B5EF4-FFF2-40B4-BE49-F238E27FC236}">
                    <a16:creationId xmlns:a16="http://schemas.microsoft.com/office/drawing/2014/main" id="{04C38D03-7D99-405A-838D-E8237FE48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52977" y="8808259"/>
                <a:ext cx="1153066" cy="2063246"/>
              </a:xfrm>
              <a:custGeom>
                <a:avLst/>
                <a:gdLst>
                  <a:gd name="connsiteX0" fmla="*/ 715519 w 1153066"/>
                  <a:gd name="connsiteY0" fmla="*/ 0 h 2063246"/>
                  <a:gd name="connsiteX1" fmla="*/ 1153066 w 1153066"/>
                  <a:gd name="connsiteY1" fmla="*/ 0 h 2063246"/>
                  <a:gd name="connsiteX2" fmla="*/ 308857 w 1153066"/>
                  <a:gd name="connsiteY2" fmla="*/ 2063246 h 2063246"/>
                  <a:gd name="connsiteX3" fmla="*/ 0 w 1153066"/>
                  <a:gd name="connsiteY3" fmla="*/ 1751420 h 2063246"/>
                  <a:gd name="connsiteX4" fmla="*/ 405104 w 1153066"/>
                  <a:gd name="connsiteY4" fmla="*/ 1172137 h 2063246"/>
                  <a:gd name="connsiteX5" fmla="*/ 447813 w 1153066"/>
                  <a:gd name="connsiteY5" fmla="*/ 1080844 h 2063246"/>
                  <a:gd name="connsiteX6" fmla="*/ 237771 w 1153066"/>
                  <a:gd name="connsiteY6" fmla="*/ 805355 h 2063246"/>
                  <a:gd name="connsiteX7" fmla="*/ 578567 w 1153066"/>
                  <a:gd name="connsiteY7" fmla="*/ 757980 h 2063246"/>
                  <a:gd name="connsiteX8" fmla="*/ 589111 w 1153066"/>
                  <a:gd name="connsiteY8" fmla="*/ 729105 h 2063246"/>
                  <a:gd name="connsiteX9" fmla="*/ 715519 w 1153066"/>
                  <a:gd name="connsiteY9" fmla="*/ 0 h 2063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3066" h="2063246">
                    <a:moveTo>
                      <a:pt x="715519" y="0"/>
                    </a:moveTo>
                    <a:cubicBezTo>
                      <a:pt x="715519" y="0"/>
                      <a:pt x="715519" y="0"/>
                      <a:pt x="1153066" y="0"/>
                    </a:cubicBezTo>
                    <a:cubicBezTo>
                      <a:pt x="1132476" y="800352"/>
                      <a:pt x="813323" y="1522748"/>
                      <a:pt x="308857" y="2063246"/>
                    </a:cubicBezTo>
                    <a:cubicBezTo>
                      <a:pt x="308857" y="2063246"/>
                      <a:pt x="308857" y="2063246"/>
                      <a:pt x="0" y="1751420"/>
                    </a:cubicBezTo>
                    <a:cubicBezTo>
                      <a:pt x="158289" y="1577967"/>
                      <a:pt x="294862" y="1383320"/>
                      <a:pt x="405104" y="1172137"/>
                    </a:cubicBezTo>
                    <a:lnTo>
                      <a:pt x="447813" y="1080844"/>
                    </a:lnTo>
                    <a:lnTo>
                      <a:pt x="237771" y="805355"/>
                    </a:lnTo>
                    <a:lnTo>
                      <a:pt x="578567" y="757980"/>
                    </a:lnTo>
                    <a:lnTo>
                      <a:pt x="589111" y="729105"/>
                    </a:lnTo>
                    <a:cubicBezTo>
                      <a:pt x="662193" y="497946"/>
                      <a:pt x="705867" y="253358"/>
                      <a:pt x="715519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0941E1-8AD3-4247-B0FD-C99CC3E00160}"/>
                </a:ext>
              </a:extLst>
            </p:cNvPr>
            <p:cNvSpPr txBox="1"/>
            <p:nvPr/>
          </p:nvSpPr>
          <p:spPr>
            <a:xfrm>
              <a:off x="14305003" y="8788160"/>
              <a:ext cx="3139697" cy="2400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    Limited mechanization for smallholders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85" name="Title 1"/>
          <p:cNvSpPr txBox="1"/>
          <p:nvPr/>
        </p:nvSpPr>
        <p:spPr>
          <a:xfrm>
            <a:off x="1080744" y="166410"/>
            <a:ext cx="7384384" cy="66848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Value Chain: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Constraints at Input Node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87" name="Rectangle 86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89" name="Group 88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90" name="Rectangle 89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26601" y="1032751"/>
            <a:ext cx="20293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-High input prices (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fertilizer, pesticides, seed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Poor access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or availability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improved quality seed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Pests &amp; diseases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-Policy issues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-Marketing –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low prices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80156" y="1188147"/>
            <a:ext cx="18467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-R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apid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soil degradation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-Insufficient use 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fertilizer, FYM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and soil conservation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Crop rotation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system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missing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-High cost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labour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-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Limited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30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4674996" y="3202031"/>
            <a:ext cx="1794656" cy="1344934"/>
          </a:xfrm>
          <a:custGeom>
            <a:avLst/>
            <a:gdLst>
              <a:gd name="T0" fmla="*/ 1250 w 6786"/>
              <a:gd name="T1" fmla="*/ 1 h 5088"/>
              <a:gd name="T2" fmla="*/ 1052 w 6786"/>
              <a:gd name="T3" fmla="*/ 27 h 5088"/>
              <a:gd name="T4" fmla="*/ 866 w 6786"/>
              <a:gd name="T5" fmla="*/ 80 h 5088"/>
              <a:gd name="T6" fmla="*/ 691 w 6786"/>
              <a:gd name="T7" fmla="*/ 160 h 5088"/>
              <a:gd name="T8" fmla="*/ 530 w 6786"/>
              <a:gd name="T9" fmla="*/ 263 h 5088"/>
              <a:gd name="T10" fmla="*/ 387 w 6786"/>
              <a:gd name="T11" fmla="*/ 388 h 5088"/>
              <a:gd name="T12" fmla="*/ 263 w 6786"/>
              <a:gd name="T13" fmla="*/ 530 h 5088"/>
              <a:gd name="T14" fmla="*/ 160 w 6786"/>
              <a:gd name="T15" fmla="*/ 691 h 5088"/>
              <a:gd name="T16" fmla="*/ 80 w 6786"/>
              <a:gd name="T17" fmla="*/ 866 h 5088"/>
              <a:gd name="T18" fmla="*/ 27 w 6786"/>
              <a:gd name="T19" fmla="*/ 1054 h 5088"/>
              <a:gd name="T20" fmla="*/ 1 w 6786"/>
              <a:gd name="T21" fmla="*/ 1250 h 5088"/>
              <a:gd name="T22" fmla="*/ 105 w 6786"/>
              <a:gd name="T23" fmla="*/ 4982 h 5088"/>
              <a:gd name="T24" fmla="*/ 476 w 6786"/>
              <a:gd name="T25" fmla="*/ 4696 h 5088"/>
              <a:gd name="T26" fmla="*/ 921 w 6786"/>
              <a:gd name="T27" fmla="*/ 4455 h 5088"/>
              <a:gd name="T28" fmla="*/ 1425 w 6786"/>
              <a:gd name="T29" fmla="*/ 4257 h 5088"/>
              <a:gd name="T30" fmla="*/ 1972 w 6786"/>
              <a:gd name="T31" fmla="*/ 4096 h 5088"/>
              <a:gd name="T32" fmla="*/ 2546 w 6786"/>
              <a:gd name="T33" fmla="*/ 3969 h 5088"/>
              <a:gd name="T34" fmla="*/ 3134 w 6786"/>
              <a:gd name="T35" fmla="*/ 3874 h 5088"/>
              <a:gd name="T36" fmla="*/ 3722 w 6786"/>
              <a:gd name="T37" fmla="*/ 3805 h 5088"/>
              <a:gd name="T38" fmla="*/ 4291 w 6786"/>
              <a:gd name="T39" fmla="*/ 3759 h 5088"/>
              <a:gd name="T40" fmla="*/ 4828 w 6786"/>
              <a:gd name="T41" fmla="*/ 3734 h 5088"/>
              <a:gd name="T42" fmla="*/ 5319 w 6786"/>
              <a:gd name="T43" fmla="*/ 3723 h 5088"/>
              <a:gd name="T44" fmla="*/ 5603 w 6786"/>
              <a:gd name="T45" fmla="*/ 3716 h 5088"/>
              <a:gd name="T46" fmla="*/ 5797 w 6786"/>
              <a:gd name="T47" fmla="*/ 3681 h 5088"/>
              <a:gd name="T48" fmla="*/ 5980 w 6786"/>
              <a:gd name="T49" fmla="*/ 3619 h 5088"/>
              <a:gd name="T50" fmla="*/ 6151 w 6786"/>
              <a:gd name="T51" fmla="*/ 3531 h 5088"/>
              <a:gd name="T52" fmla="*/ 6306 w 6786"/>
              <a:gd name="T53" fmla="*/ 3420 h 5088"/>
              <a:gd name="T54" fmla="*/ 6443 w 6786"/>
              <a:gd name="T55" fmla="*/ 3290 h 5088"/>
              <a:gd name="T56" fmla="*/ 6560 w 6786"/>
              <a:gd name="T57" fmla="*/ 3141 h 5088"/>
              <a:gd name="T58" fmla="*/ 6656 w 6786"/>
              <a:gd name="T59" fmla="*/ 2975 h 5088"/>
              <a:gd name="T60" fmla="*/ 6727 w 6786"/>
              <a:gd name="T61" fmla="*/ 2796 h 5088"/>
              <a:gd name="T62" fmla="*/ 6770 w 6786"/>
              <a:gd name="T63" fmla="*/ 2605 h 5088"/>
              <a:gd name="T64" fmla="*/ 6786 w 6786"/>
              <a:gd name="T65" fmla="*/ 2405 h 5088"/>
              <a:gd name="T66" fmla="*/ 6779 w 6786"/>
              <a:gd name="T67" fmla="*/ 1184 h 5088"/>
              <a:gd name="T68" fmla="*/ 6744 w 6786"/>
              <a:gd name="T69" fmla="*/ 990 h 5088"/>
              <a:gd name="T70" fmla="*/ 6682 w 6786"/>
              <a:gd name="T71" fmla="*/ 807 h 5088"/>
              <a:gd name="T72" fmla="*/ 6594 w 6786"/>
              <a:gd name="T73" fmla="*/ 636 h 5088"/>
              <a:gd name="T74" fmla="*/ 6484 w 6786"/>
              <a:gd name="T75" fmla="*/ 481 h 5088"/>
              <a:gd name="T76" fmla="*/ 6353 w 6786"/>
              <a:gd name="T77" fmla="*/ 344 h 5088"/>
              <a:gd name="T78" fmla="*/ 6203 w 6786"/>
              <a:gd name="T79" fmla="*/ 226 h 5088"/>
              <a:gd name="T80" fmla="*/ 6038 w 6786"/>
              <a:gd name="T81" fmla="*/ 131 h 5088"/>
              <a:gd name="T82" fmla="*/ 5859 w 6786"/>
              <a:gd name="T83" fmla="*/ 60 h 5088"/>
              <a:gd name="T84" fmla="*/ 5669 w 6786"/>
              <a:gd name="T85" fmla="*/ 15 h 5088"/>
              <a:gd name="T86" fmla="*/ 5469 w 6786"/>
              <a:gd name="T87" fmla="*/ 0 h 50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86" h="5088">
                <a:moveTo>
                  <a:pt x="5469" y="0"/>
                </a:moveTo>
                <a:lnTo>
                  <a:pt x="1317" y="0"/>
                </a:lnTo>
                <a:lnTo>
                  <a:pt x="1250" y="1"/>
                </a:lnTo>
                <a:lnTo>
                  <a:pt x="1183" y="7"/>
                </a:lnTo>
                <a:lnTo>
                  <a:pt x="1117" y="15"/>
                </a:lnTo>
                <a:lnTo>
                  <a:pt x="1052" y="27"/>
                </a:lnTo>
                <a:lnTo>
                  <a:pt x="989" y="42"/>
                </a:lnTo>
                <a:lnTo>
                  <a:pt x="926" y="60"/>
                </a:lnTo>
                <a:lnTo>
                  <a:pt x="866" y="80"/>
                </a:lnTo>
                <a:lnTo>
                  <a:pt x="805" y="104"/>
                </a:lnTo>
                <a:lnTo>
                  <a:pt x="747" y="131"/>
                </a:lnTo>
                <a:lnTo>
                  <a:pt x="691" y="160"/>
                </a:lnTo>
                <a:lnTo>
                  <a:pt x="636" y="191"/>
                </a:lnTo>
                <a:lnTo>
                  <a:pt x="582" y="226"/>
                </a:lnTo>
                <a:lnTo>
                  <a:pt x="530" y="263"/>
                </a:lnTo>
                <a:lnTo>
                  <a:pt x="481" y="302"/>
                </a:lnTo>
                <a:lnTo>
                  <a:pt x="433" y="344"/>
                </a:lnTo>
                <a:lnTo>
                  <a:pt x="387" y="388"/>
                </a:lnTo>
                <a:lnTo>
                  <a:pt x="343" y="433"/>
                </a:lnTo>
                <a:lnTo>
                  <a:pt x="301" y="481"/>
                </a:lnTo>
                <a:lnTo>
                  <a:pt x="263" y="530"/>
                </a:lnTo>
                <a:lnTo>
                  <a:pt x="226" y="582"/>
                </a:lnTo>
                <a:lnTo>
                  <a:pt x="191" y="636"/>
                </a:lnTo>
                <a:lnTo>
                  <a:pt x="160" y="691"/>
                </a:lnTo>
                <a:lnTo>
                  <a:pt x="131" y="748"/>
                </a:lnTo>
                <a:lnTo>
                  <a:pt x="104" y="807"/>
                </a:lnTo>
                <a:lnTo>
                  <a:pt x="80" y="866"/>
                </a:lnTo>
                <a:lnTo>
                  <a:pt x="60" y="927"/>
                </a:lnTo>
                <a:lnTo>
                  <a:pt x="42" y="990"/>
                </a:lnTo>
                <a:lnTo>
                  <a:pt x="27" y="1054"/>
                </a:lnTo>
                <a:lnTo>
                  <a:pt x="15" y="1118"/>
                </a:lnTo>
                <a:lnTo>
                  <a:pt x="7" y="1184"/>
                </a:lnTo>
                <a:lnTo>
                  <a:pt x="1" y="1250"/>
                </a:lnTo>
                <a:lnTo>
                  <a:pt x="0" y="1317"/>
                </a:lnTo>
                <a:lnTo>
                  <a:pt x="0" y="5088"/>
                </a:lnTo>
                <a:lnTo>
                  <a:pt x="105" y="4982"/>
                </a:lnTo>
                <a:lnTo>
                  <a:pt x="219" y="4881"/>
                </a:lnTo>
                <a:lnTo>
                  <a:pt x="344" y="4786"/>
                </a:lnTo>
                <a:lnTo>
                  <a:pt x="476" y="4696"/>
                </a:lnTo>
                <a:lnTo>
                  <a:pt x="618" y="4610"/>
                </a:lnTo>
                <a:lnTo>
                  <a:pt x="766" y="4531"/>
                </a:lnTo>
                <a:lnTo>
                  <a:pt x="921" y="4455"/>
                </a:lnTo>
                <a:lnTo>
                  <a:pt x="1084" y="4385"/>
                </a:lnTo>
                <a:lnTo>
                  <a:pt x="1251" y="4318"/>
                </a:lnTo>
                <a:lnTo>
                  <a:pt x="1425" y="4257"/>
                </a:lnTo>
                <a:lnTo>
                  <a:pt x="1603" y="4198"/>
                </a:lnTo>
                <a:lnTo>
                  <a:pt x="1785" y="4146"/>
                </a:lnTo>
                <a:lnTo>
                  <a:pt x="1972" y="4096"/>
                </a:lnTo>
                <a:lnTo>
                  <a:pt x="2161" y="4050"/>
                </a:lnTo>
                <a:lnTo>
                  <a:pt x="2353" y="4007"/>
                </a:lnTo>
                <a:lnTo>
                  <a:pt x="2546" y="3969"/>
                </a:lnTo>
                <a:lnTo>
                  <a:pt x="2742" y="3934"/>
                </a:lnTo>
                <a:lnTo>
                  <a:pt x="2938" y="3903"/>
                </a:lnTo>
                <a:lnTo>
                  <a:pt x="3134" y="3874"/>
                </a:lnTo>
                <a:lnTo>
                  <a:pt x="3331" y="3848"/>
                </a:lnTo>
                <a:lnTo>
                  <a:pt x="3527" y="3826"/>
                </a:lnTo>
                <a:lnTo>
                  <a:pt x="3722" y="3805"/>
                </a:lnTo>
                <a:lnTo>
                  <a:pt x="3913" y="3787"/>
                </a:lnTo>
                <a:lnTo>
                  <a:pt x="4103" y="3773"/>
                </a:lnTo>
                <a:lnTo>
                  <a:pt x="4291" y="3759"/>
                </a:lnTo>
                <a:lnTo>
                  <a:pt x="4474" y="3749"/>
                </a:lnTo>
                <a:lnTo>
                  <a:pt x="4653" y="3740"/>
                </a:lnTo>
                <a:lnTo>
                  <a:pt x="4828" y="3734"/>
                </a:lnTo>
                <a:lnTo>
                  <a:pt x="4998" y="3728"/>
                </a:lnTo>
                <a:lnTo>
                  <a:pt x="5161" y="3725"/>
                </a:lnTo>
                <a:lnTo>
                  <a:pt x="5319" y="3723"/>
                </a:lnTo>
                <a:lnTo>
                  <a:pt x="5469" y="3722"/>
                </a:lnTo>
                <a:lnTo>
                  <a:pt x="5537" y="3721"/>
                </a:lnTo>
                <a:lnTo>
                  <a:pt x="5603" y="3716"/>
                </a:lnTo>
                <a:lnTo>
                  <a:pt x="5669" y="3708"/>
                </a:lnTo>
                <a:lnTo>
                  <a:pt x="5733" y="3695"/>
                </a:lnTo>
                <a:lnTo>
                  <a:pt x="5797" y="3681"/>
                </a:lnTo>
                <a:lnTo>
                  <a:pt x="5859" y="3663"/>
                </a:lnTo>
                <a:lnTo>
                  <a:pt x="5921" y="3643"/>
                </a:lnTo>
                <a:lnTo>
                  <a:pt x="5980" y="3619"/>
                </a:lnTo>
                <a:lnTo>
                  <a:pt x="6038" y="3592"/>
                </a:lnTo>
                <a:lnTo>
                  <a:pt x="6096" y="3563"/>
                </a:lnTo>
                <a:lnTo>
                  <a:pt x="6151" y="3531"/>
                </a:lnTo>
                <a:lnTo>
                  <a:pt x="6203" y="3497"/>
                </a:lnTo>
                <a:lnTo>
                  <a:pt x="6255" y="3460"/>
                </a:lnTo>
                <a:lnTo>
                  <a:pt x="6306" y="3420"/>
                </a:lnTo>
                <a:lnTo>
                  <a:pt x="6353" y="3379"/>
                </a:lnTo>
                <a:lnTo>
                  <a:pt x="6399" y="3335"/>
                </a:lnTo>
                <a:lnTo>
                  <a:pt x="6443" y="3290"/>
                </a:lnTo>
                <a:lnTo>
                  <a:pt x="6484" y="3242"/>
                </a:lnTo>
                <a:lnTo>
                  <a:pt x="6523" y="3192"/>
                </a:lnTo>
                <a:lnTo>
                  <a:pt x="6560" y="3141"/>
                </a:lnTo>
                <a:lnTo>
                  <a:pt x="6594" y="3087"/>
                </a:lnTo>
                <a:lnTo>
                  <a:pt x="6627" y="3032"/>
                </a:lnTo>
                <a:lnTo>
                  <a:pt x="6656" y="2975"/>
                </a:lnTo>
                <a:lnTo>
                  <a:pt x="6682" y="2916"/>
                </a:lnTo>
                <a:lnTo>
                  <a:pt x="6705" y="2857"/>
                </a:lnTo>
                <a:lnTo>
                  <a:pt x="6727" y="2796"/>
                </a:lnTo>
                <a:lnTo>
                  <a:pt x="6744" y="2733"/>
                </a:lnTo>
                <a:lnTo>
                  <a:pt x="6759" y="2669"/>
                </a:lnTo>
                <a:lnTo>
                  <a:pt x="6770" y="2605"/>
                </a:lnTo>
                <a:lnTo>
                  <a:pt x="6779" y="2539"/>
                </a:lnTo>
                <a:lnTo>
                  <a:pt x="6784" y="2473"/>
                </a:lnTo>
                <a:lnTo>
                  <a:pt x="6786" y="2405"/>
                </a:lnTo>
                <a:lnTo>
                  <a:pt x="6786" y="1317"/>
                </a:lnTo>
                <a:lnTo>
                  <a:pt x="6784" y="1250"/>
                </a:lnTo>
                <a:lnTo>
                  <a:pt x="6779" y="1184"/>
                </a:lnTo>
                <a:lnTo>
                  <a:pt x="6770" y="1118"/>
                </a:lnTo>
                <a:lnTo>
                  <a:pt x="6759" y="1054"/>
                </a:lnTo>
                <a:lnTo>
                  <a:pt x="6744" y="990"/>
                </a:lnTo>
                <a:lnTo>
                  <a:pt x="6727" y="927"/>
                </a:lnTo>
                <a:lnTo>
                  <a:pt x="6705" y="866"/>
                </a:lnTo>
                <a:lnTo>
                  <a:pt x="6682" y="807"/>
                </a:lnTo>
                <a:lnTo>
                  <a:pt x="6656" y="748"/>
                </a:lnTo>
                <a:lnTo>
                  <a:pt x="6627" y="691"/>
                </a:lnTo>
                <a:lnTo>
                  <a:pt x="6594" y="636"/>
                </a:lnTo>
                <a:lnTo>
                  <a:pt x="6560" y="582"/>
                </a:lnTo>
                <a:lnTo>
                  <a:pt x="6523" y="530"/>
                </a:lnTo>
                <a:lnTo>
                  <a:pt x="6484" y="481"/>
                </a:lnTo>
                <a:lnTo>
                  <a:pt x="6443" y="433"/>
                </a:lnTo>
                <a:lnTo>
                  <a:pt x="6399" y="388"/>
                </a:lnTo>
                <a:lnTo>
                  <a:pt x="6353" y="344"/>
                </a:lnTo>
                <a:lnTo>
                  <a:pt x="6306" y="302"/>
                </a:lnTo>
                <a:lnTo>
                  <a:pt x="6255" y="263"/>
                </a:lnTo>
                <a:lnTo>
                  <a:pt x="6203" y="226"/>
                </a:lnTo>
                <a:lnTo>
                  <a:pt x="6151" y="191"/>
                </a:lnTo>
                <a:lnTo>
                  <a:pt x="6096" y="160"/>
                </a:lnTo>
                <a:lnTo>
                  <a:pt x="6038" y="131"/>
                </a:lnTo>
                <a:lnTo>
                  <a:pt x="5980" y="104"/>
                </a:lnTo>
                <a:lnTo>
                  <a:pt x="5921" y="80"/>
                </a:lnTo>
                <a:lnTo>
                  <a:pt x="5859" y="60"/>
                </a:lnTo>
                <a:lnTo>
                  <a:pt x="5797" y="42"/>
                </a:lnTo>
                <a:lnTo>
                  <a:pt x="5733" y="27"/>
                </a:lnTo>
                <a:lnTo>
                  <a:pt x="5669" y="15"/>
                </a:lnTo>
                <a:lnTo>
                  <a:pt x="5603" y="7"/>
                </a:lnTo>
                <a:lnTo>
                  <a:pt x="5537" y="1"/>
                </a:lnTo>
                <a:lnTo>
                  <a:pt x="5469" y="0"/>
                </a:lnTo>
                <a:lnTo>
                  <a:pt x="5469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Small land sizes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20"/>
          <p:cNvSpPr>
            <a:spLocks/>
          </p:cNvSpPr>
          <p:nvPr/>
        </p:nvSpPr>
        <p:spPr bwMode="auto">
          <a:xfrm>
            <a:off x="2814734" y="3926877"/>
            <a:ext cx="1794656" cy="1345992"/>
          </a:xfrm>
          <a:custGeom>
            <a:avLst/>
            <a:gdLst>
              <a:gd name="T0" fmla="*/ 5536 w 6786"/>
              <a:gd name="T1" fmla="*/ 1 h 5087"/>
              <a:gd name="T2" fmla="*/ 5734 w 6786"/>
              <a:gd name="T3" fmla="*/ 27 h 5087"/>
              <a:gd name="T4" fmla="*/ 5920 w 6786"/>
              <a:gd name="T5" fmla="*/ 80 h 5087"/>
              <a:gd name="T6" fmla="*/ 6095 w 6786"/>
              <a:gd name="T7" fmla="*/ 160 h 5087"/>
              <a:gd name="T8" fmla="*/ 6256 w 6786"/>
              <a:gd name="T9" fmla="*/ 263 h 5087"/>
              <a:gd name="T10" fmla="*/ 6399 w 6786"/>
              <a:gd name="T11" fmla="*/ 387 h 5087"/>
              <a:gd name="T12" fmla="*/ 6523 w 6786"/>
              <a:gd name="T13" fmla="*/ 530 h 5087"/>
              <a:gd name="T14" fmla="*/ 6626 w 6786"/>
              <a:gd name="T15" fmla="*/ 691 h 5087"/>
              <a:gd name="T16" fmla="*/ 6706 w 6786"/>
              <a:gd name="T17" fmla="*/ 866 h 5087"/>
              <a:gd name="T18" fmla="*/ 6759 w 6786"/>
              <a:gd name="T19" fmla="*/ 1053 h 5087"/>
              <a:gd name="T20" fmla="*/ 6785 w 6786"/>
              <a:gd name="T21" fmla="*/ 1250 h 5087"/>
              <a:gd name="T22" fmla="*/ 6681 w 6786"/>
              <a:gd name="T23" fmla="*/ 4982 h 5087"/>
              <a:gd name="T24" fmla="*/ 6310 w 6786"/>
              <a:gd name="T25" fmla="*/ 4695 h 5087"/>
              <a:gd name="T26" fmla="*/ 5864 w 6786"/>
              <a:gd name="T27" fmla="*/ 4455 h 5087"/>
              <a:gd name="T28" fmla="*/ 5361 w 6786"/>
              <a:gd name="T29" fmla="*/ 4256 h 5087"/>
              <a:gd name="T30" fmla="*/ 4814 w 6786"/>
              <a:gd name="T31" fmla="*/ 4096 h 5087"/>
              <a:gd name="T32" fmla="*/ 4240 w 6786"/>
              <a:gd name="T33" fmla="*/ 3969 h 5087"/>
              <a:gd name="T34" fmla="*/ 3652 w 6786"/>
              <a:gd name="T35" fmla="*/ 3874 h 5087"/>
              <a:gd name="T36" fmla="*/ 3064 w 6786"/>
              <a:gd name="T37" fmla="*/ 3805 h 5087"/>
              <a:gd name="T38" fmla="*/ 2495 w 6786"/>
              <a:gd name="T39" fmla="*/ 3759 h 5087"/>
              <a:gd name="T40" fmla="*/ 1958 w 6786"/>
              <a:gd name="T41" fmla="*/ 3733 h 5087"/>
              <a:gd name="T42" fmla="*/ 1467 w 6786"/>
              <a:gd name="T43" fmla="*/ 3723 h 5087"/>
              <a:gd name="T44" fmla="*/ 1183 w 6786"/>
              <a:gd name="T45" fmla="*/ 3715 h 5087"/>
              <a:gd name="T46" fmla="*/ 989 w 6786"/>
              <a:gd name="T47" fmla="*/ 3680 h 5087"/>
              <a:gd name="T48" fmla="*/ 806 w 6786"/>
              <a:gd name="T49" fmla="*/ 3619 h 5087"/>
              <a:gd name="T50" fmla="*/ 635 w 6786"/>
              <a:gd name="T51" fmla="*/ 3531 h 5087"/>
              <a:gd name="T52" fmla="*/ 480 w 6786"/>
              <a:gd name="T53" fmla="*/ 3420 h 5087"/>
              <a:gd name="T54" fmla="*/ 343 w 6786"/>
              <a:gd name="T55" fmla="*/ 3290 h 5087"/>
              <a:gd name="T56" fmla="*/ 226 w 6786"/>
              <a:gd name="T57" fmla="*/ 3140 h 5087"/>
              <a:gd name="T58" fmla="*/ 130 w 6786"/>
              <a:gd name="T59" fmla="*/ 2974 h 5087"/>
              <a:gd name="T60" fmla="*/ 59 w 6786"/>
              <a:gd name="T61" fmla="*/ 2796 h 5087"/>
              <a:gd name="T62" fmla="*/ 16 w 6786"/>
              <a:gd name="T63" fmla="*/ 2605 h 5087"/>
              <a:gd name="T64" fmla="*/ 0 w 6786"/>
              <a:gd name="T65" fmla="*/ 2405 h 5087"/>
              <a:gd name="T66" fmla="*/ 7 w 6786"/>
              <a:gd name="T67" fmla="*/ 1184 h 5087"/>
              <a:gd name="T68" fmla="*/ 42 w 6786"/>
              <a:gd name="T69" fmla="*/ 989 h 5087"/>
              <a:gd name="T70" fmla="*/ 104 w 6786"/>
              <a:gd name="T71" fmla="*/ 806 h 5087"/>
              <a:gd name="T72" fmla="*/ 191 w 6786"/>
              <a:gd name="T73" fmla="*/ 636 h 5087"/>
              <a:gd name="T74" fmla="*/ 302 w 6786"/>
              <a:gd name="T75" fmla="*/ 481 h 5087"/>
              <a:gd name="T76" fmla="*/ 432 w 6786"/>
              <a:gd name="T77" fmla="*/ 344 h 5087"/>
              <a:gd name="T78" fmla="*/ 583 w 6786"/>
              <a:gd name="T79" fmla="*/ 226 h 5087"/>
              <a:gd name="T80" fmla="*/ 748 w 6786"/>
              <a:gd name="T81" fmla="*/ 130 h 5087"/>
              <a:gd name="T82" fmla="*/ 926 w 6786"/>
              <a:gd name="T83" fmla="*/ 60 h 5087"/>
              <a:gd name="T84" fmla="*/ 1117 w 6786"/>
              <a:gd name="T85" fmla="*/ 15 h 5087"/>
              <a:gd name="T86" fmla="*/ 1317 w 6786"/>
              <a:gd name="T87" fmla="*/ 0 h 5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86" h="5087">
                <a:moveTo>
                  <a:pt x="1317" y="0"/>
                </a:moveTo>
                <a:lnTo>
                  <a:pt x="5469" y="0"/>
                </a:lnTo>
                <a:lnTo>
                  <a:pt x="5536" y="1"/>
                </a:lnTo>
                <a:lnTo>
                  <a:pt x="5603" y="7"/>
                </a:lnTo>
                <a:lnTo>
                  <a:pt x="5669" y="15"/>
                </a:lnTo>
                <a:lnTo>
                  <a:pt x="5734" y="27"/>
                </a:lnTo>
                <a:lnTo>
                  <a:pt x="5797" y="42"/>
                </a:lnTo>
                <a:lnTo>
                  <a:pt x="5860" y="60"/>
                </a:lnTo>
                <a:lnTo>
                  <a:pt x="5920" y="80"/>
                </a:lnTo>
                <a:lnTo>
                  <a:pt x="5981" y="103"/>
                </a:lnTo>
                <a:lnTo>
                  <a:pt x="6038" y="130"/>
                </a:lnTo>
                <a:lnTo>
                  <a:pt x="6095" y="160"/>
                </a:lnTo>
                <a:lnTo>
                  <a:pt x="6150" y="191"/>
                </a:lnTo>
                <a:lnTo>
                  <a:pt x="6204" y="226"/>
                </a:lnTo>
                <a:lnTo>
                  <a:pt x="6256" y="263"/>
                </a:lnTo>
                <a:lnTo>
                  <a:pt x="6305" y="302"/>
                </a:lnTo>
                <a:lnTo>
                  <a:pt x="6353" y="344"/>
                </a:lnTo>
                <a:lnTo>
                  <a:pt x="6399" y="387"/>
                </a:lnTo>
                <a:lnTo>
                  <a:pt x="6443" y="432"/>
                </a:lnTo>
                <a:lnTo>
                  <a:pt x="6485" y="481"/>
                </a:lnTo>
                <a:lnTo>
                  <a:pt x="6523" y="530"/>
                </a:lnTo>
                <a:lnTo>
                  <a:pt x="6560" y="582"/>
                </a:lnTo>
                <a:lnTo>
                  <a:pt x="6595" y="636"/>
                </a:lnTo>
                <a:lnTo>
                  <a:pt x="6626" y="691"/>
                </a:lnTo>
                <a:lnTo>
                  <a:pt x="6655" y="748"/>
                </a:lnTo>
                <a:lnTo>
                  <a:pt x="6682" y="806"/>
                </a:lnTo>
                <a:lnTo>
                  <a:pt x="6706" y="866"/>
                </a:lnTo>
                <a:lnTo>
                  <a:pt x="6726" y="926"/>
                </a:lnTo>
                <a:lnTo>
                  <a:pt x="6744" y="989"/>
                </a:lnTo>
                <a:lnTo>
                  <a:pt x="6759" y="1053"/>
                </a:lnTo>
                <a:lnTo>
                  <a:pt x="6771" y="1117"/>
                </a:lnTo>
                <a:lnTo>
                  <a:pt x="6779" y="1184"/>
                </a:lnTo>
                <a:lnTo>
                  <a:pt x="6785" y="1250"/>
                </a:lnTo>
                <a:lnTo>
                  <a:pt x="6786" y="1317"/>
                </a:lnTo>
                <a:lnTo>
                  <a:pt x="6786" y="5087"/>
                </a:lnTo>
                <a:lnTo>
                  <a:pt x="6681" y="4982"/>
                </a:lnTo>
                <a:lnTo>
                  <a:pt x="6567" y="4881"/>
                </a:lnTo>
                <a:lnTo>
                  <a:pt x="6442" y="4785"/>
                </a:lnTo>
                <a:lnTo>
                  <a:pt x="6310" y="4695"/>
                </a:lnTo>
                <a:lnTo>
                  <a:pt x="6168" y="4610"/>
                </a:lnTo>
                <a:lnTo>
                  <a:pt x="6020" y="4530"/>
                </a:lnTo>
                <a:lnTo>
                  <a:pt x="5864" y="4455"/>
                </a:lnTo>
                <a:lnTo>
                  <a:pt x="5702" y="4384"/>
                </a:lnTo>
                <a:lnTo>
                  <a:pt x="5534" y="4318"/>
                </a:lnTo>
                <a:lnTo>
                  <a:pt x="5361" y="4256"/>
                </a:lnTo>
                <a:lnTo>
                  <a:pt x="5183" y="4198"/>
                </a:lnTo>
                <a:lnTo>
                  <a:pt x="5001" y="4145"/>
                </a:lnTo>
                <a:lnTo>
                  <a:pt x="4814" y="4096"/>
                </a:lnTo>
                <a:lnTo>
                  <a:pt x="4625" y="4050"/>
                </a:lnTo>
                <a:lnTo>
                  <a:pt x="4433" y="4007"/>
                </a:lnTo>
                <a:lnTo>
                  <a:pt x="4240" y="3969"/>
                </a:lnTo>
                <a:lnTo>
                  <a:pt x="4044" y="3934"/>
                </a:lnTo>
                <a:lnTo>
                  <a:pt x="3848" y="3903"/>
                </a:lnTo>
                <a:lnTo>
                  <a:pt x="3652" y="3874"/>
                </a:lnTo>
                <a:lnTo>
                  <a:pt x="3455" y="3848"/>
                </a:lnTo>
                <a:lnTo>
                  <a:pt x="3259" y="3825"/>
                </a:lnTo>
                <a:lnTo>
                  <a:pt x="3064" y="3805"/>
                </a:lnTo>
                <a:lnTo>
                  <a:pt x="2873" y="3787"/>
                </a:lnTo>
                <a:lnTo>
                  <a:pt x="2683" y="3773"/>
                </a:lnTo>
                <a:lnTo>
                  <a:pt x="2495" y="3759"/>
                </a:lnTo>
                <a:lnTo>
                  <a:pt x="2312" y="3749"/>
                </a:lnTo>
                <a:lnTo>
                  <a:pt x="2133" y="3740"/>
                </a:lnTo>
                <a:lnTo>
                  <a:pt x="1958" y="3733"/>
                </a:lnTo>
                <a:lnTo>
                  <a:pt x="1788" y="3729"/>
                </a:lnTo>
                <a:lnTo>
                  <a:pt x="1624" y="3724"/>
                </a:lnTo>
                <a:lnTo>
                  <a:pt x="1467" y="3723"/>
                </a:lnTo>
                <a:lnTo>
                  <a:pt x="1317" y="3722"/>
                </a:lnTo>
                <a:lnTo>
                  <a:pt x="1249" y="3721"/>
                </a:lnTo>
                <a:lnTo>
                  <a:pt x="1183" y="3715"/>
                </a:lnTo>
                <a:lnTo>
                  <a:pt x="1117" y="3707"/>
                </a:lnTo>
                <a:lnTo>
                  <a:pt x="1053" y="3695"/>
                </a:lnTo>
                <a:lnTo>
                  <a:pt x="989" y="3680"/>
                </a:lnTo>
                <a:lnTo>
                  <a:pt x="926" y="3663"/>
                </a:lnTo>
                <a:lnTo>
                  <a:pt x="865" y="3642"/>
                </a:lnTo>
                <a:lnTo>
                  <a:pt x="806" y="3619"/>
                </a:lnTo>
                <a:lnTo>
                  <a:pt x="748" y="3592"/>
                </a:lnTo>
                <a:lnTo>
                  <a:pt x="690" y="3563"/>
                </a:lnTo>
                <a:lnTo>
                  <a:pt x="635" y="3531"/>
                </a:lnTo>
                <a:lnTo>
                  <a:pt x="583" y="3496"/>
                </a:lnTo>
                <a:lnTo>
                  <a:pt x="530" y="3459"/>
                </a:lnTo>
                <a:lnTo>
                  <a:pt x="480" y="3420"/>
                </a:lnTo>
                <a:lnTo>
                  <a:pt x="432" y="3378"/>
                </a:lnTo>
                <a:lnTo>
                  <a:pt x="387" y="3336"/>
                </a:lnTo>
                <a:lnTo>
                  <a:pt x="343" y="3290"/>
                </a:lnTo>
                <a:lnTo>
                  <a:pt x="302" y="3242"/>
                </a:lnTo>
                <a:lnTo>
                  <a:pt x="263" y="3192"/>
                </a:lnTo>
                <a:lnTo>
                  <a:pt x="226" y="3140"/>
                </a:lnTo>
                <a:lnTo>
                  <a:pt x="191" y="3087"/>
                </a:lnTo>
                <a:lnTo>
                  <a:pt x="159" y="3032"/>
                </a:lnTo>
                <a:lnTo>
                  <a:pt x="130" y="2974"/>
                </a:lnTo>
                <a:lnTo>
                  <a:pt x="104" y="2916"/>
                </a:lnTo>
                <a:lnTo>
                  <a:pt x="80" y="2856"/>
                </a:lnTo>
                <a:lnTo>
                  <a:pt x="59" y="2796"/>
                </a:lnTo>
                <a:lnTo>
                  <a:pt x="42" y="2733"/>
                </a:lnTo>
                <a:lnTo>
                  <a:pt x="27" y="2669"/>
                </a:lnTo>
                <a:lnTo>
                  <a:pt x="16" y="2605"/>
                </a:lnTo>
                <a:lnTo>
                  <a:pt x="7" y="2539"/>
                </a:lnTo>
                <a:lnTo>
                  <a:pt x="2" y="2472"/>
                </a:lnTo>
                <a:lnTo>
                  <a:pt x="0" y="2405"/>
                </a:lnTo>
                <a:lnTo>
                  <a:pt x="0" y="1317"/>
                </a:lnTo>
                <a:lnTo>
                  <a:pt x="2" y="1250"/>
                </a:lnTo>
                <a:lnTo>
                  <a:pt x="7" y="1184"/>
                </a:lnTo>
                <a:lnTo>
                  <a:pt x="16" y="1117"/>
                </a:lnTo>
                <a:lnTo>
                  <a:pt x="27" y="1053"/>
                </a:lnTo>
                <a:lnTo>
                  <a:pt x="42" y="989"/>
                </a:lnTo>
                <a:lnTo>
                  <a:pt x="59" y="926"/>
                </a:lnTo>
                <a:lnTo>
                  <a:pt x="80" y="866"/>
                </a:lnTo>
                <a:lnTo>
                  <a:pt x="104" y="806"/>
                </a:lnTo>
                <a:lnTo>
                  <a:pt x="130" y="748"/>
                </a:lnTo>
                <a:lnTo>
                  <a:pt x="159" y="691"/>
                </a:lnTo>
                <a:lnTo>
                  <a:pt x="191" y="636"/>
                </a:lnTo>
                <a:lnTo>
                  <a:pt x="226" y="582"/>
                </a:lnTo>
                <a:lnTo>
                  <a:pt x="263" y="530"/>
                </a:lnTo>
                <a:lnTo>
                  <a:pt x="302" y="481"/>
                </a:lnTo>
                <a:lnTo>
                  <a:pt x="343" y="432"/>
                </a:lnTo>
                <a:lnTo>
                  <a:pt x="387" y="387"/>
                </a:lnTo>
                <a:lnTo>
                  <a:pt x="432" y="344"/>
                </a:lnTo>
                <a:lnTo>
                  <a:pt x="480" y="302"/>
                </a:lnTo>
                <a:lnTo>
                  <a:pt x="530" y="263"/>
                </a:lnTo>
                <a:lnTo>
                  <a:pt x="583" y="226"/>
                </a:lnTo>
                <a:lnTo>
                  <a:pt x="635" y="191"/>
                </a:lnTo>
                <a:lnTo>
                  <a:pt x="690" y="160"/>
                </a:lnTo>
                <a:lnTo>
                  <a:pt x="748" y="130"/>
                </a:lnTo>
                <a:lnTo>
                  <a:pt x="806" y="103"/>
                </a:lnTo>
                <a:lnTo>
                  <a:pt x="865" y="80"/>
                </a:lnTo>
                <a:lnTo>
                  <a:pt x="926" y="60"/>
                </a:lnTo>
                <a:lnTo>
                  <a:pt x="989" y="42"/>
                </a:lnTo>
                <a:lnTo>
                  <a:pt x="1053" y="27"/>
                </a:lnTo>
                <a:lnTo>
                  <a:pt x="1117" y="15"/>
                </a:lnTo>
                <a:lnTo>
                  <a:pt x="1183" y="7"/>
                </a:lnTo>
                <a:lnTo>
                  <a:pt x="1249" y="1"/>
                </a:lnTo>
                <a:lnTo>
                  <a:pt x="131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Limited extension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23"/>
          <p:cNvSpPr>
            <a:spLocks/>
          </p:cNvSpPr>
          <p:nvPr/>
        </p:nvSpPr>
        <p:spPr bwMode="auto">
          <a:xfrm>
            <a:off x="4674996" y="1929388"/>
            <a:ext cx="1794656" cy="1448915"/>
          </a:xfrm>
          <a:custGeom>
            <a:avLst/>
            <a:gdLst>
              <a:gd name="T0" fmla="*/ 1250 w 6786"/>
              <a:gd name="T1" fmla="*/ 2 h 5087"/>
              <a:gd name="T2" fmla="*/ 1052 w 6786"/>
              <a:gd name="T3" fmla="*/ 27 h 5087"/>
              <a:gd name="T4" fmla="*/ 866 w 6786"/>
              <a:gd name="T5" fmla="*/ 81 h 5087"/>
              <a:gd name="T6" fmla="*/ 691 w 6786"/>
              <a:gd name="T7" fmla="*/ 159 h 5087"/>
              <a:gd name="T8" fmla="*/ 530 w 6786"/>
              <a:gd name="T9" fmla="*/ 263 h 5087"/>
              <a:gd name="T10" fmla="*/ 387 w 6786"/>
              <a:gd name="T11" fmla="*/ 387 h 5087"/>
              <a:gd name="T12" fmla="*/ 263 w 6786"/>
              <a:gd name="T13" fmla="*/ 531 h 5087"/>
              <a:gd name="T14" fmla="*/ 160 w 6786"/>
              <a:gd name="T15" fmla="*/ 690 h 5087"/>
              <a:gd name="T16" fmla="*/ 80 w 6786"/>
              <a:gd name="T17" fmla="*/ 866 h 5087"/>
              <a:gd name="T18" fmla="*/ 27 w 6786"/>
              <a:gd name="T19" fmla="*/ 1053 h 5087"/>
              <a:gd name="T20" fmla="*/ 1 w 6786"/>
              <a:gd name="T21" fmla="*/ 1250 h 5087"/>
              <a:gd name="T22" fmla="*/ 105 w 6786"/>
              <a:gd name="T23" fmla="*/ 4982 h 5087"/>
              <a:gd name="T24" fmla="*/ 476 w 6786"/>
              <a:gd name="T25" fmla="*/ 4695 h 5087"/>
              <a:gd name="T26" fmla="*/ 921 w 6786"/>
              <a:gd name="T27" fmla="*/ 4455 h 5087"/>
              <a:gd name="T28" fmla="*/ 1425 w 6786"/>
              <a:gd name="T29" fmla="*/ 4256 h 5087"/>
              <a:gd name="T30" fmla="*/ 1972 w 6786"/>
              <a:gd name="T31" fmla="*/ 4096 h 5087"/>
              <a:gd name="T32" fmla="*/ 2546 w 6786"/>
              <a:gd name="T33" fmla="*/ 3969 h 5087"/>
              <a:gd name="T34" fmla="*/ 3134 w 6786"/>
              <a:gd name="T35" fmla="*/ 3873 h 5087"/>
              <a:gd name="T36" fmla="*/ 3722 w 6786"/>
              <a:gd name="T37" fmla="*/ 3805 h 5087"/>
              <a:gd name="T38" fmla="*/ 4291 w 6786"/>
              <a:gd name="T39" fmla="*/ 3759 h 5087"/>
              <a:gd name="T40" fmla="*/ 4828 w 6786"/>
              <a:gd name="T41" fmla="*/ 3733 h 5087"/>
              <a:gd name="T42" fmla="*/ 5319 w 6786"/>
              <a:gd name="T43" fmla="*/ 3723 h 5087"/>
              <a:gd name="T44" fmla="*/ 5603 w 6786"/>
              <a:gd name="T45" fmla="*/ 3715 h 5087"/>
              <a:gd name="T46" fmla="*/ 5797 w 6786"/>
              <a:gd name="T47" fmla="*/ 3680 h 5087"/>
              <a:gd name="T48" fmla="*/ 5980 w 6786"/>
              <a:gd name="T49" fmla="*/ 3619 h 5087"/>
              <a:gd name="T50" fmla="*/ 6151 w 6786"/>
              <a:gd name="T51" fmla="*/ 3531 h 5087"/>
              <a:gd name="T52" fmla="*/ 6306 w 6786"/>
              <a:gd name="T53" fmla="*/ 3421 h 5087"/>
              <a:gd name="T54" fmla="*/ 6443 w 6786"/>
              <a:gd name="T55" fmla="*/ 3290 h 5087"/>
              <a:gd name="T56" fmla="*/ 6560 w 6786"/>
              <a:gd name="T57" fmla="*/ 3140 h 5087"/>
              <a:gd name="T58" fmla="*/ 6656 w 6786"/>
              <a:gd name="T59" fmla="*/ 2974 h 5087"/>
              <a:gd name="T60" fmla="*/ 6727 w 6786"/>
              <a:gd name="T61" fmla="*/ 2796 h 5087"/>
              <a:gd name="T62" fmla="*/ 6770 w 6786"/>
              <a:gd name="T63" fmla="*/ 2605 h 5087"/>
              <a:gd name="T64" fmla="*/ 6786 w 6786"/>
              <a:gd name="T65" fmla="*/ 2405 h 5087"/>
              <a:gd name="T66" fmla="*/ 6779 w 6786"/>
              <a:gd name="T67" fmla="*/ 1183 h 5087"/>
              <a:gd name="T68" fmla="*/ 6744 w 6786"/>
              <a:gd name="T69" fmla="*/ 989 h 5087"/>
              <a:gd name="T70" fmla="*/ 6682 w 6786"/>
              <a:gd name="T71" fmla="*/ 806 h 5087"/>
              <a:gd name="T72" fmla="*/ 6594 w 6786"/>
              <a:gd name="T73" fmla="*/ 635 h 5087"/>
              <a:gd name="T74" fmla="*/ 6484 w 6786"/>
              <a:gd name="T75" fmla="*/ 481 h 5087"/>
              <a:gd name="T76" fmla="*/ 6353 w 6786"/>
              <a:gd name="T77" fmla="*/ 344 h 5087"/>
              <a:gd name="T78" fmla="*/ 6203 w 6786"/>
              <a:gd name="T79" fmla="*/ 226 h 5087"/>
              <a:gd name="T80" fmla="*/ 6038 w 6786"/>
              <a:gd name="T81" fmla="*/ 130 h 5087"/>
              <a:gd name="T82" fmla="*/ 5859 w 6786"/>
              <a:gd name="T83" fmla="*/ 60 h 5087"/>
              <a:gd name="T84" fmla="*/ 5669 w 6786"/>
              <a:gd name="T85" fmla="*/ 16 h 5087"/>
              <a:gd name="T86" fmla="*/ 5469 w 6786"/>
              <a:gd name="T87" fmla="*/ 0 h 5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86" h="5087">
                <a:moveTo>
                  <a:pt x="5469" y="0"/>
                </a:moveTo>
                <a:lnTo>
                  <a:pt x="1317" y="0"/>
                </a:lnTo>
                <a:lnTo>
                  <a:pt x="1250" y="2"/>
                </a:lnTo>
                <a:lnTo>
                  <a:pt x="1183" y="7"/>
                </a:lnTo>
                <a:lnTo>
                  <a:pt x="1117" y="16"/>
                </a:lnTo>
                <a:lnTo>
                  <a:pt x="1052" y="27"/>
                </a:lnTo>
                <a:lnTo>
                  <a:pt x="989" y="42"/>
                </a:lnTo>
                <a:lnTo>
                  <a:pt x="926" y="60"/>
                </a:lnTo>
                <a:lnTo>
                  <a:pt x="866" y="81"/>
                </a:lnTo>
                <a:lnTo>
                  <a:pt x="805" y="104"/>
                </a:lnTo>
                <a:lnTo>
                  <a:pt x="747" y="130"/>
                </a:lnTo>
                <a:lnTo>
                  <a:pt x="691" y="159"/>
                </a:lnTo>
                <a:lnTo>
                  <a:pt x="636" y="192"/>
                </a:lnTo>
                <a:lnTo>
                  <a:pt x="582" y="226"/>
                </a:lnTo>
                <a:lnTo>
                  <a:pt x="530" y="263"/>
                </a:lnTo>
                <a:lnTo>
                  <a:pt x="481" y="302"/>
                </a:lnTo>
                <a:lnTo>
                  <a:pt x="433" y="344"/>
                </a:lnTo>
                <a:lnTo>
                  <a:pt x="387" y="387"/>
                </a:lnTo>
                <a:lnTo>
                  <a:pt x="343" y="433"/>
                </a:lnTo>
                <a:lnTo>
                  <a:pt x="301" y="481"/>
                </a:lnTo>
                <a:lnTo>
                  <a:pt x="263" y="531"/>
                </a:lnTo>
                <a:lnTo>
                  <a:pt x="226" y="583"/>
                </a:lnTo>
                <a:lnTo>
                  <a:pt x="191" y="635"/>
                </a:lnTo>
                <a:lnTo>
                  <a:pt x="160" y="690"/>
                </a:lnTo>
                <a:lnTo>
                  <a:pt x="131" y="748"/>
                </a:lnTo>
                <a:lnTo>
                  <a:pt x="104" y="806"/>
                </a:lnTo>
                <a:lnTo>
                  <a:pt x="80" y="866"/>
                </a:lnTo>
                <a:lnTo>
                  <a:pt x="60" y="927"/>
                </a:lnTo>
                <a:lnTo>
                  <a:pt x="42" y="989"/>
                </a:lnTo>
                <a:lnTo>
                  <a:pt x="27" y="1053"/>
                </a:lnTo>
                <a:lnTo>
                  <a:pt x="15" y="1117"/>
                </a:lnTo>
                <a:lnTo>
                  <a:pt x="7" y="1183"/>
                </a:lnTo>
                <a:lnTo>
                  <a:pt x="1" y="1250"/>
                </a:lnTo>
                <a:lnTo>
                  <a:pt x="0" y="1317"/>
                </a:lnTo>
                <a:lnTo>
                  <a:pt x="0" y="5087"/>
                </a:lnTo>
                <a:lnTo>
                  <a:pt x="105" y="4982"/>
                </a:lnTo>
                <a:lnTo>
                  <a:pt x="219" y="4881"/>
                </a:lnTo>
                <a:lnTo>
                  <a:pt x="344" y="4785"/>
                </a:lnTo>
                <a:lnTo>
                  <a:pt x="476" y="4695"/>
                </a:lnTo>
                <a:lnTo>
                  <a:pt x="618" y="4610"/>
                </a:lnTo>
                <a:lnTo>
                  <a:pt x="766" y="4530"/>
                </a:lnTo>
                <a:lnTo>
                  <a:pt x="921" y="4455"/>
                </a:lnTo>
                <a:lnTo>
                  <a:pt x="1084" y="4384"/>
                </a:lnTo>
                <a:lnTo>
                  <a:pt x="1251" y="4318"/>
                </a:lnTo>
                <a:lnTo>
                  <a:pt x="1425" y="4256"/>
                </a:lnTo>
                <a:lnTo>
                  <a:pt x="1603" y="4198"/>
                </a:lnTo>
                <a:lnTo>
                  <a:pt x="1785" y="4145"/>
                </a:lnTo>
                <a:lnTo>
                  <a:pt x="1972" y="4096"/>
                </a:lnTo>
                <a:lnTo>
                  <a:pt x="2161" y="4050"/>
                </a:lnTo>
                <a:lnTo>
                  <a:pt x="2353" y="4008"/>
                </a:lnTo>
                <a:lnTo>
                  <a:pt x="2546" y="3969"/>
                </a:lnTo>
                <a:lnTo>
                  <a:pt x="2742" y="3934"/>
                </a:lnTo>
                <a:lnTo>
                  <a:pt x="2938" y="3903"/>
                </a:lnTo>
                <a:lnTo>
                  <a:pt x="3134" y="3873"/>
                </a:lnTo>
                <a:lnTo>
                  <a:pt x="3331" y="3848"/>
                </a:lnTo>
                <a:lnTo>
                  <a:pt x="3527" y="3825"/>
                </a:lnTo>
                <a:lnTo>
                  <a:pt x="3722" y="3805"/>
                </a:lnTo>
                <a:lnTo>
                  <a:pt x="3913" y="3787"/>
                </a:lnTo>
                <a:lnTo>
                  <a:pt x="4103" y="3772"/>
                </a:lnTo>
                <a:lnTo>
                  <a:pt x="4291" y="3759"/>
                </a:lnTo>
                <a:lnTo>
                  <a:pt x="4474" y="3749"/>
                </a:lnTo>
                <a:lnTo>
                  <a:pt x="4653" y="3740"/>
                </a:lnTo>
                <a:lnTo>
                  <a:pt x="4828" y="3733"/>
                </a:lnTo>
                <a:lnTo>
                  <a:pt x="4998" y="3729"/>
                </a:lnTo>
                <a:lnTo>
                  <a:pt x="5161" y="3725"/>
                </a:lnTo>
                <a:lnTo>
                  <a:pt x="5319" y="3723"/>
                </a:lnTo>
                <a:lnTo>
                  <a:pt x="5469" y="3722"/>
                </a:lnTo>
                <a:lnTo>
                  <a:pt x="5537" y="3721"/>
                </a:lnTo>
                <a:lnTo>
                  <a:pt x="5603" y="3715"/>
                </a:lnTo>
                <a:lnTo>
                  <a:pt x="5669" y="3707"/>
                </a:lnTo>
                <a:lnTo>
                  <a:pt x="5733" y="3695"/>
                </a:lnTo>
                <a:lnTo>
                  <a:pt x="5797" y="3680"/>
                </a:lnTo>
                <a:lnTo>
                  <a:pt x="5859" y="3662"/>
                </a:lnTo>
                <a:lnTo>
                  <a:pt x="5921" y="3642"/>
                </a:lnTo>
                <a:lnTo>
                  <a:pt x="5980" y="3619"/>
                </a:lnTo>
                <a:lnTo>
                  <a:pt x="6038" y="3592"/>
                </a:lnTo>
                <a:lnTo>
                  <a:pt x="6096" y="3562"/>
                </a:lnTo>
                <a:lnTo>
                  <a:pt x="6151" y="3531"/>
                </a:lnTo>
                <a:lnTo>
                  <a:pt x="6203" y="3496"/>
                </a:lnTo>
                <a:lnTo>
                  <a:pt x="6255" y="3459"/>
                </a:lnTo>
                <a:lnTo>
                  <a:pt x="6306" y="3421"/>
                </a:lnTo>
                <a:lnTo>
                  <a:pt x="6353" y="3379"/>
                </a:lnTo>
                <a:lnTo>
                  <a:pt x="6399" y="3336"/>
                </a:lnTo>
                <a:lnTo>
                  <a:pt x="6443" y="3290"/>
                </a:lnTo>
                <a:lnTo>
                  <a:pt x="6484" y="3241"/>
                </a:lnTo>
                <a:lnTo>
                  <a:pt x="6523" y="3192"/>
                </a:lnTo>
                <a:lnTo>
                  <a:pt x="6560" y="3140"/>
                </a:lnTo>
                <a:lnTo>
                  <a:pt x="6594" y="3086"/>
                </a:lnTo>
                <a:lnTo>
                  <a:pt x="6627" y="3031"/>
                </a:lnTo>
                <a:lnTo>
                  <a:pt x="6656" y="2974"/>
                </a:lnTo>
                <a:lnTo>
                  <a:pt x="6682" y="2917"/>
                </a:lnTo>
                <a:lnTo>
                  <a:pt x="6705" y="2856"/>
                </a:lnTo>
                <a:lnTo>
                  <a:pt x="6727" y="2796"/>
                </a:lnTo>
                <a:lnTo>
                  <a:pt x="6744" y="2733"/>
                </a:lnTo>
                <a:lnTo>
                  <a:pt x="6759" y="2670"/>
                </a:lnTo>
                <a:lnTo>
                  <a:pt x="6770" y="2605"/>
                </a:lnTo>
                <a:lnTo>
                  <a:pt x="6779" y="2539"/>
                </a:lnTo>
                <a:lnTo>
                  <a:pt x="6784" y="2472"/>
                </a:lnTo>
                <a:lnTo>
                  <a:pt x="6786" y="2405"/>
                </a:lnTo>
                <a:lnTo>
                  <a:pt x="6786" y="1317"/>
                </a:lnTo>
                <a:lnTo>
                  <a:pt x="6784" y="1250"/>
                </a:lnTo>
                <a:lnTo>
                  <a:pt x="6779" y="1183"/>
                </a:lnTo>
                <a:lnTo>
                  <a:pt x="6770" y="1117"/>
                </a:lnTo>
                <a:lnTo>
                  <a:pt x="6759" y="1053"/>
                </a:lnTo>
                <a:lnTo>
                  <a:pt x="6744" y="989"/>
                </a:lnTo>
                <a:lnTo>
                  <a:pt x="6727" y="927"/>
                </a:lnTo>
                <a:lnTo>
                  <a:pt x="6705" y="866"/>
                </a:lnTo>
                <a:lnTo>
                  <a:pt x="6682" y="806"/>
                </a:lnTo>
                <a:lnTo>
                  <a:pt x="6656" y="748"/>
                </a:lnTo>
                <a:lnTo>
                  <a:pt x="6627" y="690"/>
                </a:lnTo>
                <a:lnTo>
                  <a:pt x="6594" y="635"/>
                </a:lnTo>
                <a:lnTo>
                  <a:pt x="6560" y="583"/>
                </a:lnTo>
                <a:lnTo>
                  <a:pt x="6523" y="531"/>
                </a:lnTo>
                <a:lnTo>
                  <a:pt x="6484" y="481"/>
                </a:lnTo>
                <a:lnTo>
                  <a:pt x="6443" y="433"/>
                </a:lnTo>
                <a:lnTo>
                  <a:pt x="6399" y="387"/>
                </a:lnTo>
                <a:lnTo>
                  <a:pt x="6353" y="344"/>
                </a:lnTo>
                <a:lnTo>
                  <a:pt x="6306" y="302"/>
                </a:lnTo>
                <a:lnTo>
                  <a:pt x="6255" y="263"/>
                </a:lnTo>
                <a:lnTo>
                  <a:pt x="6203" y="226"/>
                </a:lnTo>
                <a:lnTo>
                  <a:pt x="6151" y="192"/>
                </a:lnTo>
                <a:lnTo>
                  <a:pt x="6096" y="159"/>
                </a:lnTo>
                <a:lnTo>
                  <a:pt x="6038" y="130"/>
                </a:lnTo>
                <a:lnTo>
                  <a:pt x="5980" y="104"/>
                </a:lnTo>
                <a:lnTo>
                  <a:pt x="5921" y="81"/>
                </a:lnTo>
                <a:lnTo>
                  <a:pt x="5859" y="60"/>
                </a:lnTo>
                <a:lnTo>
                  <a:pt x="5797" y="42"/>
                </a:lnTo>
                <a:lnTo>
                  <a:pt x="5733" y="27"/>
                </a:lnTo>
                <a:lnTo>
                  <a:pt x="5669" y="16"/>
                </a:lnTo>
                <a:lnTo>
                  <a:pt x="5603" y="7"/>
                </a:lnTo>
                <a:lnTo>
                  <a:pt x="5537" y="2"/>
                </a:lnTo>
                <a:lnTo>
                  <a:pt x="5469" y="0"/>
                </a:lnTo>
                <a:lnTo>
                  <a:pt x="5469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Lack of knowledge on crop health smallholders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24"/>
          <p:cNvSpPr>
            <a:spLocks/>
          </p:cNvSpPr>
          <p:nvPr/>
        </p:nvSpPr>
        <p:spPr bwMode="auto">
          <a:xfrm>
            <a:off x="2814734" y="2737494"/>
            <a:ext cx="1794656" cy="1345992"/>
          </a:xfrm>
          <a:custGeom>
            <a:avLst/>
            <a:gdLst>
              <a:gd name="T0" fmla="*/ 5536 w 6786"/>
              <a:gd name="T1" fmla="*/ 2 h 5087"/>
              <a:gd name="T2" fmla="*/ 5734 w 6786"/>
              <a:gd name="T3" fmla="*/ 27 h 5087"/>
              <a:gd name="T4" fmla="*/ 5920 w 6786"/>
              <a:gd name="T5" fmla="*/ 81 h 5087"/>
              <a:gd name="T6" fmla="*/ 6095 w 6786"/>
              <a:gd name="T7" fmla="*/ 159 h 5087"/>
              <a:gd name="T8" fmla="*/ 6256 w 6786"/>
              <a:gd name="T9" fmla="*/ 262 h 5087"/>
              <a:gd name="T10" fmla="*/ 6399 w 6786"/>
              <a:gd name="T11" fmla="*/ 387 h 5087"/>
              <a:gd name="T12" fmla="*/ 6523 w 6786"/>
              <a:gd name="T13" fmla="*/ 531 h 5087"/>
              <a:gd name="T14" fmla="*/ 6626 w 6786"/>
              <a:gd name="T15" fmla="*/ 690 h 5087"/>
              <a:gd name="T16" fmla="*/ 6706 w 6786"/>
              <a:gd name="T17" fmla="*/ 865 h 5087"/>
              <a:gd name="T18" fmla="*/ 6759 w 6786"/>
              <a:gd name="T19" fmla="*/ 1053 h 5087"/>
              <a:gd name="T20" fmla="*/ 6785 w 6786"/>
              <a:gd name="T21" fmla="*/ 1249 h 5087"/>
              <a:gd name="T22" fmla="*/ 6681 w 6786"/>
              <a:gd name="T23" fmla="*/ 4981 h 5087"/>
              <a:gd name="T24" fmla="*/ 6310 w 6786"/>
              <a:gd name="T25" fmla="*/ 4695 h 5087"/>
              <a:gd name="T26" fmla="*/ 5864 w 6786"/>
              <a:gd name="T27" fmla="*/ 4455 h 5087"/>
              <a:gd name="T28" fmla="*/ 5361 w 6786"/>
              <a:gd name="T29" fmla="*/ 4256 h 5087"/>
              <a:gd name="T30" fmla="*/ 4814 w 6786"/>
              <a:gd name="T31" fmla="*/ 4096 h 5087"/>
              <a:gd name="T32" fmla="*/ 4240 w 6786"/>
              <a:gd name="T33" fmla="*/ 3969 h 5087"/>
              <a:gd name="T34" fmla="*/ 3652 w 6786"/>
              <a:gd name="T35" fmla="*/ 3873 h 5087"/>
              <a:gd name="T36" fmla="*/ 3064 w 6786"/>
              <a:gd name="T37" fmla="*/ 3805 h 5087"/>
              <a:gd name="T38" fmla="*/ 2495 w 6786"/>
              <a:gd name="T39" fmla="*/ 3759 h 5087"/>
              <a:gd name="T40" fmla="*/ 1958 w 6786"/>
              <a:gd name="T41" fmla="*/ 3733 h 5087"/>
              <a:gd name="T42" fmla="*/ 1467 w 6786"/>
              <a:gd name="T43" fmla="*/ 3723 h 5087"/>
              <a:gd name="T44" fmla="*/ 1183 w 6786"/>
              <a:gd name="T45" fmla="*/ 3715 h 5087"/>
              <a:gd name="T46" fmla="*/ 989 w 6786"/>
              <a:gd name="T47" fmla="*/ 3680 h 5087"/>
              <a:gd name="T48" fmla="*/ 806 w 6786"/>
              <a:gd name="T49" fmla="*/ 3618 h 5087"/>
              <a:gd name="T50" fmla="*/ 635 w 6786"/>
              <a:gd name="T51" fmla="*/ 3531 h 5087"/>
              <a:gd name="T52" fmla="*/ 480 w 6786"/>
              <a:gd name="T53" fmla="*/ 3421 h 5087"/>
              <a:gd name="T54" fmla="*/ 343 w 6786"/>
              <a:gd name="T55" fmla="*/ 3289 h 5087"/>
              <a:gd name="T56" fmla="*/ 226 w 6786"/>
              <a:gd name="T57" fmla="*/ 3140 h 5087"/>
              <a:gd name="T58" fmla="*/ 130 w 6786"/>
              <a:gd name="T59" fmla="*/ 2975 h 5087"/>
              <a:gd name="T60" fmla="*/ 59 w 6786"/>
              <a:gd name="T61" fmla="*/ 2795 h 5087"/>
              <a:gd name="T62" fmla="*/ 16 w 6786"/>
              <a:gd name="T63" fmla="*/ 2605 h 5087"/>
              <a:gd name="T64" fmla="*/ 0 w 6786"/>
              <a:gd name="T65" fmla="*/ 2405 h 5087"/>
              <a:gd name="T66" fmla="*/ 7 w 6786"/>
              <a:gd name="T67" fmla="*/ 1183 h 5087"/>
              <a:gd name="T68" fmla="*/ 42 w 6786"/>
              <a:gd name="T69" fmla="*/ 989 h 5087"/>
              <a:gd name="T70" fmla="*/ 104 w 6786"/>
              <a:gd name="T71" fmla="*/ 806 h 5087"/>
              <a:gd name="T72" fmla="*/ 191 w 6786"/>
              <a:gd name="T73" fmla="*/ 635 h 5087"/>
              <a:gd name="T74" fmla="*/ 302 w 6786"/>
              <a:gd name="T75" fmla="*/ 480 h 5087"/>
              <a:gd name="T76" fmla="*/ 432 w 6786"/>
              <a:gd name="T77" fmla="*/ 343 h 5087"/>
              <a:gd name="T78" fmla="*/ 583 w 6786"/>
              <a:gd name="T79" fmla="*/ 225 h 5087"/>
              <a:gd name="T80" fmla="*/ 748 w 6786"/>
              <a:gd name="T81" fmla="*/ 130 h 5087"/>
              <a:gd name="T82" fmla="*/ 926 w 6786"/>
              <a:gd name="T83" fmla="*/ 59 h 5087"/>
              <a:gd name="T84" fmla="*/ 1117 w 6786"/>
              <a:gd name="T85" fmla="*/ 15 h 5087"/>
              <a:gd name="T86" fmla="*/ 1317 w 6786"/>
              <a:gd name="T87" fmla="*/ 0 h 5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86" h="5087">
                <a:moveTo>
                  <a:pt x="1317" y="0"/>
                </a:moveTo>
                <a:lnTo>
                  <a:pt x="5469" y="0"/>
                </a:lnTo>
                <a:lnTo>
                  <a:pt x="5536" y="2"/>
                </a:lnTo>
                <a:lnTo>
                  <a:pt x="5603" y="6"/>
                </a:lnTo>
                <a:lnTo>
                  <a:pt x="5669" y="15"/>
                </a:lnTo>
                <a:lnTo>
                  <a:pt x="5734" y="27"/>
                </a:lnTo>
                <a:lnTo>
                  <a:pt x="5797" y="41"/>
                </a:lnTo>
                <a:lnTo>
                  <a:pt x="5860" y="59"/>
                </a:lnTo>
                <a:lnTo>
                  <a:pt x="5920" y="81"/>
                </a:lnTo>
                <a:lnTo>
                  <a:pt x="5981" y="104"/>
                </a:lnTo>
                <a:lnTo>
                  <a:pt x="6038" y="130"/>
                </a:lnTo>
                <a:lnTo>
                  <a:pt x="6095" y="159"/>
                </a:lnTo>
                <a:lnTo>
                  <a:pt x="6150" y="192"/>
                </a:lnTo>
                <a:lnTo>
                  <a:pt x="6204" y="225"/>
                </a:lnTo>
                <a:lnTo>
                  <a:pt x="6256" y="262"/>
                </a:lnTo>
                <a:lnTo>
                  <a:pt x="6305" y="302"/>
                </a:lnTo>
                <a:lnTo>
                  <a:pt x="6353" y="343"/>
                </a:lnTo>
                <a:lnTo>
                  <a:pt x="6399" y="387"/>
                </a:lnTo>
                <a:lnTo>
                  <a:pt x="6443" y="433"/>
                </a:lnTo>
                <a:lnTo>
                  <a:pt x="6485" y="480"/>
                </a:lnTo>
                <a:lnTo>
                  <a:pt x="6523" y="531"/>
                </a:lnTo>
                <a:lnTo>
                  <a:pt x="6560" y="582"/>
                </a:lnTo>
                <a:lnTo>
                  <a:pt x="6595" y="635"/>
                </a:lnTo>
                <a:lnTo>
                  <a:pt x="6626" y="690"/>
                </a:lnTo>
                <a:lnTo>
                  <a:pt x="6655" y="748"/>
                </a:lnTo>
                <a:lnTo>
                  <a:pt x="6682" y="806"/>
                </a:lnTo>
                <a:lnTo>
                  <a:pt x="6706" y="865"/>
                </a:lnTo>
                <a:lnTo>
                  <a:pt x="6726" y="927"/>
                </a:lnTo>
                <a:lnTo>
                  <a:pt x="6744" y="989"/>
                </a:lnTo>
                <a:lnTo>
                  <a:pt x="6759" y="1053"/>
                </a:lnTo>
                <a:lnTo>
                  <a:pt x="6771" y="1117"/>
                </a:lnTo>
                <a:lnTo>
                  <a:pt x="6779" y="1183"/>
                </a:lnTo>
                <a:lnTo>
                  <a:pt x="6785" y="1249"/>
                </a:lnTo>
                <a:lnTo>
                  <a:pt x="6786" y="1318"/>
                </a:lnTo>
                <a:lnTo>
                  <a:pt x="6786" y="5087"/>
                </a:lnTo>
                <a:lnTo>
                  <a:pt x="6681" y="4981"/>
                </a:lnTo>
                <a:lnTo>
                  <a:pt x="6567" y="4880"/>
                </a:lnTo>
                <a:lnTo>
                  <a:pt x="6442" y="4785"/>
                </a:lnTo>
                <a:lnTo>
                  <a:pt x="6310" y="4695"/>
                </a:lnTo>
                <a:lnTo>
                  <a:pt x="6168" y="4610"/>
                </a:lnTo>
                <a:lnTo>
                  <a:pt x="6020" y="4530"/>
                </a:lnTo>
                <a:lnTo>
                  <a:pt x="5864" y="4455"/>
                </a:lnTo>
                <a:lnTo>
                  <a:pt x="5702" y="4384"/>
                </a:lnTo>
                <a:lnTo>
                  <a:pt x="5534" y="4318"/>
                </a:lnTo>
                <a:lnTo>
                  <a:pt x="5361" y="4256"/>
                </a:lnTo>
                <a:lnTo>
                  <a:pt x="5183" y="4199"/>
                </a:lnTo>
                <a:lnTo>
                  <a:pt x="5001" y="4145"/>
                </a:lnTo>
                <a:lnTo>
                  <a:pt x="4814" y="4096"/>
                </a:lnTo>
                <a:lnTo>
                  <a:pt x="4625" y="4050"/>
                </a:lnTo>
                <a:lnTo>
                  <a:pt x="4433" y="4008"/>
                </a:lnTo>
                <a:lnTo>
                  <a:pt x="4240" y="3969"/>
                </a:lnTo>
                <a:lnTo>
                  <a:pt x="4044" y="3934"/>
                </a:lnTo>
                <a:lnTo>
                  <a:pt x="3848" y="3902"/>
                </a:lnTo>
                <a:lnTo>
                  <a:pt x="3652" y="3873"/>
                </a:lnTo>
                <a:lnTo>
                  <a:pt x="3455" y="3847"/>
                </a:lnTo>
                <a:lnTo>
                  <a:pt x="3259" y="3825"/>
                </a:lnTo>
                <a:lnTo>
                  <a:pt x="3064" y="3805"/>
                </a:lnTo>
                <a:lnTo>
                  <a:pt x="2873" y="3787"/>
                </a:lnTo>
                <a:lnTo>
                  <a:pt x="2683" y="3772"/>
                </a:lnTo>
                <a:lnTo>
                  <a:pt x="2495" y="3759"/>
                </a:lnTo>
                <a:lnTo>
                  <a:pt x="2312" y="3749"/>
                </a:lnTo>
                <a:lnTo>
                  <a:pt x="2133" y="3740"/>
                </a:lnTo>
                <a:lnTo>
                  <a:pt x="1958" y="3733"/>
                </a:lnTo>
                <a:lnTo>
                  <a:pt x="1788" y="3728"/>
                </a:lnTo>
                <a:lnTo>
                  <a:pt x="1624" y="3725"/>
                </a:lnTo>
                <a:lnTo>
                  <a:pt x="1467" y="3723"/>
                </a:lnTo>
                <a:lnTo>
                  <a:pt x="1317" y="3722"/>
                </a:lnTo>
                <a:lnTo>
                  <a:pt x="1249" y="3721"/>
                </a:lnTo>
                <a:lnTo>
                  <a:pt x="1183" y="3715"/>
                </a:lnTo>
                <a:lnTo>
                  <a:pt x="1117" y="3707"/>
                </a:lnTo>
                <a:lnTo>
                  <a:pt x="1053" y="3695"/>
                </a:lnTo>
                <a:lnTo>
                  <a:pt x="989" y="3680"/>
                </a:lnTo>
                <a:lnTo>
                  <a:pt x="926" y="3662"/>
                </a:lnTo>
                <a:lnTo>
                  <a:pt x="865" y="3642"/>
                </a:lnTo>
                <a:lnTo>
                  <a:pt x="806" y="3618"/>
                </a:lnTo>
                <a:lnTo>
                  <a:pt x="748" y="3591"/>
                </a:lnTo>
                <a:lnTo>
                  <a:pt x="690" y="3562"/>
                </a:lnTo>
                <a:lnTo>
                  <a:pt x="635" y="3531"/>
                </a:lnTo>
                <a:lnTo>
                  <a:pt x="583" y="3496"/>
                </a:lnTo>
                <a:lnTo>
                  <a:pt x="530" y="3459"/>
                </a:lnTo>
                <a:lnTo>
                  <a:pt x="480" y="3421"/>
                </a:lnTo>
                <a:lnTo>
                  <a:pt x="432" y="3379"/>
                </a:lnTo>
                <a:lnTo>
                  <a:pt x="387" y="3335"/>
                </a:lnTo>
                <a:lnTo>
                  <a:pt x="343" y="3289"/>
                </a:lnTo>
                <a:lnTo>
                  <a:pt x="302" y="3241"/>
                </a:lnTo>
                <a:lnTo>
                  <a:pt x="263" y="3192"/>
                </a:lnTo>
                <a:lnTo>
                  <a:pt x="226" y="3140"/>
                </a:lnTo>
                <a:lnTo>
                  <a:pt x="191" y="3086"/>
                </a:lnTo>
                <a:lnTo>
                  <a:pt x="159" y="3031"/>
                </a:lnTo>
                <a:lnTo>
                  <a:pt x="130" y="2975"/>
                </a:lnTo>
                <a:lnTo>
                  <a:pt x="104" y="2917"/>
                </a:lnTo>
                <a:lnTo>
                  <a:pt x="80" y="2856"/>
                </a:lnTo>
                <a:lnTo>
                  <a:pt x="59" y="2795"/>
                </a:lnTo>
                <a:lnTo>
                  <a:pt x="42" y="2733"/>
                </a:lnTo>
                <a:lnTo>
                  <a:pt x="27" y="2670"/>
                </a:lnTo>
                <a:lnTo>
                  <a:pt x="16" y="2605"/>
                </a:lnTo>
                <a:lnTo>
                  <a:pt x="7" y="2538"/>
                </a:lnTo>
                <a:lnTo>
                  <a:pt x="2" y="2472"/>
                </a:lnTo>
                <a:lnTo>
                  <a:pt x="0" y="2405"/>
                </a:lnTo>
                <a:lnTo>
                  <a:pt x="0" y="1318"/>
                </a:lnTo>
                <a:lnTo>
                  <a:pt x="2" y="1249"/>
                </a:lnTo>
                <a:lnTo>
                  <a:pt x="7" y="1183"/>
                </a:lnTo>
                <a:lnTo>
                  <a:pt x="16" y="1117"/>
                </a:lnTo>
                <a:lnTo>
                  <a:pt x="27" y="1053"/>
                </a:lnTo>
                <a:lnTo>
                  <a:pt x="42" y="989"/>
                </a:lnTo>
                <a:lnTo>
                  <a:pt x="59" y="927"/>
                </a:lnTo>
                <a:lnTo>
                  <a:pt x="80" y="865"/>
                </a:lnTo>
                <a:lnTo>
                  <a:pt x="104" y="806"/>
                </a:lnTo>
                <a:lnTo>
                  <a:pt x="130" y="748"/>
                </a:lnTo>
                <a:lnTo>
                  <a:pt x="159" y="690"/>
                </a:lnTo>
                <a:lnTo>
                  <a:pt x="191" y="635"/>
                </a:lnTo>
                <a:lnTo>
                  <a:pt x="226" y="582"/>
                </a:lnTo>
                <a:lnTo>
                  <a:pt x="263" y="531"/>
                </a:lnTo>
                <a:lnTo>
                  <a:pt x="302" y="480"/>
                </a:lnTo>
                <a:lnTo>
                  <a:pt x="343" y="433"/>
                </a:lnTo>
                <a:lnTo>
                  <a:pt x="387" y="387"/>
                </a:lnTo>
                <a:lnTo>
                  <a:pt x="432" y="343"/>
                </a:lnTo>
                <a:lnTo>
                  <a:pt x="480" y="302"/>
                </a:lnTo>
                <a:lnTo>
                  <a:pt x="530" y="262"/>
                </a:lnTo>
                <a:lnTo>
                  <a:pt x="583" y="225"/>
                </a:lnTo>
                <a:lnTo>
                  <a:pt x="635" y="192"/>
                </a:lnTo>
                <a:lnTo>
                  <a:pt x="690" y="159"/>
                </a:lnTo>
                <a:lnTo>
                  <a:pt x="748" y="130"/>
                </a:lnTo>
                <a:lnTo>
                  <a:pt x="806" y="104"/>
                </a:lnTo>
                <a:lnTo>
                  <a:pt x="865" y="81"/>
                </a:lnTo>
                <a:lnTo>
                  <a:pt x="926" y="59"/>
                </a:lnTo>
                <a:lnTo>
                  <a:pt x="989" y="41"/>
                </a:lnTo>
                <a:lnTo>
                  <a:pt x="1053" y="27"/>
                </a:lnTo>
                <a:lnTo>
                  <a:pt x="1117" y="15"/>
                </a:lnTo>
                <a:lnTo>
                  <a:pt x="1183" y="6"/>
                </a:lnTo>
                <a:lnTo>
                  <a:pt x="1249" y="2"/>
                </a:lnTo>
                <a:lnTo>
                  <a:pt x="1317" y="0"/>
                </a:lnTo>
                <a:lnTo>
                  <a:pt x="131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Pre-and-postharvest management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45"/>
          <p:cNvGrpSpPr/>
          <p:nvPr/>
        </p:nvGrpSpPr>
        <p:grpSpPr>
          <a:xfrm>
            <a:off x="2854944" y="1437111"/>
            <a:ext cx="3572382" cy="4745893"/>
            <a:chOff x="6240463" y="2295688"/>
            <a:chExt cx="5359400" cy="71199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9" name="Freeform 17"/>
            <p:cNvSpPr>
              <a:spLocks/>
            </p:cNvSpPr>
            <p:nvPr/>
          </p:nvSpPr>
          <p:spPr bwMode="auto">
            <a:xfrm>
              <a:off x="8869364" y="2295688"/>
              <a:ext cx="103187" cy="7119938"/>
            </a:xfrm>
            <a:custGeom>
              <a:avLst/>
              <a:gdLst>
                <a:gd name="T0" fmla="*/ 1 w 260"/>
                <a:gd name="T1" fmla="*/ 117 h 17938"/>
                <a:gd name="T2" fmla="*/ 6 w 260"/>
                <a:gd name="T3" fmla="*/ 92 h 17938"/>
                <a:gd name="T4" fmla="*/ 15 w 260"/>
                <a:gd name="T5" fmla="*/ 68 h 17938"/>
                <a:gd name="T6" fmla="*/ 30 w 260"/>
                <a:gd name="T7" fmla="*/ 48 h 17938"/>
                <a:gd name="T8" fmla="*/ 47 w 260"/>
                <a:gd name="T9" fmla="*/ 30 h 17938"/>
                <a:gd name="T10" fmla="*/ 68 w 260"/>
                <a:gd name="T11" fmla="*/ 16 h 17938"/>
                <a:gd name="T12" fmla="*/ 92 w 260"/>
                <a:gd name="T13" fmla="*/ 7 h 17938"/>
                <a:gd name="T14" fmla="*/ 116 w 260"/>
                <a:gd name="T15" fmla="*/ 1 h 17938"/>
                <a:gd name="T16" fmla="*/ 143 w 260"/>
                <a:gd name="T17" fmla="*/ 1 h 17938"/>
                <a:gd name="T18" fmla="*/ 168 w 260"/>
                <a:gd name="T19" fmla="*/ 7 h 17938"/>
                <a:gd name="T20" fmla="*/ 191 w 260"/>
                <a:gd name="T21" fmla="*/ 16 h 17938"/>
                <a:gd name="T22" fmla="*/ 213 w 260"/>
                <a:gd name="T23" fmla="*/ 30 h 17938"/>
                <a:gd name="T24" fmla="*/ 230 w 260"/>
                <a:gd name="T25" fmla="*/ 48 h 17938"/>
                <a:gd name="T26" fmla="*/ 244 w 260"/>
                <a:gd name="T27" fmla="*/ 68 h 17938"/>
                <a:gd name="T28" fmla="*/ 253 w 260"/>
                <a:gd name="T29" fmla="*/ 92 h 17938"/>
                <a:gd name="T30" fmla="*/ 259 w 260"/>
                <a:gd name="T31" fmla="*/ 117 h 17938"/>
                <a:gd name="T32" fmla="*/ 260 w 260"/>
                <a:gd name="T33" fmla="*/ 17808 h 17938"/>
                <a:gd name="T34" fmla="*/ 257 w 260"/>
                <a:gd name="T35" fmla="*/ 17835 h 17938"/>
                <a:gd name="T36" fmla="*/ 250 w 260"/>
                <a:gd name="T37" fmla="*/ 17858 h 17938"/>
                <a:gd name="T38" fmla="*/ 238 w 260"/>
                <a:gd name="T39" fmla="*/ 17881 h 17938"/>
                <a:gd name="T40" fmla="*/ 222 w 260"/>
                <a:gd name="T41" fmla="*/ 17900 h 17938"/>
                <a:gd name="T42" fmla="*/ 203 w 260"/>
                <a:gd name="T43" fmla="*/ 17916 h 17938"/>
                <a:gd name="T44" fmla="*/ 180 w 260"/>
                <a:gd name="T45" fmla="*/ 17928 h 17938"/>
                <a:gd name="T46" fmla="*/ 156 w 260"/>
                <a:gd name="T47" fmla="*/ 17936 h 17938"/>
                <a:gd name="T48" fmla="*/ 130 w 260"/>
                <a:gd name="T49" fmla="*/ 17938 h 17938"/>
                <a:gd name="T50" fmla="*/ 104 w 260"/>
                <a:gd name="T51" fmla="*/ 17936 h 17938"/>
                <a:gd name="T52" fmla="*/ 79 w 260"/>
                <a:gd name="T53" fmla="*/ 17928 h 17938"/>
                <a:gd name="T54" fmla="*/ 57 w 260"/>
                <a:gd name="T55" fmla="*/ 17916 h 17938"/>
                <a:gd name="T56" fmla="*/ 38 w 260"/>
                <a:gd name="T57" fmla="*/ 17900 h 17938"/>
                <a:gd name="T58" fmla="*/ 22 w 260"/>
                <a:gd name="T59" fmla="*/ 17881 h 17938"/>
                <a:gd name="T60" fmla="*/ 10 w 260"/>
                <a:gd name="T61" fmla="*/ 17858 h 17938"/>
                <a:gd name="T62" fmla="*/ 3 w 260"/>
                <a:gd name="T63" fmla="*/ 17835 h 17938"/>
                <a:gd name="T64" fmla="*/ 0 w 260"/>
                <a:gd name="T65" fmla="*/ 17808 h 17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" h="17938">
                  <a:moveTo>
                    <a:pt x="0" y="130"/>
                  </a:moveTo>
                  <a:lnTo>
                    <a:pt x="1" y="117"/>
                  </a:lnTo>
                  <a:lnTo>
                    <a:pt x="3" y="104"/>
                  </a:lnTo>
                  <a:lnTo>
                    <a:pt x="6" y="92"/>
                  </a:lnTo>
                  <a:lnTo>
                    <a:pt x="10" y="80"/>
                  </a:lnTo>
                  <a:lnTo>
                    <a:pt x="15" y="68"/>
                  </a:lnTo>
                  <a:lnTo>
                    <a:pt x="22" y="58"/>
                  </a:lnTo>
                  <a:lnTo>
                    <a:pt x="30" y="48"/>
                  </a:lnTo>
                  <a:lnTo>
                    <a:pt x="38" y="38"/>
                  </a:lnTo>
                  <a:lnTo>
                    <a:pt x="47" y="30"/>
                  </a:lnTo>
                  <a:lnTo>
                    <a:pt x="57" y="22"/>
                  </a:lnTo>
                  <a:lnTo>
                    <a:pt x="68" y="16"/>
                  </a:lnTo>
                  <a:lnTo>
                    <a:pt x="79" y="11"/>
                  </a:lnTo>
                  <a:lnTo>
                    <a:pt x="92" y="7"/>
                  </a:lnTo>
                  <a:lnTo>
                    <a:pt x="104" y="3"/>
                  </a:lnTo>
                  <a:lnTo>
                    <a:pt x="116" y="1"/>
                  </a:lnTo>
                  <a:lnTo>
                    <a:pt x="130" y="0"/>
                  </a:lnTo>
                  <a:lnTo>
                    <a:pt x="143" y="1"/>
                  </a:lnTo>
                  <a:lnTo>
                    <a:pt x="156" y="3"/>
                  </a:lnTo>
                  <a:lnTo>
                    <a:pt x="168" y="7"/>
                  </a:lnTo>
                  <a:lnTo>
                    <a:pt x="180" y="11"/>
                  </a:lnTo>
                  <a:lnTo>
                    <a:pt x="191" y="16"/>
                  </a:lnTo>
                  <a:lnTo>
                    <a:pt x="203" y="22"/>
                  </a:lnTo>
                  <a:lnTo>
                    <a:pt x="213" y="30"/>
                  </a:lnTo>
                  <a:lnTo>
                    <a:pt x="222" y="38"/>
                  </a:lnTo>
                  <a:lnTo>
                    <a:pt x="230" y="48"/>
                  </a:lnTo>
                  <a:lnTo>
                    <a:pt x="238" y="58"/>
                  </a:lnTo>
                  <a:lnTo>
                    <a:pt x="244" y="68"/>
                  </a:lnTo>
                  <a:lnTo>
                    <a:pt x="250" y="80"/>
                  </a:lnTo>
                  <a:lnTo>
                    <a:pt x="253" y="92"/>
                  </a:lnTo>
                  <a:lnTo>
                    <a:pt x="257" y="104"/>
                  </a:lnTo>
                  <a:lnTo>
                    <a:pt x="259" y="117"/>
                  </a:lnTo>
                  <a:lnTo>
                    <a:pt x="260" y="130"/>
                  </a:lnTo>
                  <a:lnTo>
                    <a:pt x="260" y="17808"/>
                  </a:lnTo>
                  <a:lnTo>
                    <a:pt x="259" y="17821"/>
                  </a:lnTo>
                  <a:lnTo>
                    <a:pt x="257" y="17835"/>
                  </a:lnTo>
                  <a:lnTo>
                    <a:pt x="253" y="17847"/>
                  </a:lnTo>
                  <a:lnTo>
                    <a:pt x="250" y="17858"/>
                  </a:lnTo>
                  <a:lnTo>
                    <a:pt x="244" y="17870"/>
                  </a:lnTo>
                  <a:lnTo>
                    <a:pt x="238" y="17881"/>
                  </a:lnTo>
                  <a:lnTo>
                    <a:pt x="230" y="17891"/>
                  </a:lnTo>
                  <a:lnTo>
                    <a:pt x="222" y="17900"/>
                  </a:lnTo>
                  <a:lnTo>
                    <a:pt x="213" y="17909"/>
                  </a:lnTo>
                  <a:lnTo>
                    <a:pt x="203" y="17916"/>
                  </a:lnTo>
                  <a:lnTo>
                    <a:pt x="191" y="17922"/>
                  </a:lnTo>
                  <a:lnTo>
                    <a:pt x="180" y="17928"/>
                  </a:lnTo>
                  <a:lnTo>
                    <a:pt x="168" y="17932"/>
                  </a:lnTo>
                  <a:lnTo>
                    <a:pt x="156" y="17936"/>
                  </a:lnTo>
                  <a:lnTo>
                    <a:pt x="143" y="17937"/>
                  </a:lnTo>
                  <a:lnTo>
                    <a:pt x="130" y="17938"/>
                  </a:lnTo>
                  <a:lnTo>
                    <a:pt x="116" y="17937"/>
                  </a:lnTo>
                  <a:lnTo>
                    <a:pt x="104" y="17936"/>
                  </a:lnTo>
                  <a:lnTo>
                    <a:pt x="92" y="17932"/>
                  </a:lnTo>
                  <a:lnTo>
                    <a:pt x="79" y="17928"/>
                  </a:lnTo>
                  <a:lnTo>
                    <a:pt x="68" y="17922"/>
                  </a:lnTo>
                  <a:lnTo>
                    <a:pt x="57" y="17916"/>
                  </a:lnTo>
                  <a:lnTo>
                    <a:pt x="47" y="17909"/>
                  </a:lnTo>
                  <a:lnTo>
                    <a:pt x="38" y="17900"/>
                  </a:lnTo>
                  <a:lnTo>
                    <a:pt x="30" y="17891"/>
                  </a:lnTo>
                  <a:lnTo>
                    <a:pt x="22" y="17881"/>
                  </a:lnTo>
                  <a:lnTo>
                    <a:pt x="15" y="17870"/>
                  </a:lnTo>
                  <a:lnTo>
                    <a:pt x="10" y="17858"/>
                  </a:lnTo>
                  <a:lnTo>
                    <a:pt x="6" y="17847"/>
                  </a:lnTo>
                  <a:lnTo>
                    <a:pt x="3" y="17835"/>
                  </a:lnTo>
                  <a:lnTo>
                    <a:pt x="1" y="17821"/>
                  </a:lnTo>
                  <a:lnTo>
                    <a:pt x="0" y="1780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0099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9"/>
            <p:cNvSpPr>
              <a:spLocks/>
            </p:cNvSpPr>
            <p:nvPr/>
          </p:nvSpPr>
          <p:spPr bwMode="auto">
            <a:xfrm>
              <a:off x="8970963" y="6145213"/>
              <a:ext cx="2628900" cy="1090613"/>
            </a:xfrm>
            <a:custGeom>
              <a:avLst/>
              <a:gdLst>
                <a:gd name="T0" fmla="*/ 219 w 6627"/>
                <a:gd name="T1" fmla="*/ 2518 h 2747"/>
                <a:gd name="T2" fmla="*/ 615 w 6627"/>
                <a:gd name="T3" fmla="*/ 2208 h 2747"/>
                <a:gd name="T4" fmla="*/ 1080 w 6627"/>
                <a:gd name="T5" fmla="*/ 1937 h 2747"/>
                <a:gd name="T6" fmla="*/ 1599 w 6627"/>
                <a:gd name="T7" fmla="*/ 1700 h 2747"/>
                <a:gd name="T8" fmla="*/ 2154 w 6627"/>
                <a:gd name="T9" fmla="*/ 1495 h 2747"/>
                <a:gd name="T10" fmla="*/ 2735 w 6627"/>
                <a:gd name="T11" fmla="*/ 1322 h 2747"/>
                <a:gd name="T12" fmla="*/ 3322 w 6627"/>
                <a:gd name="T13" fmla="*/ 1178 h 2747"/>
                <a:gd name="T14" fmla="*/ 3903 w 6627"/>
                <a:gd name="T15" fmla="*/ 1060 h 2747"/>
                <a:gd name="T16" fmla="*/ 4462 w 6627"/>
                <a:gd name="T17" fmla="*/ 965 h 2747"/>
                <a:gd name="T18" fmla="*/ 4984 w 6627"/>
                <a:gd name="T19" fmla="*/ 894 h 2747"/>
                <a:gd name="T20" fmla="*/ 5455 w 6627"/>
                <a:gd name="T21" fmla="*/ 841 h 2747"/>
                <a:gd name="T22" fmla="*/ 5596 w 6627"/>
                <a:gd name="T23" fmla="*/ 818 h 2747"/>
                <a:gd name="T24" fmla="*/ 5733 w 6627"/>
                <a:gd name="T25" fmla="*/ 782 h 2747"/>
                <a:gd name="T26" fmla="*/ 5866 w 6627"/>
                <a:gd name="T27" fmla="*/ 733 h 2747"/>
                <a:gd name="T28" fmla="*/ 5992 w 6627"/>
                <a:gd name="T29" fmla="*/ 671 h 2747"/>
                <a:gd name="T30" fmla="*/ 6111 w 6627"/>
                <a:gd name="T31" fmla="*/ 597 h 2747"/>
                <a:gd name="T32" fmla="*/ 6224 w 6627"/>
                <a:gd name="T33" fmla="*/ 513 h 2747"/>
                <a:gd name="T34" fmla="*/ 6328 w 6627"/>
                <a:gd name="T35" fmla="*/ 417 h 2747"/>
                <a:gd name="T36" fmla="*/ 6423 w 6627"/>
                <a:gd name="T37" fmla="*/ 314 h 2747"/>
                <a:gd name="T38" fmla="*/ 6509 w 6627"/>
                <a:gd name="T39" fmla="*/ 202 h 2747"/>
                <a:gd name="T40" fmla="*/ 6583 w 6627"/>
                <a:gd name="T41" fmla="*/ 83 h 2747"/>
                <a:gd name="T42" fmla="*/ 6604 w 6627"/>
                <a:gd name="T43" fmla="*/ 38 h 2747"/>
                <a:gd name="T44" fmla="*/ 6532 w 6627"/>
                <a:gd name="T45" fmla="*/ 147 h 2747"/>
                <a:gd name="T46" fmla="*/ 6450 w 6627"/>
                <a:gd name="T47" fmla="*/ 249 h 2747"/>
                <a:gd name="T48" fmla="*/ 6358 w 6627"/>
                <a:gd name="T49" fmla="*/ 342 h 2747"/>
                <a:gd name="T50" fmla="*/ 6258 w 6627"/>
                <a:gd name="T51" fmla="*/ 425 h 2747"/>
                <a:gd name="T52" fmla="*/ 6151 w 6627"/>
                <a:gd name="T53" fmla="*/ 499 h 2747"/>
                <a:gd name="T54" fmla="*/ 6035 w 6627"/>
                <a:gd name="T55" fmla="*/ 561 h 2747"/>
                <a:gd name="T56" fmla="*/ 5913 w 6627"/>
                <a:gd name="T57" fmla="*/ 613 h 2747"/>
                <a:gd name="T58" fmla="*/ 5785 w 6627"/>
                <a:gd name="T59" fmla="*/ 652 h 2747"/>
                <a:gd name="T60" fmla="*/ 5652 w 6627"/>
                <a:gd name="T61" fmla="*/ 678 h 2747"/>
                <a:gd name="T62" fmla="*/ 5515 w 6627"/>
                <a:gd name="T63" fmla="*/ 689 h 2747"/>
                <a:gd name="T64" fmla="*/ 5161 w 6627"/>
                <a:gd name="T65" fmla="*/ 693 h 2747"/>
                <a:gd name="T66" fmla="*/ 4653 w 6627"/>
                <a:gd name="T67" fmla="*/ 708 h 2747"/>
                <a:gd name="T68" fmla="*/ 4103 w 6627"/>
                <a:gd name="T69" fmla="*/ 741 h 2747"/>
                <a:gd name="T70" fmla="*/ 3527 w 6627"/>
                <a:gd name="T71" fmla="*/ 794 h 2747"/>
                <a:gd name="T72" fmla="*/ 2938 w 6627"/>
                <a:gd name="T73" fmla="*/ 870 h 2747"/>
                <a:gd name="T74" fmla="*/ 2353 w 6627"/>
                <a:gd name="T75" fmla="*/ 975 h 2747"/>
                <a:gd name="T76" fmla="*/ 1785 w 6627"/>
                <a:gd name="T77" fmla="*/ 1114 h 2747"/>
                <a:gd name="T78" fmla="*/ 1251 w 6627"/>
                <a:gd name="T79" fmla="*/ 1286 h 2747"/>
                <a:gd name="T80" fmla="*/ 766 w 6627"/>
                <a:gd name="T81" fmla="*/ 1499 h 2747"/>
                <a:gd name="T82" fmla="*/ 344 w 6627"/>
                <a:gd name="T83" fmla="*/ 1754 h 2747"/>
                <a:gd name="T84" fmla="*/ 0 w 6627"/>
                <a:gd name="T85" fmla="*/ 2056 h 2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27" h="2747">
                  <a:moveTo>
                    <a:pt x="0" y="2747"/>
                  </a:moveTo>
                  <a:lnTo>
                    <a:pt x="105" y="2630"/>
                  </a:lnTo>
                  <a:lnTo>
                    <a:pt x="219" y="2518"/>
                  </a:lnTo>
                  <a:lnTo>
                    <a:pt x="343" y="2410"/>
                  </a:lnTo>
                  <a:lnTo>
                    <a:pt x="475" y="2307"/>
                  </a:lnTo>
                  <a:lnTo>
                    <a:pt x="615" y="2208"/>
                  </a:lnTo>
                  <a:lnTo>
                    <a:pt x="764" y="2114"/>
                  </a:lnTo>
                  <a:lnTo>
                    <a:pt x="919" y="2023"/>
                  </a:lnTo>
                  <a:lnTo>
                    <a:pt x="1080" y="1937"/>
                  </a:lnTo>
                  <a:lnTo>
                    <a:pt x="1247" y="1853"/>
                  </a:lnTo>
                  <a:lnTo>
                    <a:pt x="1421" y="1775"/>
                  </a:lnTo>
                  <a:lnTo>
                    <a:pt x="1599" y="1700"/>
                  </a:lnTo>
                  <a:lnTo>
                    <a:pt x="1781" y="1628"/>
                  </a:lnTo>
                  <a:lnTo>
                    <a:pt x="1966" y="1559"/>
                  </a:lnTo>
                  <a:lnTo>
                    <a:pt x="2154" y="1495"/>
                  </a:lnTo>
                  <a:lnTo>
                    <a:pt x="2346" y="1435"/>
                  </a:lnTo>
                  <a:lnTo>
                    <a:pt x="2539" y="1376"/>
                  </a:lnTo>
                  <a:lnTo>
                    <a:pt x="2735" y="1322"/>
                  </a:lnTo>
                  <a:lnTo>
                    <a:pt x="2930" y="1271"/>
                  </a:lnTo>
                  <a:lnTo>
                    <a:pt x="3127" y="1222"/>
                  </a:lnTo>
                  <a:lnTo>
                    <a:pt x="3322" y="1178"/>
                  </a:lnTo>
                  <a:lnTo>
                    <a:pt x="3517" y="1135"/>
                  </a:lnTo>
                  <a:lnTo>
                    <a:pt x="3711" y="1096"/>
                  </a:lnTo>
                  <a:lnTo>
                    <a:pt x="3903" y="1060"/>
                  </a:lnTo>
                  <a:lnTo>
                    <a:pt x="4093" y="1026"/>
                  </a:lnTo>
                  <a:lnTo>
                    <a:pt x="4279" y="995"/>
                  </a:lnTo>
                  <a:lnTo>
                    <a:pt x="4462" y="965"/>
                  </a:lnTo>
                  <a:lnTo>
                    <a:pt x="4641" y="938"/>
                  </a:lnTo>
                  <a:lnTo>
                    <a:pt x="4815" y="915"/>
                  </a:lnTo>
                  <a:lnTo>
                    <a:pt x="4984" y="894"/>
                  </a:lnTo>
                  <a:lnTo>
                    <a:pt x="5147" y="873"/>
                  </a:lnTo>
                  <a:lnTo>
                    <a:pt x="5304" y="856"/>
                  </a:lnTo>
                  <a:lnTo>
                    <a:pt x="5455" y="841"/>
                  </a:lnTo>
                  <a:lnTo>
                    <a:pt x="5502" y="835"/>
                  </a:lnTo>
                  <a:lnTo>
                    <a:pt x="5549" y="827"/>
                  </a:lnTo>
                  <a:lnTo>
                    <a:pt x="5596" y="818"/>
                  </a:lnTo>
                  <a:lnTo>
                    <a:pt x="5642" y="808"/>
                  </a:lnTo>
                  <a:lnTo>
                    <a:pt x="5688" y="796"/>
                  </a:lnTo>
                  <a:lnTo>
                    <a:pt x="5733" y="782"/>
                  </a:lnTo>
                  <a:lnTo>
                    <a:pt x="5778" y="768"/>
                  </a:lnTo>
                  <a:lnTo>
                    <a:pt x="5822" y="751"/>
                  </a:lnTo>
                  <a:lnTo>
                    <a:pt x="5866" y="733"/>
                  </a:lnTo>
                  <a:lnTo>
                    <a:pt x="5908" y="714"/>
                  </a:lnTo>
                  <a:lnTo>
                    <a:pt x="5951" y="693"/>
                  </a:lnTo>
                  <a:lnTo>
                    <a:pt x="5992" y="671"/>
                  </a:lnTo>
                  <a:lnTo>
                    <a:pt x="6033" y="648"/>
                  </a:lnTo>
                  <a:lnTo>
                    <a:pt x="6072" y="623"/>
                  </a:lnTo>
                  <a:lnTo>
                    <a:pt x="6111" y="597"/>
                  </a:lnTo>
                  <a:lnTo>
                    <a:pt x="6150" y="570"/>
                  </a:lnTo>
                  <a:lnTo>
                    <a:pt x="6188" y="542"/>
                  </a:lnTo>
                  <a:lnTo>
                    <a:pt x="6224" y="513"/>
                  </a:lnTo>
                  <a:lnTo>
                    <a:pt x="6260" y="481"/>
                  </a:lnTo>
                  <a:lnTo>
                    <a:pt x="6294" y="450"/>
                  </a:lnTo>
                  <a:lnTo>
                    <a:pt x="6328" y="417"/>
                  </a:lnTo>
                  <a:lnTo>
                    <a:pt x="6361" y="384"/>
                  </a:lnTo>
                  <a:lnTo>
                    <a:pt x="6392" y="350"/>
                  </a:lnTo>
                  <a:lnTo>
                    <a:pt x="6423" y="314"/>
                  </a:lnTo>
                  <a:lnTo>
                    <a:pt x="6453" y="277"/>
                  </a:lnTo>
                  <a:lnTo>
                    <a:pt x="6481" y="240"/>
                  </a:lnTo>
                  <a:lnTo>
                    <a:pt x="6509" y="202"/>
                  </a:lnTo>
                  <a:lnTo>
                    <a:pt x="6535" y="164"/>
                  </a:lnTo>
                  <a:lnTo>
                    <a:pt x="6559" y="123"/>
                  </a:lnTo>
                  <a:lnTo>
                    <a:pt x="6583" y="83"/>
                  </a:lnTo>
                  <a:lnTo>
                    <a:pt x="6605" y="41"/>
                  </a:lnTo>
                  <a:lnTo>
                    <a:pt x="6627" y="0"/>
                  </a:lnTo>
                  <a:lnTo>
                    <a:pt x="6604" y="38"/>
                  </a:lnTo>
                  <a:lnTo>
                    <a:pt x="6582" y="75"/>
                  </a:lnTo>
                  <a:lnTo>
                    <a:pt x="6558" y="112"/>
                  </a:lnTo>
                  <a:lnTo>
                    <a:pt x="6532" y="147"/>
                  </a:lnTo>
                  <a:lnTo>
                    <a:pt x="6506" y="182"/>
                  </a:lnTo>
                  <a:lnTo>
                    <a:pt x="6478" y="216"/>
                  </a:lnTo>
                  <a:lnTo>
                    <a:pt x="6450" y="249"/>
                  </a:lnTo>
                  <a:lnTo>
                    <a:pt x="6421" y="280"/>
                  </a:lnTo>
                  <a:lnTo>
                    <a:pt x="6391" y="312"/>
                  </a:lnTo>
                  <a:lnTo>
                    <a:pt x="6358" y="342"/>
                  </a:lnTo>
                  <a:lnTo>
                    <a:pt x="6326" y="370"/>
                  </a:lnTo>
                  <a:lnTo>
                    <a:pt x="6293" y="398"/>
                  </a:lnTo>
                  <a:lnTo>
                    <a:pt x="6258" y="425"/>
                  </a:lnTo>
                  <a:lnTo>
                    <a:pt x="6224" y="451"/>
                  </a:lnTo>
                  <a:lnTo>
                    <a:pt x="6188" y="476"/>
                  </a:lnTo>
                  <a:lnTo>
                    <a:pt x="6151" y="499"/>
                  </a:lnTo>
                  <a:lnTo>
                    <a:pt x="6112" y="521"/>
                  </a:lnTo>
                  <a:lnTo>
                    <a:pt x="6074" y="542"/>
                  </a:lnTo>
                  <a:lnTo>
                    <a:pt x="6035" y="561"/>
                  </a:lnTo>
                  <a:lnTo>
                    <a:pt x="5995" y="580"/>
                  </a:lnTo>
                  <a:lnTo>
                    <a:pt x="5954" y="597"/>
                  </a:lnTo>
                  <a:lnTo>
                    <a:pt x="5913" y="613"/>
                  </a:lnTo>
                  <a:lnTo>
                    <a:pt x="5871" y="627"/>
                  </a:lnTo>
                  <a:lnTo>
                    <a:pt x="5828" y="640"/>
                  </a:lnTo>
                  <a:lnTo>
                    <a:pt x="5785" y="652"/>
                  </a:lnTo>
                  <a:lnTo>
                    <a:pt x="5741" y="662"/>
                  </a:lnTo>
                  <a:lnTo>
                    <a:pt x="5697" y="670"/>
                  </a:lnTo>
                  <a:lnTo>
                    <a:pt x="5652" y="678"/>
                  </a:lnTo>
                  <a:lnTo>
                    <a:pt x="5607" y="684"/>
                  </a:lnTo>
                  <a:lnTo>
                    <a:pt x="5561" y="687"/>
                  </a:lnTo>
                  <a:lnTo>
                    <a:pt x="5515" y="689"/>
                  </a:lnTo>
                  <a:lnTo>
                    <a:pt x="5469" y="690"/>
                  </a:lnTo>
                  <a:lnTo>
                    <a:pt x="5319" y="691"/>
                  </a:lnTo>
                  <a:lnTo>
                    <a:pt x="5161" y="693"/>
                  </a:lnTo>
                  <a:lnTo>
                    <a:pt x="4998" y="696"/>
                  </a:lnTo>
                  <a:lnTo>
                    <a:pt x="4828" y="702"/>
                  </a:lnTo>
                  <a:lnTo>
                    <a:pt x="4653" y="708"/>
                  </a:lnTo>
                  <a:lnTo>
                    <a:pt x="4474" y="717"/>
                  </a:lnTo>
                  <a:lnTo>
                    <a:pt x="4291" y="727"/>
                  </a:lnTo>
                  <a:lnTo>
                    <a:pt x="4103" y="741"/>
                  </a:lnTo>
                  <a:lnTo>
                    <a:pt x="3913" y="755"/>
                  </a:lnTo>
                  <a:lnTo>
                    <a:pt x="3722" y="773"/>
                  </a:lnTo>
                  <a:lnTo>
                    <a:pt x="3527" y="794"/>
                  </a:lnTo>
                  <a:lnTo>
                    <a:pt x="3331" y="816"/>
                  </a:lnTo>
                  <a:lnTo>
                    <a:pt x="3134" y="842"/>
                  </a:lnTo>
                  <a:lnTo>
                    <a:pt x="2938" y="870"/>
                  </a:lnTo>
                  <a:lnTo>
                    <a:pt x="2742" y="902"/>
                  </a:lnTo>
                  <a:lnTo>
                    <a:pt x="2546" y="937"/>
                  </a:lnTo>
                  <a:lnTo>
                    <a:pt x="2353" y="975"/>
                  </a:lnTo>
                  <a:lnTo>
                    <a:pt x="2161" y="1018"/>
                  </a:lnTo>
                  <a:lnTo>
                    <a:pt x="1972" y="1063"/>
                  </a:lnTo>
                  <a:lnTo>
                    <a:pt x="1785" y="1114"/>
                  </a:lnTo>
                  <a:lnTo>
                    <a:pt x="1603" y="1166"/>
                  </a:lnTo>
                  <a:lnTo>
                    <a:pt x="1425" y="1224"/>
                  </a:lnTo>
                  <a:lnTo>
                    <a:pt x="1251" y="1286"/>
                  </a:lnTo>
                  <a:lnTo>
                    <a:pt x="1084" y="1352"/>
                  </a:lnTo>
                  <a:lnTo>
                    <a:pt x="921" y="1422"/>
                  </a:lnTo>
                  <a:lnTo>
                    <a:pt x="766" y="1499"/>
                  </a:lnTo>
                  <a:lnTo>
                    <a:pt x="618" y="1578"/>
                  </a:lnTo>
                  <a:lnTo>
                    <a:pt x="476" y="1664"/>
                  </a:lnTo>
                  <a:lnTo>
                    <a:pt x="344" y="1754"/>
                  </a:lnTo>
                  <a:lnTo>
                    <a:pt x="219" y="1849"/>
                  </a:lnTo>
                  <a:lnTo>
                    <a:pt x="105" y="1949"/>
                  </a:lnTo>
                  <a:lnTo>
                    <a:pt x="0" y="2056"/>
                  </a:lnTo>
                  <a:lnTo>
                    <a:pt x="0" y="2747"/>
                  </a:lnTo>
                  <a:close/>
                </a:path>
              </a:pathLst>
            </a:custGeom>
            <a:solidFill>
              <a:srgbClr val="0099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21"/>
            <p:cNvSpPr>
              <a:spLocks/>
            </p:cNvSpPr>
            <p:nvPr/>
          </p:nvSpPr>
          <p:spPr bwMode="auto">
            <a:xfrm>
              <a:off x="6240463" y="7234238"/>
              <a:ext cx="2628900" cy="1090613"/>
            </a:xfrm>
            <a:custGeom>
              <a:avLst/>
              <a:gdLst>
                <a:gd name="T0" fmla="*/ 6407 w 6626"/>
                <a:gd name="T1" fmla="*/ 2518 h 2747"/>
                <a:gd name="T2" fmla="*/ 6010 w 6626"/>
                <a:gd name="T3" fmla="*/ 2208 h 2747"/>
                <a:gd name="T4" fmla="*/ 5545 w 6626"/>
                <a:gd name="T5" fmla="*/ 1936 h 2747"/>
                <a:gd name="T6" fmla="*/ 5027 w 6626"/>
                <a:gd name="T7" fmla="*/ 1699 h 2747"/>
                <a:gd name="T8" fmla="*/ 4471 w 6626"/>
                <a:gd name="T9" fmla="*/ 1495 h 2747"/>
                <a:gd name="T10" fmla="*/ 3891 w 6626"/>
                <a:gd name="T11" fmla="*/ 1322 h 2747"/>
                <a:gd name="T12" fmla="*/ 3303 w 6626"/>
                <a:gd name="T13" fmla="*/ 1177 h 2747"/>
                <a:gd name="T14" fmla="*/ 2722 w 6626"/>
                <a:gd name="T15" fmla="*/ 1059 h 2747"/>
                <a:gd name="T16" fmla="*/ 2164 w 6626"/>
                <a:gd name="T17" fmla="*/ 965 h 2747"/>
                <a:gd name="T18" fmla="*/ 1641 w 6626"/>
                <a:gd name="T19" fmla="*/ 893 h 2747"/>
                <a:gd name="T20" fmla="*/ 1171 w 6626"/>
                <a:gd name="T21" fmla="*/ 840 h 2747"/>
                <a:gd name="T22" fmla="*/ 1030 w 6626"/>
                <a:gd name="T23" fmla="*/ 819 h 2747"/>
                <a:gd name="T24" fmla="*/ 892 w 6626"/>
                <a:gd name="T25" fmla="*/ 782 h 2747"/>
                <a:gd name="T26" fmla="*/ 759 w 6626"/>
                <a:gd name="T27" fmla="*/ 733 h 2747"/>
                <a:gd name="T28" fmla="*/ 634 w 6626"/>
                <a:gd name="T29" fmla="*/ 671 h 2747"/>
                <a:gd name="T30" fmla="*/ 514 w 6626"/>
                <a:gd name="T31" fmla="*/ 597 h 2747"/>
                <a:gd name="T32" fmla="*/ 401 w 6626"/>
                <a:gd name="T33" fmla="*/ 513 h 2747"/>
                <a:gd name="T34" fmla="*/ 297 w 6626"/>
                <a:gd name="T35" fmla="*/ 417 h 2747"/>
                <a:gd name="T36" fmla="*/ 203 w 6626"/>
                <a:gd name="T37" fmla="*/ 314 h 2747"/>
                <a:gd name="T38" fmla="*/ 117 w 6626"/>
                <a:gd name="T39" fmla="*/ 202 h 2747"/>
                <a:gd name="T40" fmla="*/ 42 w 6626"/>
                <a:gd name="T41" fmla="*/ 83 h 2747"/>
                <a:gd name="T42" fmla="*/ 21 w 6626"/>
                <a:gd name="T43" fmla="*/ 38 h 2747"/>
                <a:gd name="T44" fmla="*/ 93 w 6626"/>
                <a:gd name="T45" fmla="*/ 148 h 2747"/>
                <a:gd name="T46" fmla="*/ 175 w 6626"/>
                <a:gd name="T47" fmla="*/ 249 h 2747"/>
                <a:gd name="T48" fmla="*/ 267 w 6626"/>
                <a:gd name="T49" fmla="*/ 342 h 2747"/>
                <a:gd name="T50" fmla="*/ 367 w 6626"/>
                <a:gd name="T51" fmla="*/ 425 h 2747"/>
                <a:gd name="T52" fmla="*/ 475 w 6626"/>
                <a:gd name="T53" fmla="*/ 499 h 2747"/>
                <a:gd name="T54" fmla="*/ 591 w 6626"/>
                <a:gd name="T55" fmla="*/ 562 h 2747"/>
                <a:gd name="T56" fmla="*/ 712 w 6626"/>
                <a:gd name="T57" fmla="*/ 613 h 2747"/>
                <a:gd name="T58" fmla="*/ 840 w 6626"/>
                <a:gd name="T59" fmla="*/ 652 h 2747"/>
                <a:gd name="T60" fmla="*/ 973 w 6626"/>
                <a:gd name="T61" fmla="*/ 678 h 2747"/>
                <a:gd name="T62" fmla="*/ 1110 w 6626"/>
                <a:gd name="T63" fmla="*/ 689 h 2747"/>
                <a:gd name="T64" fmla="*/ 1464 w 6626"/>
                <a:gd name="T65" fmla="*/ 692 h 2747"/>
                <a:gd name="T66" fmla="*/ 1972 w 6626"/>
                <a:gd name="T67" fmla="*/ 708 h 2747"/>
                <a:gd name="T68" fmla="*/ 2522 w 6626"/>
                <a:gd name="T69" fmla="*/ 741 h 2747"/>
                <a:gd name="T70" fmla="*/ 3099 w 6626"/>
                <a:gd name="T71" fmla="*/ 793 h 2747"/>
                <a:gd name="T72" fmla="*/ 3687 w 6626"/>
                <a:gd name="T73" fmla="*/ 871 h 2747"/>
                <a:gd name="T74" fmla="*/ 4273 w 6626"/>
                <a:gd name="T75" fmla="*/ 975 h 2747"/>
                <a:gd name="T76" fmla="*/ 4840 w 6626"/>
                <a:gd name="T77" fmla="*/ 1113 h 2747"/>
                <a:gd name="T78" fmla="*/ 5374 w 6626"/>
                <a:gd name="T79" fmla="*/ 1286 h 2747"/>
                <a:gd name="T80" fmla="*/ 5860 w 6626"/>
                <a:gd name="T81" fmla="*/ 1498 h 2747"/>
                <a:gd name="T82" fmla="*/ 6282 w 6626"/>
                <a:gd name="T83" fmla="*/ 1753 h 2747"/>
                <a:gd name="T84" fmla="*/ 6626 w 6626"/>
                <a:gd name="T85" fmla="*/ 2055 h 2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26" h="2747">
                  <a:moveTo>
                    <a:pt x="6626" y="2747"/>
                  </a:moveTo>
                  <a:lnTo>
                    <a:pt x="6521" y="2630"/>
                  </a:lnTo>
                  <a:lnTo>
                    <a:pt x="6407" y="2518"/>
                  </a:lnTo>
                  <a:lnTo>
                    <a:pt x="6282" y="2411"/>
                  </a:lnTo>
                  <a:lnTo>
                    <a:pt x="6150" y="2308"/>
                  </a:lnTo>
                  <a:lnTo>
                    <a:pt x="6010" y="2208"/>
                  </a:lnTo>
                  <a:lnTo>
                    <a:pt x="5861" y="2114"/>
                  </a:lnTo>
                  <a:lnTo>
                    <a:pt x="5706" y="2023"/>
                  </a:lnTo>
                  <a:lnTo>
                    <a:pt x="5545" y="1936"/>
                  </a:lnTo>
                  <a:lnTo>
                    <a:pt x="5378" y="1853"/>
                  </a:lnTo>
                  <a:lnTo>
                    <a:pt x="5205" y="1775"/>
                  </a:lnTo>
                  <a:lnTo>
                    <a:pt x="5027" y="1699"/>
                  </a:lnTo>
                  <a:lnTo>
                    <a:pt x="4844" y="1628"/>
                  </a:lnTo>
                  <a:lnTo>
                    <a:pt x="4659" y="1560"/>
                  </a:lnTo>
                  <a:lnTo>
                    <a:pt x="4471" y="1495"/>
                  </a:lnTo>
                  <a:lnTo>
                    <a:pt x="4279" y="1434"/>
                  </a:lnTo>
                  <a:lnTo>
                    <a:pt x="4086" y="1376"/>
                  </a:lnTo>
                  <a:lnTo>
                    <a:pt x="3891" y="1322"/>
                  </a:lnTo>
                  <a:lnTo>
                    <a:pt x="3695" y="1271"/>
                  </a:lnTo>
                  <a:lnTo>
                    <a:pt x="3498" y="1222"/>
                  </a:lnTo>
                  <a:lnTo>
                    <a:pt x="3303" y="1177"/>
                  </a:lnTo>
                  <a:lnTo>
                    <a:pt x="3108" y="1136"/>
                  </a:lnTo>
                  <a:lnTo>
                    <a:pt x="2914" y="1096"/>
                  </a:lnTo>
                  <a:lnTo>
                    <a:pt x="2722" y="1059"/>
                  </a:lnTo>
                  <a:lnTo>
                    <a:pt x="2533" y="1026"/>
                  </a:lnTo>
                  <a:lnTo>
                    <a:pt x="2347" y="994"/>
                  </a:lnTo>
                  <a:lnTo>
                    <a:pt x="2164" y="965"/>
                  </a:lnTo>
                  <a:lnTo>
                    <a:pt x="1984" y="939"/>
                  </a:lnTo>
                  <a:lnTo>
                    <a:pt x="1810" y="915"/>
                  </a:lnTo>
                  <a:lnTo>
                    <a:pt x="1641" y="893"/>
                  </a:lnTo>
                  <a:lnTo>
                    <a:pt x="1478" y="873"/>
                  </a:lnTo>
                  <a:lnTo>
                    <a:pt x="1321" y="856"/>
                  </a:lnTo>
                  <a:lnTo>
                    <a:pt x="1171" y="840"/>
                  </a:lnTo>
                  <a:lnTo>
                    <a:pt x="1123" y="835"/>
                  </a:lnTo>
                  <a:lnTo>
                    <a:pt x="1076" y="827"/>
                  </a:lnTo>
                  <a:lnTo>
                    <a:pt x="1030" y="819"/>
                  </a:lnTo>
                  <a:lnTo>
                    <a:pt x="983" y="808"/>
                  </a:lnTo>
                  <a:lnTo>
                    <a:pt x="938" y="796"/>
                  </a:lnTo>
                  <a:lnTo>
                    <a:pt x="892" y="782"/>
                  </a:lnTo>
                  <a:lnTo>
                    <a:pt x="847" y="768"/>
                  </a:lnTo>
                  <a:lnTo>
                    <a:pt x="803" y="751"/>
                  </a:lnTo>
                  <a:lnTo>
                    <a:pt x="759" y="733"/>
                  </a:lnTo>
                  <a:lnTo>
                    <a:pt x="717" y="714"/>
                  </a:lnTo>
                  <a:lnTo>
                    <a:pt x="675" y="693"/>
                  </a:lnTo>
                  <a:lnTo>
                    <a:pt x="634" y="671"/>
                  </a:lnTo>
                  <a:lnTo>
                    <a:pt x="593" y="647"/>
                  </a:lnTo>
                  <a:lnTo>
                    <a:pt x="553" y="623"/>
                  </a:lnTo>
                  <a:lnTo>
                    <a:pt x="514" y="597"/>
                  </a:lnTo>
                  <a:lnTo>
                    <a:pt x="475" y="570"/>
                  </a:lnTo>
                  <a:lnTo>
                    <a:pt x="438" y="542"/>
                  </a:lnTo>
                  <a:lnTo>
                    <a:pt x="401" y="513"/>
                  </a:lnTo>
                  <a:lnTo>
                    <a:pt x="365" y="482"/>
                  </a:lnTo>
                  <a:lnTo>
                    <a:pt x="331" y="450"/>
                  </a:lnTo>
                  <a:lnTo>
                    <a:pt x="297" y="417"/>
                  </a:lnTo>
                  <a:lnTo>
                    <a:pt x="264" y="384"/>
                  </a:lnTo>
                  <a:lnTo>
                    <a:pt x="233" y="350"/>
                  </a:lnTo>
                  <a:lnTo>
                    <a:pt x="203" y="314"/>
                  </a:lnTo>
                  <a:lnTo>
                    <a:pt x="172" y="278"/>
                  </a:lnTo>
                  <a:lnTo>
                    <a:pt x="144" y="240"/>
                  </a:lnTo>
                  <a:lnTo>
                    <a:pt x="117" y="202"/>
                  </a:lnTo>
                  <a:lnTo>
                    <a:pt x="92" y="163"/>
                  </a:lnTo>
                  <a:lnTo>
                    <a:pt x="66" y="123"/>
                  </a:lnTo>
                  <a:lnTo>
                    <a:pt x="42" y="83"/>
                  </a:lnTo>
                  <a:lnTo>
                    <a:pt x="20" y="41"/>
                  </a:lnTo>
                  <a:lnTo>
                    <a:pt x="0" y="0"/>
                  </a:lnTo>
                  <a:lnTo>
                    <a:pt x="21" y="38"/>
                  </a:lnTo>
                  <a:lnTo>
                    <a:pt x="43" y="75"/>
                  </a:lnTo>
                  <a:lnTo>
                    <a:pt x="68" y="112"/>
                  </a:lnTo>
                  <a:lnTo>
                    <a:pt x="93" y="148"/>
                  </a:lnTo>
                  <a:lnTo>
                    <a:pt x="119" y="183"/>
                  </a:lnTo>
                  <a:lnTo>
                    <a:pt x="147" y="216"/>
                  </a:lnTo>
                  <a:lnTo>
                    <a:pt x="175" y="249"/>
                  </a:lnTo>
                  <a:lnTo>
                    <a:pt x="205" y="280"/>
                  </a:lnTo>
                  <a:lnTo>
                    <a:pt x="235" y="312"/>
                  </a:lnTo>
                  <a:lnTo>
                    <a:pt x="267" y="342"/>
                  </a:lnTo>
                  <a:lnTo>
                    <a:pt x="299" y="371"/>
                  </a:lnTo>
                  <a:lnTo>
                    <a:pt x="333" y="398"/>
                  </a:lnTo>
                  <a:lnTo>
                    <a:pt x="367" y="425"/>
                  </a:lnTo>
                  <a:lnTo>
                    <a:pt x="403" y="451"/>
                  </a:lnTo>
                  <a:lnTo>
                    <a:pt x="438" y="476"/>
                  </a:lnTo>
                  <a:lnTo>
                    <a:pt x="475" y="499"/>
                  </a:lnTo>
                  <a:lnTo>
                    <a:pt x="513" y="521"/>
                  </a:lnTo>
                  <a:lnTo>
                    <a:pt x="552" y="542"/>
                  </a:lnTo>
                  <a:lnTo>
                    <a:pt x="591" y="562"/>
                  </a:lnTo>
                  <a:lnTo>
                    <a:pt x="630" y="580"/>
                  </a:lnTo>
                  <a:lnTo>
                    <a:pt x="671" y="597"/>
                  </a:lnTo>
                  <a:lnTo>
                    <a:pt x="712" y="613"/>
                  </a:lnTo>
                  <a:lnTo>
                    <a:pt x="755" y="627"/>
                  </a:lnTo>
                  <a:lnTo>
                    <a:pt x="798" y="640"/>
                  </a:lnTo>
                  <a:lnTo>
                    <a:pt x="840" y="652"/>
                  </a:lnTo>
                  <a:lnTo>
                    <a:pt x="884" y="662"/>
                  </a:lnTo>
                  <a:lnTo>
                    <a:pt x="928" y="670"/>
                  </a:lnTo>
                  <a:lnTo>
                    <a:pt x="973" y="678"/>
                  </a:lnTo>
                  <a:lnTo>
                    <a:pt x="1019" y="683"/>
                  </a:lnTo>
                  <a:lnTo>
                    <a:pt x="1064" y="687"/>
                  </a:lnTo>
                  <a:lnTo>
                    <a:pt x="1110" y="689"/>
                  </a:lnTo>
                  <a:lnTo>
                    <a:pt x="1157" y="690"/>
                  </a:lnTo>
                  <a:lnTo>
                    <a:pt x="1307" y="691"/>
                  </a:lnTo>
                  <a:lnTo>
                    <a:pt x="1464" y="692"/>
                  </a:lnTo>
                  <a:lnTo>
                    <a:pt x="1628" y="696"/>
                  </a:lnTo>
                  <a:lnTo>
                    <a:pt x="1798" y="701"/>
                  </a:lnTo>
                  <a:lnTo>
                    <a:pt x="1972" y="708"/>
                  </a:lnTo>
                  <a:lnTo>
                    <a:pt x="2151" y="717"/>
                  </a:lnTo>
                  <a:lnTo>
                    <a:pt x="2334" y="727"/>
                  </a:lnTo>
                  <a:lnTo>
                    <a:pt x="2522" y="741"/>
                  </a:lnTo>
                  <a:lnTo>
                    <a:pt x="2712" y="755"/>
                  </a:lnTo>
                  <a:lnTo>
                    <a:pt x="2905" y="773"/>
                  </a:lnTo>
                  <a:lnTo>
                    <a:pt x="3099" y="793"/>
                  </a:lnTo>
                  <a:lnTo>
                    <a:pt x="3294" y="816"/>
                  </a:lnTo>
                  <a:lnTo>
                    <a:pt x="3491" y="842"/>
                  </a:lnTo>
                  <a:lnTo>
                    <a:pt x="3687" y="871"/>
                  </a:lnTo>
                  <a:lnTo>
                    <a:pt x="3883" y="902"/>
                  </a:lnTo>
                  <a:lnTo>
                    <a:pt x="4079" y="937"/>
                  </a:lnTo>
                  <a:lnTo>
                    <a:pt x="4273" y="975"/>
                  </a:lnTo>
                  <a:lnTo>
                    <a:pt x="4465" y="1018"/>
                  </a:lnTo>
                  <a:lnTo>
                    <a:pt x="4654" y="1064"/>
                  </a:lnTo>
                  <a:lnTo>
                    <a:pt x="4840" y="1113"/>
                  </a:lnTo>
                  <a:lnTo>
                    <a:pt x="5023" y="1166"/>
                  </a:lnTo>
                  <a:lnTo>
                    <a:pt x="5200" y="1224"/>
                  </a:lnTo>
                  <a:lnTo>
                    <a:pt x="5374" y="1286"/>
                  </a:lnTo>
                  <a:lnTo>
                    <a:pt x="5543" y="1352"/>
                  </a:lnTo>
                  <a:lnTo>
                    <a:pt x="5704" y="1423"/>
                  </a:lnTo>
                  <a:lnTo>
                    <a:pt x="5860" y="1498"/>
                  </a:lnTo>
                  <a:lnTo>
                    <a:pt x="6008" y="1578"/>
                  </a:lnTo>
                  <a:lnTo>
                    <a:pt x="6149" y="1663"/>
                  </a:lnTo>
                  <a:lnTo>
                    <a:pt x="6282" y="1753"/>
                  </a:lnTo>
                  <a:lnTo>
                    <a:pt x="6406" y="1849"/>
                  </a:lnTo>
                  <a:lnTo>
                    <a:pt x="6520" y="1950"/>
                  </a:lnTo>
                  <a:lnTo>
                    <a:pt x="6626" y="2055"/>
                  </a:lnTo>
                  <a:lnTo>
                    <a:pt x="6626" y="2747"/>
                  </a:lnTo>
                  <a:close/>
                </a:path>
              </a:pathLst>
            </a:custGeom>
            <a:solidFill>
              <a:srgbClr val="0099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auto">
            <a:xfrm>
              <a:off x="8970963" y="4362450"/>
              <a:ext cx="2628900" cy="1090613"/>
            </a:xfrm>
            <a:custGeom>
              <a:avLst/>
              <a:gdLst>
                <a:gd name="T0" fmla="*/ 219 w 6627"/>
                <a:gd name="T1" fmla="*/ 2520 h 2748"/>
                <a:gd name="T2" fmla="*/ 615 w 6627"/>
                <a:gd name="T3" fmla="*/ 2210 h 2748"/>
                <a:gd name="T4" fmla="*/ 1080 w 6627"/>
                <a:gd name="T5" fmla="*/ 1937 h 2748"/>
                <a:gd name="T6" fmla="*/ 1599 w 6627"/>
                <a:gd name="T7" fmla="*/ 1700 h 2748"/>
                <a:gd name="T8" fmla="*/ 2154 w 6627"/>
                <a:gd name="T9" fmla="*/ 1496 h 2748"/>
                <a:gd name="T10" fmla="*/ 2735 w 6627"/>
                <a:gd name="T11" fmla="*/ 1323 h 2748"/>
                <a:gd name="T12" fmla="*/ 3322 w 6627"/>
                <a:gd name="T13" fmla="*/ 1178 h 2748"/>
                <a:gd name="T14" fmla="*/ 3903 w 6627"/>
                <a:gd name="T15" fmla="*/ 1060 h 2748"/>
                <a:gd name="T16" fmla="*/ 4462 w 6627"/>
                <a:gd name="T17" fmla="*/ 966 h 2748"/>
                <a:gd name="T18" fmla="*/ 4984 w 6627"/>
                <a:gd name="T19" fmla="*/ 894 h 2748"/>
                <a:gd name="T20" fmla="*/ 5455 w 6627"/>
                <a:gd name="T21" fmla="*/ 841 h 2748"/>
                <a:gd name="T22" fmla="*/ 5596 w 6627"/>
                <a:gd name="T23" fmla="*/ 820 h 2748"/>
                <a:gd name="T24" fmla="*/ 5733 w 6627"/>
                <a:gd name="T25" fmla="*/ 784 h 2748"/>
                <a:gd name="T26" fmla="*/ 5866 w 6627"/>
                <a:gd name="T27" fmla="*/ 734 h 2748"/>
                <a:gd name="T28" fmla="*/ 5992 w 6627"/>
                <a:gd name="T29" fmla="*/ 672 h 2748"/>
                <a:gd name="T30" fmla="*/ 6111 w 6627"/>
                <a:gd name="T31" fmla="*/ 598 h 2748"/>
                <a:gd name="T32" fmla="*/ 6224 w 6627"/>
                <a:gd name="T33" fmla="*/ 514 h 2748"/>
                <a:gd name="T34" fmla="*/ 6328 w 6627"/>
                <a:gd name="T35" fmla="*/ 419 h 2748"/>
                <a:gd name="T36" fmla="*/ 6423 w 6627"/>
                <a:gd name="T37" fmla="*/ 315 h 2748"/>
                <a:gd name="T38" fmla="*/ 6509 w 6627"/>
                <a:gd name="T39" fmla="*/ 204 h 2748"/>
                <a:gd name="T40" fmla="*/ 6583 w 6627"/>
                <a:gd name="T41" fmla="*/ 84 h 2748"/>
                <a:gd name="T42" fmla="*/ 6604 w 6627"/>
                <a:gd name="T43" fmla="*/ 39 h 2748"/>
                <a:gd name="T44" fmla="*/ 6532 w 6627"/>
                <a:gd name="T45" fmla="*/ 149 h 2748"/>
                <a:gd name="T46" fmla="*/ 6450 w 6627"/>
                <a:gd name="T47" fmla="*/ 250 h 2748"/>
                <a:gd name="T48" fmla="*/ 6358 w 6627"/>
                <a:gd name="T49" fmla="*/ 343 h 2748"/>
                <a:gd name="T50" fmla="*/ 6258 w 6627"/>
                <a:gd name="T51" fmla="*/ 426 h 2748"/>
                <a:gd name="T52" fmla="*/ 6151 w 6627"/>
                <a:gd name="T53" fmla="*/ 500 h 2748"/>
                <a:gd name="T54" fmla="*/ 6035 w 6627"/>
                <a:gd name="T55" fmla="*/ 563 h 2748"/>
                <a:gd name="T56" fmla="*/ 5913 w 6627"/>
                <a:gd name="T57" fmla="*/ 613 h 2748"/>
                <a:gd name="T58" fmla="*/ 5785 w 6627"/>
                <a:gd name="T59" fmla="*/ 653 h 2748"/>
                <a:gd name="T60" fmla="*/ 5652 w 6627"/>
                <a:gd name="T61" fmla="*/ 679 h 2748"/>
                <a:gd name="T62" fmla="*/ 5515 w 6627"/>
                <a:gd name="T63" fmla="*/ 691 h 2748"/>
                <a:gd name="T64" fmla="*/ 5161 w 6627"/>
                <a:gd name="T65" fmla="*/ 694 h 2748"/>
                <a:gd name="T66" fmla="*/ 4653 w 6627"/>
                <a:gd name="T67" fmla="*/ 709 h 2748"/>
                <a:gd name="T68" fmla="*/ 4103 w 6627"/>
                <a:gd name="T69" fmla="*/ 741 h 2748"/>
                <a:gd name="T70" fmla="*/ 3527 w 6627"/>
                <a:gd name="T71" fmla="*/ 794 h 2748"/>
                <a:gd name="T72" fmla="*/ 2938 w 6627"/>
                <a:gd name="T73" fmla="*/ 872 h 2748"/>
                <a:gd name="T74" fmla="*/ 2353 w 6627"/>
                <a:gd name="T75" fmla="*/ 977 h 2748"/>
                <a:gd name="T76" fmla="*/ 1785 w 6627"/>
                <a:gd name="T77" fmla="*/ 1114 h 2748"/>
                <a:gd name="T78" fmla="*/ 1251 w 6627"/>
                <a:gd name="T79" fmla="*/ 1287 h 2748"/>
                <a:gd name="T80" fmla="*/ 766 w 6627"/>
                <a:gd name="T81" fmla="*/ 1499 h 2748"/>
                <a:gd name="T82" fmla="*/ 344 w 6627"/>
                <a:gd name="T83" fmla="*/ 1754 h 2748"/>
                <a:gd name="T84" fmla="*/ 0 w 6627"/>
                <a:gd name="T85" fmla="*/ 2056 h 2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27" h="2748">
                  <a:moveTo>
                    <a:pt x="0" y="2748"/>
                  </a:moveTo>
                  <a:lnTo>
                    <a:pt x="105" y="2631"/>
                  </a:lnTo>
                  <a:lnTo>
                    <a:pt x="219" y="2520"/>
                  </a:lnTo>
                  <a:lnTo>
                    <a:pt x="343" y="2412"/>
                  </a:lnTo>
                  <a:lnTo>
                    <a:pt x="475" y="2309"/>
                  </a:lnTo>
                  <a:lnTo>
                    <a:pt x="615" y="2210"/>
                  </a:lnTo>
                  <a:lnTo>
                    <a:pt x="764" y="2115"/>
                  </a:lnTo>
                  <a:lnTo>
                    <a:pt x="919" y="2024"/>
                  </a:lnTo>
                  <a:lnTo>
                    <a:pt x="1080" y="1937"/>
                  </a:lnTo>
                  <a:lnTo>
                    <a:pt x="1247" y="1854"/>
                  </a:lnTo>
                  <a:lnTo>
                    <a:pt x="1421" y="1775"/>
                  </a:lnTo>
                  <a:lnTo>
                    <a:pt x="1599" y="1700"/>
                  </a:lnTo>
                  <a:lnTo>
                    <a:pt x="1781" y="1628"/>
                  </a:lnTo>
                  <a:lnTo>
                    <a:pt x="1966" y="1561"/>
                  </a:lnTo>
                  <a:lnTo>
                    <a:pt x="2154" y="1496"/>
                  </a:lnTo>
                  <a:lnTo>
                    <a:pt x="2346" y="1435"/>
                  </a:lnTo>
                  <a:lnTo>
                    <a:pt x="2539" y="1378"/>
                  </a:lnTo>
                  <a:lnTo>
                    <a:pt x="2735" y="1323"/>
                  </a:lnTo>
                  <a:lnTo>
                    <a:pt x="2930" y="1271"/>
                  </a:lnTo>
                  <a:lnTo>
                    <a:pt x="3127" y="1224"/>
                  </a:lnTo>
                  <a:lnTo>
                    <a:pt x="3322" y="1178"/>
                  </a:lnTo>
                  <a:lnTo>
                    <a:pt x="3517" y="1137"/>
                  </a:lnTo>
                  <a:lnTo>
                    <a:pt x="3711" y="1097"/>
                  </a:lnTo>
                  <a:lnTo>
                    <a:pt x="3903" y="1060"/>
                  </a:lnTo>
                  <a:lnTo>
                    <a:pt x="4093" y="1027"/>
                  </a:lnTo>
                  <a:lnTo>
                    <a:pt x="4279" y="995"/>
                  </a:lnTo>
                  <a:lnTo>
                    <a:pt x="4462" y="966"/>
                  </a:lnTo>
                  <a:lnTo>
                    <a:pt x="4641" y="940"/>
                  </a:lnTo>
                  <a:lnTo>
                    <a:pt x="4815" y="915"/>
                  </a:lnTo>
                  <a:lnTo>
                    <a:pt x="4984" y="894"/>
                  </a:lnTo>
                  <a:lnTo>
                    <a:pt x="5147" y="874"/>
                  </a:lnTo>
                  <a:lnTo>
                    <a:pt x="5304" y="857"/>
                  </a:lnTo>
                  <a:lnTo>
                    <a:pt x="5455" y="841"/>
                  </a:lnTo>
                  <a:lnTo>
                    <a:pt x="5502" y="836"/>
                  </a:lnTo>
                  <a:lnTo>
                    <a:pt x="5549" y="829"/>
                  </a:lnTo>
                  <a:lnTo>
                    <a:pt x="5596" y="820"/>
                  </a:lnTo>
                  <a:lnTo>
                    <a:pt x="5642" y="809"/>
                  </a:lnTo>
                  <a:lnTo>
                    <a:pt x="5688" y="798"/>
                  </a:lnTo>
                  <a:lnTo>
                    <a:pt x="5733" y="784"/>
                  </a:lnTo>
                  <a:lnTo>
                    <a:pt x="5778" y="768"/>
                  </a:lnTo>
                  <a:lnTo>
                    <a:pt x="5822" y="752"/>
                  </a:lnTo>
                  <a:lnTo>
                    <a:pt x="5866" y="734"/>
                  </a:lnTo>
                  <a:lnTo>
                    <a:pt x="5908" y="714"/>
                  </a:lnTo>
                  <a:lnTo>
                    <a:pt x="5951" y="694"/>
                  </a:lnTo>
                  <a:lnTo>
                    <a:pt x="5992" y="672"/>
                  </a:lnTo>
                  <a:lnTo>
                    <a:pt x="6033" y="648"/>
                  </a:lnTo>
                  <a:lnTo>
                    <a:pt x="6072" y="624"/>
                  </a:lnTo>
                  <a:lnTo>
                    <a:pt x="6111" y="598"/>
                  </a:lnTo>
                  <a:lnTo>
                    <a:pt x="6150" y="571"/>
                  </a:lnTo>
                  <a:lnTo>
                    <a:pt x="6188" y="543"/>
                  </a:lnTo>
                  <a:lnTo>
                    <a:pt x="6224" y="514"/>
                  </a:lnTo>
                  <a:lnTo>
                    <a:pt x="6260" y="483"/>
                  </a:lnTo>
                  <a:lnTo>
                    <a:pt x="6294" y="452"/>
                  </a:lnTo>
                  <a:lnTo>
                    <a:pt x="6328" y="419"/>
                  </a:lnTo>
                  <a:lnTo>
                    <a:pt x="6361" y="386"/>
                  </a:lnTo>
                  <a:lnTo>
                    <a:pt x="6392" y="351"/>
                  </a:lnTo>
                  <a:lnTo>
                    <a:pt x="6423" y="315"/>
                  </a:lnTo>
                  <a:lnTo>
                    <a:pt x="6453" y="279"/>
                  </a:lnTo>
                  <a:lnTo>
                    <a:pt x="6481" y="242"/>
                  </a:lnTo>
                  <a:lnTo>
                    <a:pt x="6509" y="204"/>
                  </a:lnTo>
                  <a:lnTo>
                    <a:pt x="6535" y="164"/>
                  </a:lnTo>
                  <a:lnTo>
                    <a:pt x="6559" y="124"/>
                  </a:lnTo>
                  <a:lnTo>
                    <a:pt x="6583" y="84"/>
                  </a:lnTo>
                  <a:lnTo>
                    <a:pt x="6605" y="43"/>
                  </a:lnTo>
                  <a:lnTo>
                    <a:pt x="6627" y="0"/>
                  </a:lnTo>
                  <a:lnTo>
                    <a:pt x="6604" y="39"/>
                  </a:lnTo>
                  <a:lnTo>
                    <a:pt x="6582" y="77"/>
                  </a:lnTo>
                  <a:lnTo>
                    <a:pt x="6558" y="113"/>
                  </a:lnTo>
                  <a:lnTo>
                    <a:pt x="6532" y="149"/>
                  </a:lnTo>
                  <a:lnTo>
                    <a:pt x="6506" y="183"/>
                  </a:lnTo>
                  <a:lnTo>
                    <a:pt x="6478" y="217"/>
                  </a:lnTo>
                  <a:lnTo>
                    <a:pt x="6450" y="250"/>
                  </a:lnTo>
                  <a:lnTo>
                    <a:pt x="6421" y="282"/>
                  </a:lnTo>
                  <a:lnTo>
                    <a:pt x="6391" y="313"/>
                  </a:lnTo>
                  <a:lnTo>
                    <a:pt x="6358" y="343"/>
                  </a:lnTo>
                  <a:lnTo>
                    <a:pt x="6326" y="372"/>
                  </a:lnTo>
                  <a:lnTo>
                    <a:pt x="6293" y="400"/>
                  </a:lnTo>
                  <a:lnTo>
                    <a:pt x="6258" y="426"/>
                  </a:lnTo>
                  <a:lnTo>
                    <a:pt x="6224" y="452"/>
                  </a:lnTo>
                  <a:lnTo>
                    <a:pt x="6188" y="476"/>
                  </a:lnTo>
                  <a:lnTo>
                    <a:pt x="6151" y="500"/>
                  </a:lnTo>
                  <a:lnTo>
                    <a:pt x="6112" y="523"/>
                  </a:lnTo>
                  <a:lnTo>
                    <a:pt x="6074" y="543"/>
                  </a:lnTo>
                  <a:lnTo>
                    <a:pt x="6035" y="563"/>
                  </a:lnTo>
                  <a:lnTo>
                    <a:pt x="5995" y="581"/>
                  </a:lnTo>
                  <a:lnTo>
                    <a:pt x="5954" y="598"/>
                  </a:lnTo>
                  <a:lnTo>
                    <a:pt x="5913" y="613"/>
                  </a:lnTo>
                  <a:lnTo>
                    <a:pt x="5871" y="628"/>
                  </a:lnTo>
                  <a:lnTo>
                    <a:pt x="5828" y="642"/>
                  </a:lnTo>
                  <a:lnTo>
                    <a:pt x="5785" y="653"/>
                  </a:lnTo>
                  <a:lnTo>
                    <a:pt x="5741" y="663"/>
                  </a:lnTo>
                  <a:lnTo>
                    <a:pt x="5697" y="672"/>
                  </a:lnTo>
                  <a:lnTo>
                    <a:pt x="5652" y="679"/>
                  </a:lnTo>
                  <a:lnTo>
                    <a:pt x="5607" y="684"/>
                  </a:lnTo>
                  <a:lnTo>
                    <a:pt x="5561" y="688"/>
                  </a:lnTo>
                  <a:lnTo>
                    <a:pt x="5515" y="691"/>
                  </a:lnTo>
                  <a:lnTo>
                    <a:pt x="5469" y="691"/>
                  </a:lnTo>
                  <a:lnTo>
                    <a:pt x="5319" y="692"/>
                  </a:lnTo>
                  <a:lnTo>
                    <a:pt x="5161" y="694"/>
                  </a:lnTo>
                  <a:lnTo>
                    <a:pt x="4998" y="698"/>
                  </a:lnTo>
                  <a:lnTo>
                    <a:pt x="4828" y="702"/>
                  </a:lnTo>
                  <a:lnTo>
                    <a:pt x="4653" y="709"/>
                  </a:lnTo>
                  <a:lnTo>
                    <a:pt x="4474" y="718"/>
                  </a:lnTo>
                  <a:lnTo>
                    <a:pt x="4291" y="728"/>
                  </a:lnTo>
                  <a:lnTo>
                    <a:pt x="4103" y="741"/>
                  </a:lnTo>
                  <a:lnTo>
                    <a:pt x="3913" y="756"/>
                  </a:lnTo>
                  <a:lnTo>
                    <a:pt x="3722" y="774"/>
                  </a:lnTo>
                  <a:lnTo>
                    <a:pt x="3527" y="794"/>
                  </a:lnTo>
                  <a:lnTo>
                    <a:pt x="3331" y="817"/>
                  </a:lnTo>
                  <a:lnTo>
                    <a:pt x="3134" y="842"/>
                  </a:lnTo>
                  <a:lnTo>
                    <a:pt x="2938" y="872"/>
                  </a:lnTo>
                  <a:lnTo>
                    <a:pt x="2742" y="903"/>
                  </a:lnTo>
                  <a:lnTo>
                    <a:pt x="2546" y="938"/>
                  </a:lnTo>
                  <a:lnTo>
                    <a:pt x="2353" y="977"/>
                  </a:lnTo>
                  <a:lnTo>
                    <a:pt x="2161" y="1019"/>
                  </a:lnTo>
                  <a:lnTo>
                    <a:pt x="1972" y="1065"/>
                  </a:lnTo>
                  <a:lnTo>
                    <a:pt x="1785" y="1114"/>
                  </a:lnTo>
                  <a:lnTo>
                    <a:pt x="1603" y="1167"/>
                  </a:lnTo>
                  <a:lnTo>
                    <a:pt x="1425" y="1225"/>
                  </a:lnTo>
                  <a:lnTo>
                    <a:pt x="1251" y="1287"/>
                  </a:lnTo>
                  <a:lnTo>
                    <a:pt x="1084" y="1353"/>
                  </a:lnTo>
                  <a:lnTo>
                    <a:pt x="921" y="1424"/>
                  </a:lnTo>
                  <a:lnTo>
                    <a:pt x="766" y="1499"/>
                  </a:lnTo>
                  <a:lnTo>
                    <a:pt x="618" y="1579"/>
                  </a:lnTo>
                  <a:lnTo>
                    <a:pt x="476" y="1664"/>
                  </a:lnTo>
                  <a:lnTo>
                    <a:pt x="344" y="1754"/>
                  </a:lnTo>
                  <a:lnTo>
                    <a:pt x="219" y="1850"/>
                  </a:lnTo>
                  <a:lnTo>
                    <a:pt x="105" y="1951"/>
                  </a:lnTo>
                  <a:lnTo>
                    <a:pt x="0" y="2056"/>
                  </a:lnTo>
                  <a:lnTo>
                    <a:pt x="0" y="2748"/>
                  </a:lnTo>
                  <a:close/>
                </a:path>
              </a:pathLst>
            </a:custGeom>
            <a:solidFill>
              <a:srgbClr val="0099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6240463" y="5451475"/>
              <a:ext cx="2628900" cy="1089025"/>
            </a:xfrm>
            <a:custGeom>
              <a:avLst/>
              <a:gdLst>
                <a:gd name="T0" fmla="*/ 6407 w 6626"/>
                <a:gd name="T1" fmla="*/ 2519 h 2747"/>
                <a:gd name="T2" fmla="*/ 6010 w 6626"/>
                <a:gd name="T3" fmla="*/ 2209 h 2747"/>
                <a:gd name="T4" fmla="*/ 5545 w 6626"/>
                <a:gd name="T5" fmla="*/ 1936 h 2747"/>
                <a:gd name="T6" fmla="*/ 5027 w 6626"/>
                <a:gd name="T7" fmla="*/ 1699 h 2747"/>
                <a:gd name="T8" fmla="*/ 4471 w 6626"/>
                <a:gd name="T9" fmla="*/ 1496 h 2747"/>
                <a:gd name="T10" fmla="*/ 3891 w 6626"/>
                <a:gd name="T11" fmla="*/ 1322 h 2747"/>
                <a:gd name="T12" fmla="*/ 3303 w 6626"/>
                <a:gd name="T13" fmla="*/ 1178 h 2747"/>
                <a:gd name="T14" fmla="*/ 2722 w 6626"/>
                <a:gd name="T15" fmla="*/ 1059 h 2747"/>
                <a:gd name="T16" fmla="*/ 2164 w 6626"/>
                <a:gd name="T17" fmla="*/ 965 h 2747"/>
                <a:gd name="T18" fmla="*/ 1641 w 6626"/>
                <a:gd name="T19" fmla="*/ 893 h 2747"/>
                <a:gd name="T20" fmla="*/ 1171 w 6626"/>
                <a:gd name="T21" fmla="*/ 840 h 2747"/>
                <a:gd name="T22" fmla="*/ 1030 w 6626"/>
                <a:gd name="T23" fmla="*/ 819 h 2747"/>
                <a:gd name="T24" fmla="*/ 892 w 6626"/>
                <a:gd name="T25" fmla="*/ 783 h 2747"/>
                <a:gd name="T26" fmla="*/ 759 w 6626"/>
                <a:gd name="T27" fmla="*/ 733 h 2747"/>
                <a:gd name="T28" fmla="*/ 634 w 6626"/>
                <a:gd name="T29" fmla="*/ 671 h 2747"/>
                <a:gd name="T30" fmla="*/ 514 w 6626"/>
                <a:gd name="T31" fmla="*/ 596 h 2747"/>
                <a:gd name="T32" fmla="*/ 401 w 6626"/>
                <a:gd name="T33" fmla="*/ 512 h 2747"/>
                <a:gd name="T34" fmla="*/ 297 w 6626"/>
                <a:gd name="T35" fmla="*/ 418 h 2747"/>
                <a:gd name="T36" fmla="*/ 203 w 6626"/>
                <a:gd name="T37" fmla="*/ 314 h 2747"/>
                <a:gd name="T38" fmla="*/ 117 w 6626"/>
                <a:gd name="T39" fmla="*/ 202 h 2747"/>
                <a:gd name="T40" fmla="*/ 42 w 6626"/>
                <a:gd name="T41" fmla="*/ 83 h 2747"/>
                <a:gd name="T42" fmla="*/ 21 w 6626"/>
                <a:gd name="T43" fmla="*/ 37 h 2747"/>
                <a:gd name="T44" fmla="*/ 93 w 6626"/>
                <a:gd name="T45" fmla="*/ 147 h 2747"/>
                <a:gd name="T46" fmla="*/ 175 w 6626"/>
                <a:gd name="T47" fmla="*/ 248 h 2747"/>
                <a:gd name="T48" fmla="*/ 267 w 6626"/>
                <a:gd name="T49" fmla="*/ 342 h 2747"/>
                <a:gd name="T50" fmla="*/ 367 w 6626"/>
                <a:gd name="T51" fmla="*/ 426 h 2747"/>
                <a:gd name="T52" fmla="*/ 475 w 6626"/>
                <a:gd name="T53" fmla="*/ 499 h 2747"/>
                <a:gd name="T54" fmla="*/ 591 w 6626"/>
                <a:gd name="T55" fmla="*/ 562 h 2747"/>
                <a:gd name="T56" fmla="*/ 712 w 6626"/>
                <a:gd name="T57" fmla="*/ 612 h 2747"/>
                <a:gd name="T58" fmla="*/ 840 w 6626"/>
                <a:gd name="T59" fmla="*/ 651 h 2747"/>
                <a:gd name="T60" fmla="*/ 973 w 6626"/>
                <a:gd name="T61" fmla="*/ 677 h 2747"/>
                <a:gd name="T62" fmla="*/ 1110 w 6626"/>
                <a:gd name="T63" fmla="*/ 690 h 2747"/>
                <a:gd name="T64" fmla="*/ 1464 w 6626"/>
                <a:gd name="T65" fmla="*/ 693 h 2747"/>
                <a:gd name="T66" fmla="*/ 1972 w 6626"/>
                <a:gd name="T67" fmla="*/ 708 h 2747"/>
                <a:gd name="T68" fmla="*/ 2522 w 6626"/>
                <a:gd name="T69" fmla="*/ 740 h 2747"/>
                <a:gd name="T70" fmla="*/ 3099 w 6626"/>
                <a:gd name="T71" fmla="*/ 793 h 2747"/>
                <a:gd name="T72" fmla="*/ 3687 w 6626"/>
                <a:gd name="T73" fmla="*/ 870 h 2747"/>
                <a:gd name="T74" fmla="*/ 4273 w 6626"/>
                <a:gd name="T75" fmla="*/ 976 h 2747"/>
                <a:gd name="T76" fmla="*/ 4840 w 6626"/>
                <a:gd name="T77" fmla="*/ 1113 h 2747"/>
                <a:gd name="T78" fmla="*/ 5374 w 6626"/>
                <a:gd name="T79" fmla="*/ 1286 h 2747"/>
                <a:gd name="T80" fmla="*/ 5860 w 6626"/>
                <a:gd name="T81" fmla="*/ 1498 h 2747"/>
                <a:gd name="T82" fmla="*/ 6282 w 6626"/>
                <a:gd name="T83" fmla="*/ 1753 h 2747"/>
                <a:gd name="T84" fmla="*/ 6626 w 6626"/>
                <a:gd name="T85" fmla="*/ 2055 h 2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626" h="2747">
                  <a:moveTo>
                    <a:pt x="6626" y="2747"/>
                  </a:moveTo>
                  <a:lnTo>
                    <a:pt x="6521" y="2630"/>
                  </a:lnTo>
                  <a:lnTo>
                    <a:pt x="6407" y="2519"/>
                  </a:lnTo>
                  <a:lnTo>
                    <a:pt x="6282" y="2411"/>
                  </a:lnTo>
                  <a:lnTo>
                    <a:pt x="6150" y="2308"/>
                  </a:lnTo>
                  <a:lnTo>
                    <a:pt x="6010" y="2209"/>
                  </a:lnTo>
                  <a:lnTo>
                    <a:pt x="5861" y="2113"/>
                  </a:lnTo>
                  <a:lnTo>
                    <a:pt x="5706" y="2022"/>
                  </a:lnTo>
                  <a:lnTo>
                    <a:pt x="5545" y="1936"/>
                  </a:lnTo>
                  <a:lnTo>
                    <a:pt x="5378" y="1853"/>
                  </a:lnTo>
                  <a:lnTo>
                    <a:pt x="5205" y="1774"/>
                  </a:lnTo>
                  <a:lnTo>
                    <a:pt x="5027" y="1699"/>
                  </a:lnTo>
                  <a:lnTo>
                    <a:pt x="4844" y="1627"/>
                  </a:lnTo>
                  <a:lnTo>
                    <a:pt x="4659" y="1560"/>
                  </a:lnTo>
                  <a:lnTo>
                    <a:pt x="4471" y="1496"/>
                  </a:lnTo>
                  <a:lnTo>
                    <a:pt x="4279" y="1434"/>
                  </a:lnTo>
                  <a:lnTo>
                    <a:pt x="4086" y="1377"/>
                  </a:lnTo>
                  <a:lnTo>
                    <a:pt x="3891" y="1322"/>
                  </a:lnTo>
                  <a:lnTo>
                    <a:pt x="3695" y="1271"/>
                  </a:lnTo>
                  <a:lnTo>
                    <a:pt x="3498" y="1223"/>
                  </a:lnTo>
                  <a:lnTo>
                    <a:pt x="3303" y="1178"/>
                  </a:lnTo>
                  <a:lnTo>
                    <a:pt x="3108" y="1135"/>
                  </a:lnTo>
                  <a:lnTo>
                    <a:pt x="2914" y="1096"/>
                  </a:lnTo>
                  <a:lnTo>
                    <a:pt x="2722" y="1059"/>
                  </a:lnTo>
                  <a:lnTo>
                    <a:pt x="2533" y="1025"/>
                  </a:lnTo>
                  <a:lnTo>
                    <a:pt x="2347" y="994"/>
                  </a:lnTo>
                  <a:lnTo>
                    <a:pt x="2164" y="965"/>
                  </a:lnTo>
                  <a:lnTo>
                    <a:pt x="1984" y="939"/>
                  </a:lnTo>
                  <a:lnTo>
                    <a:pt x="1810" y="914"/>
                  </a:lnTo>
                  <a:lnTo>
                    <a:pt x="1641" y="893"/>
                  </a:lnTo>
                  <a:lnTo>
                    <a:pt x="1478" y="874"/>
                  </a:lnTo>
                  <a:lnTo>
                    <a:pt x="1321" y="856"/>
                  </a:lnTo>
                  <a:lnTo>
                    <a:pt x="1171" y="840"/>
                  </a:lnTo>
                  <a:lnTo>
                    <a:pt x="1123" y="835"/>
                  </a:lnTo>
                  <a:lnTo>
                    <a:pt x="1076" y="828"/>
                  </a:lnTo>
                  <a:lnTo>
                    <a:pt x="1030" y="819"/>
                  </a:lnTo>
                  <a:lnTo>
                    <a:pt x="983" y="809"/>
                  </a:lnTo>
                  <a:lnTo>
                    <a:pt x="938" y="796"/>
                  </a:lnTo>
                  <a:lnTo>
                    <a:pt x="892" y="783"/>
                  </a:lnTo>
                  <a:lnTo>
                    <a:pt x="847" y="767"/>
                  </a:lnTo>
                  <a:lnTo>
                    <a:pt x="803" y="751"/>
                  </a:lnTo>
                  <a:lnTo>
                    <a:pt x="759" y="733"/>
                  </a:lnTo>
                  <a:lnTo>
                    <a:pt x="717" y="713"/>
                  </a:lnTo>
                  <a:lnTo>
                    <a:pt x="675" y="693"/>
                  </a:lnTo>
                  <a:lnTo>
                    <a:pt x="634" y="671"/>
                  </a:lnTo>
                  <a:lnTo>
                    <a:pt x="593" y="647"/>
                  </a:lnTo>
                  <a:lnTo>
                    <a:pt x="553" y="622"/>
                  </a:lnTo>
                  <a:lnTo>
                    <a:pt x="514" y="596"/>
                  </a:lnTo>
                  <a:lnTo>
                    <a:pt x="475" y="570"/>
                  </a:lnTo>
                  <a:lnTo>
                    <a:pt x="438" y="541"/>
                  </a:lnTo>
                  <a:lnTo>
                    <a:pt x="401" y="512"/>
                  </a:lnTo>
                  <a:lnTo>
                    <a:pt x="365" y="482"/>
                  </a:lnTo>
                  <a:lnTo>
                    <a:pt x="331" y="451"/>
                  </a:lnTo>
                  <a:lnTo>
                    <a:pt x="297" y="418"/>
                  </a:lnTo>
                  <a:lnTo>
                    <a:pt x="264" y="384"/>
                  </a:lnTo>
                  <a:lnTo>
                    <a:pt x="233" y="349"/>
                  </a:lnTo>
                  <a:lnTo>
                    <a:pt x="203" y="314"/>
                  </a:lnTo>
                  <a:lnTo>
                    <a:pt x="172" y="278"/>
                  </a:lnTo>
                  <a:lnTo>
                    <a:pt x="144" y="241"/>
                  </a:lnTo>
                  <a:lnTo>
                    <a:pt x="117" y="202"/>
                  </a:lnTo>
                  <a:lnTo>
                    <a:pt x="92" y="163"/>
                  </a:lnTo>
                  <a:lnTo>
                    <a:pt x="66" y="124"/>
                  </a:lnTo>
                  <a:lnTo>
                    <a:pt x="42" y="83"/>
                  </a:lnTo>
                  <a:lnTo>
                    <a:pt x="20" y="42"/>
                  </a:lnTo>
                  <a:lnTo>
                    <a:pt x="0" y="0"/>
                  </a:lnTo>
                  <a:lnTo>
                    <a:pt x="21" y="37"/>
                  </a:lnTo>
                  <a:lnTo>
                    <a:pt x="43" y="76"/>
                  </a:lnTo>
                  <a:lnTo>
                    <a:pt x="68" y="111"/>
                  </a:lnTo>
                  <a:lnTo>
                    <a:pt x="93" y="147"/>
                  </a:lnTo>
                  <a:lnTo>
                    <a:pt x="119" y="182"/>
                  </a:lnTo>
                  <a:lnTo>
                    <a:pt x="147" y="216"/>
                  </a:lnTo>
                  <a:lnTo>
                    <a:pt x="175" y="248"/>
                  </a:lnTo>
                  <a:lnTo>
                    <a:pt x="205" y="281"/>
                  </a:lnTo>
                  <a:lnTo>
                    <a:pt x="235" y="311"/>
                  </a:lnTo>
                  <a:lnTo>
                    <a:pt x="267" y="342"/>
                  </a:lnTo>
                  <a:lnTo>
                    <a:pt x="299" y="371"/>
                  </a:lnTo>
                  <a:lnTo>
                    <a:pt x="333" y="399"/>
                  </a:lnTo>
                  <a:lnTo>
                    <a:pt x="367" y="426"/>
                  </a:lnTo>
                  <a:lnTo>
                    <a:pt x="403" y="451"/>
                  </a:lnTo>
                  <a:lnTo>
                    <a:pt x="438" y="475"/>
                  </a:lnTo>
                  <a:lnTo>
                    <a:pt x="475" y="499"/>
                  </a:lnTo>
                  <a:lnTo>
                    <a:pt x="513" y="521"/>
                  </a:lnTo>
                  <a:lnTo>
                    <a:pt x="552" y="541"/>
                  </a:lnTo>
                  <a:lnTo>
                    <a:pt x="591" y="562"/>
                  </a:lnTo>
                  <a:lnTo>
                    <a:pt x="630" y="580"/>
                  </a:lnTo>
                  <a:lnTo>
                    <a:pt x="671" y="596"/>
                  </a:lnTo>
                  <a:lnTo>
                    <a:pt x="712" y="612"/>
                  </a:lnTo>
                  <a:lnTo>
                    <a:pt x="755" y="627"/>
                  </a:lnTo>
                  <a:lnTo>
                    <a:pt x="798" y="640"/>
                  </a:lnTo>
                  <a:lnTo>
                    <a:pt x="840" y="651"/>
                  </a:lnTo>
                  <a:lnTo>
                    <a:pt x="884" y="662"/>
                  </a:lnTo>
                  <a:lnTo>
                    <a:pt x="928" y="671"/>
                  </a:lnTo>
                  <a:lnTo>
                    <a:pt x="973" y="677"/>
                  </a:lnTo>
                  <a:lnTo>
                    <a:pt x="1019" y="683"/>
                  </a:lnTo>
                  <a:lnTo>
                    <a:pt x="1064" y="687"/>
                  </a:lnTo>
                  <a:lnTo>
                    <a:pt x="1110" y="690"/>
                  </a:lnTo>
                  <a:lnTo>
                    <a:pt x="1157" y="690"/>
                  </a:lnTo>
                  <a:lnTo>
                    <a:pt x="1307" y="691"/>
                  </a:lnTo>
                  <a:lnTo>
                    <a:pt x="1464" y="693"/>
                  </a:lnTo>
                  <a:lnTo>
                    <a:pt x="1628" y="696"/>
                  </a:lnTo>
                  <a:lnTo>
                    <a:pt x="1798" y="701"/>
                  </a:lnTo>
                  <a:lnTo>
                    <a:pt x="1972" y="708"/>
                  </a:lnTo>
                  <a:lnTo>
                    <a:pt x="2151" y="717"/>
                  </a:lnTo>
                  <a:lnTo>
                    <a:pt x="2334" y="728"/>
                  </a:lnTo>
                  <a:lnTo>
                    <a:pt x="2522" y="740"/>
                  </a:lnTo>
                  <a:lnTo>
                    <a:pt x="2712" y="755"/>
                  </a:lnTo>
                  <a:lnTo>
                    <a:pt x="2905" y="773"/>
                  </a:lnTo>
                  <a:lnTo>
                    <a:pt x="3099" y="793"/>
                  </a:lnTo>
                  <a:lnTo>
                    <a:pt x="3294" y="815"/>
                  </a:lnTo>
                  <a:lnTo>
                    <a:pt x="3491" y="841"/>
                  </a:lnTo>
                  <a:lnTo>
                    <a:pt x="3687" y="870"/>
                  </a:lnTo>
                  <a:lnTo>
                    <a:pt x="3883" y="902"/>
                  </a:lnTo>
                  <a:lnTo>
                    <a:pt x="4079" y="937"/>
                  </a:lnTo>
                  <a:lnTo>
                    <a:pt x="4273" y="976"/>
                  </a:lnTo>
                  <a:lnTo>
                    <a:pt x="4465" y="1018"/>
                  </a:lnTo>
                  <a:lnTo>
                    <a:pt x="4654" y="1064"/>
                  </a:lnTo>
                  <a:lnTo>
                    <a:pt x="4840" y="1113"/>
                  </a:lnTo>
                  <a:lnTo>
                    <a:pt x="5023" y="1167"/>
                  </a:lnTo>
                  <a:lnTo>
                    <a:pt x="5200" y="1224"/>
                  </a:lnTo>
                  <a:lnTo>
                    <a:pt x="5374" y="1286"/>
                  </a:lnTo>
                  <a:lnTo>
                    <a:pt x="5543" y="1352"/>
                  </a:lnTo>
                  <a:lnTo>
                    <a:pt x="5704" y="1423"/>
                  </a:lnTo>
                  <a:lnTo>
                    <a:pt x="5860" y="1498"/>
                  </a:lnTo>
                  <a:lnTo>
                    <a:pt x="6008" y="1578"/>
                  </a:lnTo>
                  <a:lnTo>
                    <a:pt x="6149" y="1663"/>
                  </a:lnTo>
                  <a:lnTo>
                    <a:pt x="6282" y="1753"/>
                  </a:lnTo>
                  <a:lnTo>
                    <a:pt x="6406" y="1848"/>
                  </a:lnTo>
                  <a:lnTo>
                    <a:pt x="6520" y="1949"/>
                  </a:lnTo>
                  <a:lnTo>
                    <a:pt x="6626" y="2055"/>
                  </a:lnTo>
                  <a:lnTo>
                    <a:pt x="6626" y="2747"/>
                  </a:lnTo>
                  <a:close/>
                </a:path>
              </a:pathLst>
            </a:custGeom>
            <a:solidFill>
              <a:srgbClr val="0099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vert="horz" wrap="square" lIns="60951" tIns="30475" rIns="60951" bIns="3047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30583" y="1785441"/>
            <a:ext cx="24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Variable and </a:t>
            </a:r>
            <a:r>
              <a:rPr kumimoji="0" lang="en-US" sz="1800" b="1" i="0" u="none" strike="noStrike" kern="1200" cap="none" spc="-1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unpredictable climate</a:t>
            </a:r>
            <a:endParaRPr kumimoji="0" lang="ru-RU" sz="1800" b="1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01462" y="1113908"/>
            <a:ext cx="645500" cy="644639"/>
            <a:chOff x="-213041" y="1233933"/>
            <a:chExt cx="645500" cy="644639"/>
          </a:xfrm>
        </p:grpSpPr>
        <p:sp>
          <p:nvSpPr>
            <p:cNvPr id="24" name="Freeform: Shape 111"/>
            <p:cNvSpPr/>
            <p:nvPr/>
          </p:nvSpPr>
          <p:spPr>
            <a:xfrm>
              <a:off x="-213041" y="1233933"/>
              <a:ext cx="645500" cy="644639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noFill/>
            <a:ln w="1016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164002" y="1267447"/>
              <a:ext cx="5474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0433" y="5242097"/>
            <a:ext cx="2684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7546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Lack of knowledge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crop/farm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management technologies 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239477" y="4531160"/>
            <a:ext cx="645500" cy="644639"/>
            <a:chOff x="3503" y="4329303"/>
            <a:chExt cx="645500" cy="644639"/>
          </a:xfrm>
        </p:grpSpPr>
        <p:sp>
          <p:nvSpPr>
            <p:cNvPr id="28" name="Freeform: Shape 111"/>
            <p:cNvSpPr/>
            <p:nvPr/>
          </p:nvSpPr>
          <p:spPr>
            <a:xfrm>
              <a:off x="3503" y="4329303"/>
              <a:ext cx="645500" cy="644639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noFill/>
            <a:ln w="1016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165" y="4387234"/>
              <a:ext cx="5474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799160" y="1744552"/>
            <a:ext cx="2295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Pests and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Diseases </a:t>
            </a:r>
            <a:r>
              <a:rPr kumimoji="0" lang="en-US" sz="1800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–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Pests</a:t>
            </a:r>
            <a:r>
              <a:rPr kumimoji="0" lang="en-US" sz="1800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–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Fall army worm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Tuta absoluta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fruit flies</a:t>
            </a:r>
          </a:p>
          <a:p>
            <a:pPr marL="0" marR="0" lvl="0" indent="0" algn="l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-</a:t>
            </a:r>
            <a:r>
              <a:rPr lang="en-US" b="1" u="sng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Diseases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– striga,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MLND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</a:t>
            </a:r>
            <a:r>
              <a:rPr kumimoji="0" lang="en-US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Cassava brown streak virus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cassava mosaic disease, potato cyst nematode, etc.,</a:t>
            </a:r>
            <a:endParaRPr kumimoji="0" lang="ru-RU" sz="1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656880" y="1061760"/>
            <a:ext cx="645500" cy="644639"/>
            <a:chOff x="6880805" y="2120690"/>
            <a:chExt cx="645500" cy="644639"/>
          </a:xfrm>
        </p:grpSpPr>
        <p:sp>
          <p:nvSpPr>
            <p:cNvPr id="32" name="Freeform: Shape 111"/>
            <p:cNvSpPr/>
            <p:nvPr/>
          </p:nvSpPr>
          <p:spPr>
            <a:xfrm>
              <a:off x="6880805" y="2120690"/>
              <a:ext cx="645500" cy="644639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noFill/>
            <a:ln w="1016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43816" y="2188296"/>
              <a:ext cx="5474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656880" y="5053785"/>
            <a:ext cx="2197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Fragmented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  <a:sym typeface="+mn-ea"/>
              </a:rPr>
              <a:t>uneconomical production sizes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792576" y="4341540"/>
            <a:ext cx="645500" cy="644639"/>
            <a:chOff x="6880805" y="3926179"/>
            <a:chExt cx="645500" cy="644639"/>
          </a:xfrm>
        </p:grpSpPr>
        <p:sp>
          <p:nvSpPr>
            <p:cNvPr id="36" name="Freeform: Shape 111"/>
            <p:cNvSpPr/>
            <p:nvPr/>
          </p:nvSpPr>
          <p:spPr>
            <a:xfrm>
              <a:off x="6880805" y="3926179"/>
              <a:ext cx="645500" cy="644639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noFill/>
            <a:ln w="1016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953490" y="3993785"/>
              <a:ext cx="5474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8" name="Freeform 21"/>
          <p:cNvSpPr>
            <a:spLocks/>
          </p:cNvSpPr>
          <p:nvPr/>
        </p:nvSpPr>
        <p:spPr bwMode="auto">
          <a:xfrm>
            <a:off x="2877693" y="2028784"/>
            <a:ext cx="1752330" cy="726963"/>
          </a:xfrm>
          <a:custGeom>
            <a:avLst/>
            <a:gdLst>
              <a:gd name="T0" fmla="*/ 6407 w 6626"/>
              <a:gd name="T1" fmla="*/ 2518 h 2747"/>
              <a:gd name="T2" fmla="*/ 6010 w 6626"/>
              <a:gd name="T3" fmla="*/ 2208 h 2747"/>
              <a:gd name="T4" fmla="*/ 5545 w 6626"/>
              <a:gd name="T5" fmla="*/ 1936 h 2747"/>
              <a:gd name="T6" fmla="*/ 5027 w 6626"/>
              <a:gd name="T7" fmla="*/ 1699 h 2747"/>
              <a:gd name="T8" fmla="*/ 4471 w 6626"/>
              <a:gd name="T9" fmla="*/ 1495 h 2747"/>
              <a:gd name="T10" fmla="*/ 3891 w 6626"/>
              <a:gd name="T11" fmla="*/ 1322 h 2747"/>
              <a:gd name="T12" fmla="*/ 3303 w 6626"/>
              <a:gd name="T13" fmla="*/ 1177 h 2747"/>
              <a:gd name="T14" fmla="*/ 2722 w 6626"/>
              <a:gd name="T15" fmla="*/ 1059 h 2747"/>
              <a:gd name="T16" fmla="*/ 2164 w 6626"/>
              <a:gd name="T17" fmla="*/ 965 h 2747"/>
              <a:gd name="T18" fmla="*/ 1641 w 6626"/>
              <a:gd name="T19" fmla="*/ 893 h 2747"/>
              <a:gd name="T20" fmla="*/ 1171 w 6626"/>
              <a:gd name="T21" fmla="*/ 840 h 2747"/>
              <a:gd name="T22" fmla="*/ 1030 w 6626"/>
              <a:gd name="T23" fmla="*/ 819 h 2747"/>
              <a:gd name="T24" fmla="*/ 892 w 6626"/>
              <a:gd name="T25" fmla="*/ 782 h 2747"/>
              <a:gd name="T26" fmla="*/ 759 w 6626"/>
              <a:gd name="T27" fmla="*/ 733 h 2747"/>
              <a:gd name="T28" fmla="*/ 634 w 6626"/>
              <a:gd name="T29" fmla="*/ 671 h 2747"/>
              <a:gd name="T30" fmla="*/ 514 w 6626"/>
              <a:gd name="T31" fmla="*/ 597 h 2747"/>
              <a:gd name="T32" fmla="*/ 401 w 6626"/>
              <a:gd name="T33" fmla="*/ 513 h 2747"/>
              <a:gd name="T34" fmla="*/ 297 w 6626"/>
              <a:gd name="T35" fmla="*/ 417 h 2747"/>
              <a:gd name="T36" fmla="*/ 203 w 6626"/>
              <a:gd name="T37" fmla="*/ 314 h 2747"/>
              <a:gd name="T38" fmla="*/ 117 w 6626"/>
              <a:gd name="T39" fmla="*/ 202 h 2747"/>
              <a:gd name="T40" fmla="*/ 42 w 6626"/>
              <a:gd name="T41" fmla="*/ 83 h 2747"/>
              <a:gd name="T42" fmla="*/ 21 w 6626"/>
              <a:gd name="T43" fmla="*/ 38 h 2747"/>
              <a:gd name="T44" fmla="*/ 93 w 6626"/>
              <a:gd name="T45" fmla="*/ 148 h 2747"/>
              <a:gd name="T46" fmla="*/ 175 w 6626"/>
              <a:gd name="T47" fmla="*/ 249 h 2747"/>
              <a:gd name="T48" fmla="*/ 267 w 6626"/>
              <a:gd name="T49" fmla="*/ 342 h 2747"/>
              <a:gd name="T50" fmla="*/ 367 w 6626"/>
              <a:gd name="T51" fmla="*/ 425 h 2747"/>
              <a:gd name="T52" fmla="*/ 475 w 6626"/>
              <a:gd name="T53" fmla="*/ 499 h 2747"/>
              <a:gd name="T54" fmla="*/ 591 w 6626"/>
              <a:gd name="T55" fmla="*/ 562 h 2747"/>
              <a:gd name="T56" fmla="*/ 712 w 6626"/>
              <a:gd name="T57" fmla="*/ 613 h 2747"/>
              <a:gd name="T58" fmla="*/ 840 w 6626"/>
              <a:gd name="T59" fmla="*/ 652 h 2747"/>
              <a:gd name="T60" fmla="*/ 973 w 6626"/>
              <a:gd name="T61" fmla="*/ 678 h 2747"/>
              <a:gd name="T62" fmla="*/ 1110 w 6626"/>
              <a:gd name="T63" fmla="*/ 689 h 2747"/>
              <a:gd name="T64" fmla="*/ 1464 w 6626"/>
              <a:gd name="T65" fmla="*/ 692 h 2747"/>
              <a:gd name="T66" fmla="*/ 1972 w 6626"/>
              <a:gd name="T67" fmla="*/ 708 h 2747"/>
              <a:gd name="T68" fmla="*/ 2522 w 6626"/>
              <a:gd name="T69" fmla="*/ 741 h 2747"/>
              <a:gd name="T70" fmla="*/ 3099 w 6626"/>
              <a:gd name="T71" fmla="*/ 793 h 2747"/>
              <a:gd name="T72" fmla="*/ 3687 w 6626"/>
              <a:gd name="T73" fmla="*/ 871 h 2747"/>
              <a:gd name="T74" fmla="*/ 4273 w 6626"/>
              <a:gd name="T75" fmla="*/ 975 h 2747"/>
              <a:gd name="T76" fmla="*/ 4840 w 6626"/>
              <a:gd name="T77" fmla="*/ 1113 h 2747"/>
              <a:gd name="T78" fmla="*/ 5374 w 6626"/>
              <a:gd name="T79" fmla="*/ 1286 h 2747"/>
              <a:gd name="T80" fmla="*/ 5860 w 6626"/>
              <a:gd name="T81" fmla="*/ 1498 h 2747"/>
              <a:gd name="T82" fmla="*/ 6282 w 6626"/>
              <a:gd name="T83" fmla="*/ 1753 h 2747"/>
              <a:gd name="T84" fmla="*/ 6626 w 6626"/>
              <a:gd name="T85" fmla="*/ 2055 h 2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26" h="2747">
                <a:moveTo>
                  <a:pt x="6626" y="2747"/>
                </a:moveTo>
                <a:lnTo>
                  <a:pt x="6521" y="2630"/>
                </a:lnTo>
                <a:lnTo>
                  <a:pt x="6407" y="2518"/>
                </a:lnTo>
                <a:lnTo>
                  <a:pt x="6282" y="2411"/>
                </a:lnTo>
                <a:lnTo>
                  <a:pt x="6150" y="2308"/>
                </a:lnTo>
                <a:lnTo>
                  <a:pt x="6010" y="2208"/>
                </a:lnTo>
                <a:lnTo>
                  <a:pt x="5861" y="2114"/>
                </a:lnTo>
                <a:lnTo>
                  <a:pt x="5706" y="2023"/>
                </a:lnTo>
                <a:lnTo>
                  <a:pt x="5545" y="1936"/>
                </a:lnTo>
                <a:lnTo>
                  <a:pt x="5378" y="1853"/>
                </a:lnTo>
                <a:lnTo>
                  <a:pt x="5205" y="1775"/>
                </a:lnTo>
                <a:lnTo>
                  <a:pt x="5027" y="1699"/>
                </a:lnTo>
                <a:lnTo>
                  <a:pt x="4844" y="1628"/>
                </a:lnTo>
                <a:lnTo>
                  <a:pt x="4659" y="1560"/>
                </a:lnTo>
                <a:lnTo>
                  <a:pt x="4471" y="1495"/>
                </a:lnTo>
                <a:lnTo>
                  <a:pt x="4279" y="1434"/>
                </a:lnTo>
                <a:lnTo>
                  <a:pt x="4086" y="1376"/>
                </a:lnTo>
                <a:lnTo>
                  <a:pt x="3891" y="1322"/>
                </a:lnTo>
                <a:lnTo>
                  <a:pt x="3695" y="1271"/>
                </a:lnTo>
                <a:lnTo>
                  <a:pt x="3498" y="1222"/>
                </a:lnTo>
                <a:lnTo>
                  <a:pt x="3303" y="1177"/>
                </a:lnTo>
                <a:lnTo>
                  <a:pt x="3108" y="1136"/>
                </a:lnTo>
                <a:lnTo>
                  <a:pt x="2914" y="1096"/>
                </a:lnTo>
                <a:lnTo>
                  <a:pt x="2722" y="1059"/>
                </a:lnTo>
                <a:lnTo>
                  <a:pt x="2533" y="1026"/>
                </a:lnTo>
                <a:lnTo>
                  <a:pt x="2347" y="994"/>
                </a:lnTo>
                <a:lnTo>
                  <a:pt x="2164" y="965"/>
                </a:lnTo>
                <a:lnTo>
                  <a:pt x="1984" y="939"/>
                </a:lnTo>
                <a:lnTo>
                  <a:pt x="1810" y="915"/>
                </a:lnTo>
                <a:lnTo>
                  <a:pt x="1641" y="893"/>
                </a:lnTo>
                <a:lnTo>
                  <a:pt x="1478" y="873"/>
                </a:lnTo>
                <a:lnTo>
                  <a:pt x="1321" y="856"/>
                </a:lnTo>
                <a:lnTo>
                  <a:pt x="1171" y="840"/>
                </a:lnTo>
                <a:lnTo>
                  <a:pt x="1123" y="835"/>
                </a:lnTo>
                <a:lnTo>
                  <a:pt x="1076" y="827"/>
                </a:lnTo>
                <a:lnTo>
                  <a:pt x="1030" y="819"/>
                </a:lnTo>
                <a:lnTo>
                  <a:pt x="983" y="808"/>
                </a:lnTo>
                <a:lnTo>
                  <a:pt x="938" y="796"/>
                </a:lnTo>
                <a:lnTo>
                  <a:pt x="892" y="782"/>
                </a:lnTo>
                <a:lnTo>
                  <a:pt x="847" y="768"/>
                </a:lnTo>
                <a:lnTo>
                  <a:pt x="803" y="751"/>
                </a:lnTo>
                <a:lnTo>
                  <a:pt x="759" y="733"/>
                </a:lnTo>
                <a:lnTo>
                  <a:pt x="717" y="714"/>
                </a:lnTo>
                <a:lnTo>
                  <a:pt x="675" y="693"/>
                </a:lnTo>
                <a:lnTo>
                  <a:pt x="634" y="671"/>
                </a:lnTo>
                <a:lnTo>
                  <a:pt x="593" y="647"/>
                </a:lnTo>
                <a:lnTo>
                  <a:pt x="553" y="623"/>
                </a:lnTo>
                <a:lnTo>
                  <a:pt x="514" y="597"/>
                </a:lnTo>
                <a:lnTo>
                  <a:pt x="475" y="570"/>
                </a:lnTo>
                <a:lnTo>
                  <a:pt x="438" y="542"/>
                </a:lnTo>
                <a:lnTo>
                  <a:pt x="401" y="513"/>
                </a:lnTo>
                <a:lnTo>
                  <a:pt x="365" y="482"/>
                </a:lnTo>
                <a:lnTo>
                  <a:pt x="331" y="450"/>
                </a:lnTo>
                <a:lnTo>
                  <a:pt x="297" y="417"/>
                </a:lnTo>
                <a:lnTo>
                  <a:pt x="264" y="384"/>
                </a:lnTo>
                <a:lnTo>
                  <a:pt x="233" y="350"/>
                </a:lnTo>
                <a:lnTo>
                  <a:pt x="203" y="314"/>
                </a:lnTo>
                <a:lnTo>
                  <a:pt x="172" y="278"/>
                </a:lnTo>
                <a:lnTo>
                  <a:pt x="144" y="240"/>
                </a:lnTo>
                <a:lnTo>
                  <a:pt x="117" y="202"/>
                </a:lnTo>
                <a:lnTo>
                  <a:pt x="92" y="163"/>
                </a:lnTo>
                <a:lnTo>
                  <a:pt x="66" y="123"/>
                </a:lnTo>
                <a:lnTo>
                  <a:pt x="42" y="83"/>
                </a:lnTo>
                <a:lnTo>
                  <a:pt x="20" y="41"/>
                </a:lnTo>
                <a:lnTo>
                  <a:pt x="0" y="0"/>
                </a:lnTo>
                <a:lnTo>
                  <a:pt x="21" y="38"/>
                </a:lnTo>
                <a:lnTo>
                  <a:pt x="43" y="75"/>
                </a:lnTo>
                <a:lnTo>
                  <a:pt x="68" y="112"/>
                </a:lnTo>
                <a:lnTo>
                  <a:pt x="93" y="148"/>
                </a:lnTo>
                <a:lnTo>
                  <a:pt x="119" y="183"/>
                </a:lnTo>
                <a:lnTo>
                  <a:pt x="147" y="216"/>
                </a:lnTo>
                <a:lnTo>
                  <a:pt x="175" y="249"/>
                </a:lnTo>
                <a:lnTo>
                  <a:pt x="205" y="280"/>
                </a:lnTo>
                <a:lnTo>
                  <a:pt x="235" y="312"/>
                </a:lnTo>
                <a:lnTo>
                  <a:pt x="267" y="342"/>
                </a:lnTo>
                <a:lnTo>
                  <a:pt x="299" y="371"/>
                </a:lnTo>
                <a:lnTo>
                  <a:pt x="333" y="398"/>
                </a:lnTo>
                <a:lnTo>
                  <a:pt x="367" y="425"/>
                </a:lnTo>
                <a:lnTo>
                  <a:pt x="403" y="451"/>
                </a:lnTo>
                <a:lnTo>
                  <a:pt x="438" y="476"/>
                </a:lnTo>
                <a:lnTo>
                  <a:pt x="475" y="499"/>
                </a:lnTo>
                <a:lnTo>
                  <a:pt x="513" y="521"/>
                </a:lnTo>
                <a:lnTo>
                  <a:pt x="552" y="542"/>
                </a:lnTo>
                <a:lnTo>
                  <a:pt x="591" y="562"/>
                </a:lnTo>
                <a:lnTo>
                  <a:pt x="630" y="580"/>
                </a:lnTo>
                <a:lnTo>
                  <a:pt x="671" y="597"/>
                </a:lnTo>
                <a:lnTo>
                  <a:pt x="712" y="613"/>
                </a:lnTo>
                <a:lnTo>
                  <a:pt x="755" y="627"/>
                </a:lnTo>
                <a:lnTo>
                  <a:pt x="798" y="640"/>
                </a:lnTo>
                <a:lnTo>
                  <a:pt x="840" y="652"/>
                </a:lnTo>
                <a:lnTo>
                  <a:pt x="884" y="662"/>
                </a:lnTo>
                <a:lnTo>
                  <a:pt x="928" y="670"/>
                </a:lnTo>
                <a:lnTo>
                  <a:pt x="973" y="678"/>
                </a:lnTo>
                <a:lnTo>
                  <a:pt x="1019" y="683"/>
                </a:lnTo>
                <a:lnTo>
                  <a:pt x="1064" y="687"/>
                </a:lnTo>
                <a:lnTo>
                  <a:pt x="1110" y="689"/>
                </a:lnTo>
                <a:lnTo>
                  <a:pt x="1157" y="690"/>
                </a:lnTo>
                <a:lnTo>
                  <a:pt x="1307" y="691"/>
                </a:lnTo>
                <a:lnTo>
                  <a:pt x="1464" y="692"/>
                </a:lnTo>
                <a:lnTo>
                  <a:pt x="1628" y="696"/>
                </a:lnTo>
                <a:lnTo>
                  <a:pt x="1798" y="701"/>
                </a:lnTo>
                <a:lnTo>
                  <a:pt x="1972" y="708"/>
                </a:lnTo>
                <a:lnTo>
                  <a:pt x="2151" y="717"/>
                </a:lnTo>
                <a:lnTo>
                  <a:pt x="2334" y="727"/>
                </a:lnTo>
                <a:lnTo>
                  <a:pt x="2522" y="741"/>
                </a:lnTo>
                <a:lnTo>
                  <a:pt x="2712" y="755"/>
                </a:lnTo>
                <a:lnTo>
                  <a:pt x="2905" y="773"/>
                </a:lnTo>
                <a:lnTo>
                  <a:pt x="3099" y="793"/>
                </a:lnTo>
                <a:lnTo>
                  <a:pt x="3294" y="816"/>
                </a:lnTo>
                <a:lnTo>
                  <a:pt x="3491" y="842"/>
                </a:lnTo>
                <a:lnTo>
                  <a:pt x="3687" y="871"/>
                </a:lnTo>
                <a:lnTo>
                  <a:pt x="3883" y="902"/>
                </a:lnTo>
                <a:lnTo>
                  <a:pt x="4079" y="937"/>
                </a:lnTo>
                <a:lnTo>
                  <a:pt x="4273" y="975"/>
                </a:lnTo>
                <a:lnTo>
                  <a:pt x="4465" y="1018"/>
                </a:lnTo>
                <a:lnTo>
                  <a:pt x="4654" y="1064"/>
                </a:lnTo>
                <a:lnTo>
                  <a:pt x="4840" y="1113"/>
                </a:lnTo>
                <a:lnTo>
                  <a:pt x="5023" y="1166"/>
                </a:lnTo>
                <a:lnTo>
                  <a:pt x="5200" y="1224"/>
                </a:lnTo>
                <a:lnTo>
                  <a:pt x="5374" y="1286"/>
                </a:lnTo>
                <a:lnTo>
                  <a:pt x="5543" y="1352"/>
                </a:lnTo>
                <a:lnTo>
                  <a:pt x="5704" y="1423"/>
                </a:lnTo>
                <a:lnTo>
                  <a:pt x="5860" y="1498"/>
                </a:lnTo>
                <a:lnTo>
                  <a:pt x="6008" y="1578"/>
                </a:lnTo>
                <a:lnTo>
                  <a:pt x="6149" y="1663"/>
                </a:lnTo>
                <a:lnTo>
                  <a:pt x="6282" y="1753"/>
                </a:lnTo>
                <a:lnTo>
                  <a:pt x="6406" y="1849"/>
                </a:lnTo>
                <a:lnTo>
                  <a:pt x="6520" y="1950"/>
                </a:lnTo>
                <a:lnTo>
                  <a:pt x="6626" y="2055"/>
                </a:lnTo>
                <a:lnTo>
                  <a:pt x="6626" y="2747"/>
                </a:lnTo>
                <a:close/>
              </a:path>
            </a:pathLst>
          </a:custGeom>
          <a:solidFill>
            <a:srgbClr val="0099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Freeform 20"/>
          <p:cNvSpPr>
            <a:spLocks/>
          </p:cNvSpPr>
          <p:nvPr/>
        </p:nvSpPr>
        <p:spPr bwMode="auto">
          <a:xfrm>
            <a:off x="2820181" y="1221193"/>
            <a:ext cx="1794656" cy="1345992"/>
          </a:xfrm>
          <a:custGeom>
            <a:avLst/>
            <a:gdLst>
              <a:gd name="T0" fmla="*/ 5536 w 6786"/>
              <a:gd name="T1" fmla="*/ 1 h 5087"/>
              <a:gd name="T2" fmla="*/ 5734 w 6786"/>
              <a:gd name="T3" fmla="*/ 27 h 5087"/>
              <a:gd name="T4" fmla="*/ 5920 w 6786"/>
              <a:gd name="T5" fmla="*/ 80 h 5087"/>
              <a:gd name="T6" fmla="*/ 6095 w 6786"/>
              <a:gd name="T7" fmla="*/ 160 h 5087"/>
              <a:gd name="T8" fmla="*/ 6256 w 6786"/>
              <a:gd name="T9" fmla="*/ 263 h 5087"/>
              <a:gd name="T10" fmla="*/ 6399 w 6786"/>
              <a:gd name="T11" fmla="*/ 387 h 5087"/>
              <a:gd name="T12" fmla="*/ 6523 w 6786"/>
              <a:gd name="T13" fmla="*/ 530 h 5087"/>
              <a:gd name="T14" fmla="*/ 6626 w 6786"/>
              <a:gd name="T15" fmla="*/ 691 h 5087"/>
              <a:gd name="T16" fmla="*/ 6706 w 6786"/>
              <a:gd name="T17" fmla="*/ 866 h 5087"/>
              <a:gd name="T18" fmla="*/ 6759 w 6786"/>
              <a:gd name="T19" fmla="*/ 1053 h 5087"/>
              <a:gd name="T20" fmla="*/ 6785 w 6786"/>
              <a:gd name="T21" fmla="*/ 1250 h 5087"/>
              <a:gd name="T22" fmla="*/ 6681 w 6786"/>
              <a:gd name="T23" fmla="*/ 4982 h 5087"/>
              <a:gd name="T24" fmla="*/ 6310 w 6786"/>
              <a:gd name="T25" fmla="*/ 4695 h 5087"/>
              <a:gd name="T26" fmla="*/ 5864 w 6786"/>
              <a:gd name="T27" fmla="*/ 4455 h 5087"/>
              <a:gd name="T28" fmla="*/ 5361 w 6786"/>
              <a:gd name="T29" fmla="*/ 4256 h 5087"/>
              <a:gd name="T30" fmla="*/ 4814 w 6786"/>
              <a:gd name="T31" fmla="*/ 4096 h 5087"/>
              <a:gd name="T32" fmla="*/ 4240 w 6786"/>
              <a:gd name="T33" fmla="*/ 3969 h 5087"/>
              <a:gd name="T34" fmla="*/ 3652 w 6786"/>
              <a:gd name="T35" fmla="*/ 3874 h 5087"/>
              <a:gd name="T36" fmla="*/ 3064 w 6786"/>
              <a:gd name="T37" fmla="*/ 3805 h 5087"/>
              <a:gd name="T38" fmla="*/ 2495 w 6786"/>
              <a:gd name="T39" fmla="*/ 3759 h 5087"/>
              <a:gd name="T40" fmla="*/ 1958 w 6786"/>
              <a:gd name="T41" fmla="*/ 3733 h 5087"/>
              <a:gd name="T42" fmla="*/ 1467 w 6786"/>
              <a:gd name="T43" fmla="*/ 3723 h 5087"/>
              <a:gd name="T44" fmla="*/ 1183 w 6786"/>
              <a:gd name="T45" fmla="*/ 3715 h 5087"/>
              <a:gd name="T46" fmla="*/ 989 w 6786"/>
              <a:gd name="T47" fmla="*/ 3680 h 5087"/>
              <a:gd name="T48" fmla="*/ 806 w 6786"/>
              <a:gd name="T49" fmla="*/ 3619 h 5087"/>
              <a:gd name="T50" fmla="*/ 635 w 6786"/>
              <a:gd name="T51" fmla="*/ 3531 h 5087"/>
              <a:gd name="T52" fmla="*/ 480 w 6786"/>
              <a:gd name="T53" fmla="*/ 3420 h 5087"/>
              <a:gd name="T54" fmla="*/ 343 w 6786"/>
              <a:gd name="T55" fmla="*/ 3290 h 5087"/>
              <a:gd name="T56" fmla="*/ 226 w 6786"/>
              <a:gd name="T57" fmla="*/ 3140 h 5087"/>
              <a:gd name="T58" fmla="*/ 130 w 6786"/>
              <a:gd name="T59" fmla="*/ 2974 h 5087"/>
              <a:gd name="T60" fmla="*/ 59 w 6786"/>
              <a:gd name="T61" fmla="*/ 2796 h 5087"/>
              <a:gd name="T62" fmla="*/ 16 w 6786"/>
              <a:gd name="T63" fmla="*/ 2605 h 5087"/>
              <a:gd name="T64" fmla="*/ 0 w 6786"/>
              <a:gd name="T65" fmla="*/ 2405 h 5087"/>
              <a:gd name="T66" fmla="*/ 7 w 6786"/>
              <a:gd name="T67" fmla="*/ 1184 h 5087"/>
              <a:gd name="T68" fmla="*/ 42 w 6786"/>
              <a:gd name="T69" fmla="*/ 989 h 5087"/>
              <a:gd name="T70" fmla="*/ 104 w 6786"/>
              <a:gd name="T71" fmla="*/ 806 h 5087"/>
              <a:gd name="T72" fmla="*/ 191 w 6786"/>
              <a:gd name="T73" fmla="*/ 636 h 5087"/>
              <a:gd name="T74" fmla="*/ 302 w 6786"/>
              <a:gd name="T75" fmla="*/ 481 h 5087"/>
              <a:gd name="T76" fmla="*/ 432 w 6786"/>
              <a:gd name="T77" fmla="*/ 344 h 5087"/>
              <a:gd name="T78" fmla="*/ 583 w 6786"/>
              <a:gd name="T79" fmla="*/ 226 h 5087"/>
              <a:gd name="T80" fmla="*/ 748 w 6786"/>
              <a:gd name="T81" fmla="*/ 130 h 5087"/>
              <a:gd name="T82" fmla="*/ 926 w 6786"/>
              <a:gd name="T83" fmla="*/ 60 h 5087"/>
              <a:gd name="T84" fmla="*/ 1117 w 6786"/>
              <a:gd name="T85" fmla="*/ 15 h 5087"/>
              <a:gd name="T86" fmla="*/ 1317 w 6786"/>
              <a:gd name="T87" fmla="*/ 0 h 50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786" h="5087">
                <a:moveTo>
                  <a:pt x="1317" y="0"/>
                </a:moveTo>
                <a:lnTo>
                  <a:pt x="5469" y="0"/>
                </a:lnTo>
                <a:lnTo>
                  <a:pt x="5536" y="1"/>
                </a:lnTo>
                <a:lnTo>
                  <a:pt x="5603" y="7"/>
                </a:lnTo>
                <a:lnTo>
                  <a:pt x="5669" y="15"/>
                </a:lnTo>
                <a:lnTo>
                  <a:pt x="5734" y="27"/>
                </a:lnTo>
                <a:lnTo>
                  <a:pt x="5797" y="42"/>
                </a:lnTo>
                <a:lnTo>
                  <a:pt x="5860" y="60"/>
                </a:lnTo>
                <a:lnTo>
                  <a:pt x="5920" y="80"/>
                </a:lnTo>
                <a:lnTo>
                  <a:pt x="5981" y="103"/>
                </a:lnTo>
                <a:lnTo>
                  <a:pt x="6038" y="130"/>
                </a:lnTo>
                <a:lnTo>
                  <a:pt x="6095" y="160"/>
                </a:lnTo>
                <a:lnTo>
                  <a:pt x="6150" y="191"/>
                </a:lnTo>
                <a:lnTo>
                  <a:pt x="6204" y="226"/>
                </a:lnTo>
                <a:lnTo>
                  <a:pt x="6256" y="263"/>
                </a:lnTo>
                <a:lnTo>
                  <a:pt x="6305" y="302"/>
                </a:lnTo>
                <a:lnTo>
                  <a:pt x="6353" y="344"/>
                </a:lnTo>
                <a:lnTo>
                  <a:pt x="6399" y="387"/>
                </a:lnTo>
                <a:lnTo>
                  <a:pt x="6443" y="432"/>
                </a:lnTo>
                <a:lnTo>
                  <a:pt x="6485" y="481"/>
                </a:lnTo>
                <a:lnTo>
                  <a:pt x="6523" y="530"/>
                </a:lnTo>
                <a:lnTo>
                  <a:pt x="6560" y="582"/>
                </a:lnTo>
                <a:lnTo>
                  <a:pt x="6595" y="636"/>
                </a:lnTo>
                <a:lnTo>
                  <a:pt x="6626" y="691"/>
                </a:lnTo>
                <a:lnTo>
                  <a:pt x="6655" y="748"/>
                </a:lnTo>
                <a:lnTo>
                  <a:pt x="6682" y="806"/>
                </a:lnTo>
                <a:lnTo>
                  <a:pt x="6706" y="866"/>
                </a:lnTo>
                <a:lnTo>
                  <a:pt x="6726" y="926"/>
                </a:lnTo>
                <a:lnTo>
                  <a:pt x="6744" y="989"/>
                </a:lnTo>
                <a:lnTo>
                  <a:pt x="6759" y="1053"/>
                </a:lnTo>
                <a:lnTo>
                  <a:pt x="6771" y="1117"/>
                </a:lnTo>
                <a:lnTo>
                  <a:pt x="6779" y="1184"/>
                </a:lnTo>
                <a:lnTo>
                  <a:pt x="6785" y="1250"/>
                </a:lnTo>
                <a:lnTo>
                  <a:pt x="6786" y="1317"/>
                </a:lnTo>
                <a:lnTo>
                  <a:pt x="6786" y="5087"/>
                </a:lnTo>
                <a:lnTo>
                  <a:pt x="6681" y="4982"/>
                </a:lnTo>
                <a:lnTo>
                  <a:pt x="6567" y="4881"/>
                </a:lnTo>
                <a:lnTo>
                  <a:pt x="6442" y="4785"/>
                </a:lnTo>
                <a:lnTo>
                  <a:pt x="6310" y="4695"/>
                </a:lnTo>
                <a:lnTo>
                  <a:pt x="6168" y="4610"/>
                </a:lnTo>
                <a:lnTo>
                  <a:pt x="6020" y="4530"/>
                </a:lnTo>
                <a:lnTo>
                  <a:pt x="5864" y="4455"/>
                </a:lnTo>
                <a:lnTo>
                  <a:pt x="5702" y="4384"/>
                </a:lnTo>
                <a:lnTo>
                  <a:pt x="5534" y="4318"/>
                </a:lnTo>
                <a:lnTo>
                  <a:pt x="5361" y="4256"/>
                </a:lnTo>
                <a:lnTo>
                  <a:pt x="5183" y="4198"/>
                </a:lnTo>
                <a:lnTo>
                  <a:pt x="5001" y="4145"/>
                </a:lnTo>
                <a:lnTo>
                  <a:pt x="4814" y="4096"/>
                </a:lnTo>
                <a:lnTo>
                  <a:pt x="4625" y="4050"/>
                </a:lnTo>
                <a:lnTo>
                  <a:pt x="4433" y="4007"/>
                </a:lnTo>
                <a:lnTo>
                  <a:pt x="4240" y="3969"/>
                </a:lnTo>
                <a:lnTo>
                  <a:pt x="4044" y="3934"/>
                </a:lnTo>
                <a:lnTo>
                  <a:pt x="3848" y="3903"/>
                </a:lnTo>
                <a:lnTo>
                  <a:pt x="3652" y="3874"/>
                </a:lnTo>
                <a:lnTo>
                  <a:pt x="3455" y="3848"/>
                </a:lnTo>
                <a:lnTo>
                  <a:pt x="3259" y="3825"/>
                </a:lnTo>
                <a:lnTo>
                  <a:pt x="3064" y="3805"/>
                </a:lnTo>
                <a:lnTo>
                  <a:pt x="2873" y="3787"/>
                </a:lnTo>
                <a:lnTo>
                  <a:pt x="2683" y="3773"/>
                </a:lnTo>
                <a:lnTo>
                  <a:pt x="2495" y="3759"/>
                </a:lnTo>
                <a:lnTo>
                  <a:pt x="2312" y="3749"/>
                </a:lnTo>
                <a:lnTo>
                  <a:pt x="2133" y="3740"/>
                </a:lnTo>
                <a:lnTo>
                  <a:pt x="1958" y="3733"/>
                </a:lnTo>
                <a:lnTo>
                  <a:pt x="1788" y="3729"/>
                </a:lnTo>
                <a:lnTo>
                  <a:pt x="1624" y="3724"/>
                </a:lnTo>
                <a:lnTo>
                  <a:pt x="1467" y="3723"/>
                </a:lnTo>
                <a:lnTo>
                  <a:pt x="1317" y="3722"/>
                </a:lnTo>
                <a:lnTo>
                  <a:pt x="1249" y="3721"/>
                </a:lnTo>
                <a:lnTo>
                  <a:pt x="1183" y="3715"/>
                </a:lnTo>
                <a:lnTo>
                  <a:pt x="1117" y="3707"/>
                </a:lnTo>
                <a:lnTo>
                  <a:pt x="1053" y="3695"/>
                </a:lnTo>
                <a:lnTo>
                  <a:pt x="989" y="3680"/>
                </a:lnTo>
                <a:lnTo>
                  <a:pt x="926" y="3663"/>
                </a:lnTo>
                <a:lnTo>
                  <a:pt x="865" y="3642"/>
                </a:lnTo>
                <a:lnTo>
                  <a:pt x="806" y="3619"/>
                </a:lnTo>
                <a:lnTo>
                  <a:pt x="748" y="3592"/>
                </a:lnTo>
                <a:lnTo>
                  <a:pt x="690" y="3563"/>
                </a:lnTo>
                <a:lnTo>
                  <a:pt x="635" y="3531"/>
                </a:lnTo>
                <a:lnTo>
                  <a:pt x="583" y="3496"/>
                </a:lnTo>
                <a:lnTo>
                  <a:pt x="530" y="3459"/>
                </a:lnTo>
                <a:lnTo>
                  <a:pt x="480" y="3420"/>
                </a:lnTo>
                <a:lnTo>
                  <a:pt x="432" y="3378"/>
                </a:lnTo>
                <a:lnTo>
                  <a:pt x="387" y="3336"/>
                </a:lnTo>
                <a:lnTo>
                  <a:pt x="343" y="3290"/>
                </a:lnTo>
                <a:lnTo>
                  <a:pt x="302" y="3242"/>
                </a:lnTo>
                <a:lnTo>
                  <a:pt x="263" y="3192"/>
                </a:lnTo>
                <a:lnTo>
                  <a:pt x="226" y="3140"/>
                </a:lnTo>
                <a:lnTo>
                  <a:pt x="191" y="3087"/>
                </a:lnTo>
                <a:lnTo>
                  <a:pt x="159" y="3032"/>
                </a:lnTo>
                <a:lnTo>
                  <a:pt x="130" y="2974"/>
                </a:lnTo>
                <a:lnTo>
                  <a:pt x="104" y="2916"/>
                </a:lnTo>
                <a:lnTo>
                  <a:pt x="80" y="2856"/>
                </a:lnTo>
                <a:lnTo>
                  <a:pt x="59" y="2796"/>
                </a:lnTo>
                <a:lnTo>
                  <a:pt x="42" y="2733"/>
                </a:lnTo>
                <a:lnTo>
                  <a:pt x="27" y="2669"/>
                </a:lnTo>
                <a:lnTo>
                  <a:pt x="16" y="2605"/>
                </a:lnTo>
                <a:lnTo>
                  <a:pt x="7" y="2539"/>
                </a:lnTo>
                <a:lnTo>
                  <a:pt x="2" y="2472"/>
                </a:lnTo>
                <a:lnTo>
                  <a:pt x="0" y="2405"/>
                </a:lnTo>
                <a:lnTo>
                  <a:pt x="0" y="1317"/>
                </a:lnTo>
                <a:lnTo>
                  <a:pt x="2" y="1250"/>
                </a:lnTo>
                <a:lnTo>
                  <a:pt x="7" y="1184"/>
                </a:lnTo>
                <a:lnTo>
                  <a:pt x="16" y="1117"/>
                </a:lnTo>
                <a:lnTo>
                  <a:pt x="27" y="1053"/>
                </a:lnTo>
                <a:lnTo>
                  <a:pt x="42" y="989"/>
                </a:lnTo>
                <a:lnTo>
                  <a:pt x="59" y="926"/>
                </a:lnTo>
                <a:lnTo>
                  <a:pt x="80" y="866"/>
                </a:lnTo>
                <a:lnTo>
                  <a:pt x="104" y="806"/>
                </a:lnTo>
                <a:lnTo>
                  <a:pt x="130" y="748"/>
                </a:lnTo>
                <a:lnTo>
                  <a:pt x="159" y="691"/>
                </a:lnTo>
                <a:lnTo>
                  <a:pt x="191" y="636"/>
                </a:lnTo>
                <a:lnTo>
                  <a:pt x="226" y="582"/>
                </a:lnTo>
                <a:lnTo>
                  <a:pt x="263" y="530"/>
                </a:lnTo>
                <a:lnTo>
                  <a:pt x="302" y="481"/>
                </a:lnTo>
                <a:lnTo>
                  <a:pt x="343" y="432"/>
                </a:lnTo>
                <a:lnTo>
                  <a:pt x="387" y="387"/>
                </a:lnTo>
                <a:lnTo>
                  <a:pt x="432" y="344"/>
                </a:lnTo>
                <a:lnTo>
                  <a:pt x="480" y="302"/>
                </a:lnTo>
                <a:lnTo>
                  <a:pt x="530" y="263"/>
                </a:lnTo>
                <a:lnTo>
                  <a:pt x="583" y="226"/>
                </a:lnTo>
                <a:lnTo>
                  <a:pt x="635" y="191"/>
                </a:lnTo>
                <a:lnTo>
                  <a:pt x="690" y="160"/>
                </a:lnTo>
                <a:lnTo>
                  <a:pt x="748" y="130"/>
                </a:lnTo>
                <a:lnTo>
                  <a:pt x="806" y="103"/>
                </a:lnTo>
                <a:lnTo>
                  <a:pt x="865" y="80"/>
                </a:lnTo>
                <a:lnTo>
                  <a:pt x="926" y="60"/>
                </a:lnTo>
                <a:lnTo>
                  <a:pt x="989" y="42"/>
                </a:lnTo>
                <a:lnTo>
                  <a:pt x="1053" y="27"/>
                </a:lnTo>
                <a:lnTo>
                  <a:pt x="1117" y="15"/>
                </a:lnTo>
                <a:lnTo>
                  <a:pt x="1183" y="7"/>
                </a:lnTo>
                <a:lnTo>
                  <a:pt x="1249" y="1"/>
                </a:lnTo>
                <a:lnTo>
                  <a:pt x="131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60951" tIns="30475" rIns="60951" bIns="3047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Climate Change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itle 1"/>
          <p:cNvSpPr txBox="1"/>
          <p:nvPr/>
        </p:nvSpPr>
        <p:spPr>
          <a:xfrm>
            <a:off x="1080744" y="166410"/>
            <a:ext cx="7384384" cy="668485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Value Chain: </a:t>
            </a:r>
            <a:r>
              <a:rPr kumimoji="0" lang="en-GB" alt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Constraints at Production Node</a:t>
            </a:r>
            <a:endParaRPr kumimoji="0" lang="en-GB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-7215" y="-4141"/>
            <a:ext cx="9144000" cy="839036"/>
            <a:chOff x="-7215" y="-4141"/>
            <a:chExt cx="9144000" cy="839036"/>
          </a:xfrm>
        </p:grpSpPr>
        <p:sp>
          <p:nvSpPr>
            <p:cNvPr id="42" name="Rectangle 41"/>
            <p:cNvSpPr/>
            <p:nvPr/>
          </p:nvSpPr>
          <p:spPr>
            <a:xfrm>
              <a:off x="-7215" y="-4141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352"/>
              <a:ext cx="1073528" cy="7575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45" name="Rectangle 44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01462" y="2577346"/>
            <a:ext cx="645500" cy="644639"/>
            <a:chOff x="-213041" y="1233933"/>
            <a:chExt cx="645500" cy="644639"/>
          </a:xfrm>
        </p:grpSpPr>
        <p:sp>
          <p:nvSpPr>
            <p:cNvPr id="49" name="Freeform: Shape 111"/>
            <p:cNvSpPr/>
            <p:nvPr/>
          </p:nvSpPr>
          <p:spPr>
            <a:xfrm>
              <a:off x="-213041" y="1233933"/>
              <a:ext cx="645500" cy="644639"/>
            </a:xfrm>
            <a:custGeom>
              <a:avLst/>
              <a:gdLst/>
              <a:ahLst/>
              <a:cxnLst/>
              <a:rect l="l" t="t" r="r" b="b"/>
              <a:pathLst>
                <a:path w="195927" h="195927">
                  <a:moveTo>
                    <a:pt x="97964" y="0"/>
                  </a:moveTo>
                  <a:cubicBezTo>
                    <a:pt x="116200" y="208"/>
                    <a:pt x="132679" y="4667"/>
                    <a:pt x="147399" y="13379"/>
                  </a:cubicBezTo>
                  <a:cubicBezTo>
                    <a:pt x="162120" y="22090"/>
                    <a:pt x="173837" y="33807"/>
                    <a:pt x="182548" y="48528"/>
                  </a:cubicBezTo>
                  <a:cubicBezTo>
                    <a:pt x="191260" y="63248"/>
                    <a:pt x="195719" y="79727"/>
                    <a:pt x="195927" y="97963"/>
                  </a:cubicBezTo>
                  <a:cubicBezTo>
                    <a:pt x="195719" y="116199"/>
                    <a:pt x="191260" y="132677"/>
                    <a:pt x="182548" y="147398"/>
                  </a:cubicBezTo>
                  <a:cubicBezTo>
                    <a:pt x="173837" y="162119"/>
                    <a:pt x="162120" y="173836"/>
                    <a:pt x="147399" y="182547"/>
                  </a:cubicBezTo>
                  <a:cubicBezTo>
                    <a:pt x="132679" y="191259"/>
                    <a:pt x="116200" y="195719"/>
                    <a:pt x="97964" y="195927"/>
                  </a:cubicBezTo>
                  <a:cubicBezTo>
                    <a:pt x="79728" y="195719"/>
                    <a:pt x="63250" y="191259"/>
                    <a:pt x="48529" y="182547"/>
                  </a:cubicBezTo>
                  <a:cubicBezTo>
                    <a:pt x="33808" y="173836"/>
                    <a:pt x="22091" y="162119"/>
                    <a:pt x="13380" y="147398"/>
                  </a:cubicBezTo>
                  <a:cubicBezTo>
                    <a:pt x="4668" y="132677"/>
                    <a:pt x="208" y="116199"/>
                    <a:pt x="0" y="97963"/>
                  </a:cubicBezTo>
                  <a:cubicBezTo>
                    <a:pt x="208" y="79727"/>
                    <a:pt x="4668" y="63248"/>
                    <a:pt x="13380" y="48528"/>
                  </a:cubicBezTo>
                  <a:cubicBezTo>
                    <a:pt x="22091" y="33807"/>
                    <a:pt x="33808" y="22090"/>
                    <a:pt x="48529" y="13379"/>
                  </a:cubicBezTo>
                  <a:cubicBezTo>
                    <a:pt x="63250" y="4667"/>
                    <a:pt x="79728" y="208"/>
                    <a:pt x="97964" y="0"/>
                  </a:cubicBezTo>
                  <a:close/>
                </a:path>
              </a:pathLst>
            </a:custGeom>
            <a:noFill/>
            <a:ln w="1016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164002" y="1267447"/>
              <a:ext cx="54742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 panose="020B0502020104020203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endPara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9365" y="3308841"/>
            <a:ext cx="24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39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Food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safety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, drying,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limited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storage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facilities,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poorly maintained silos</a:t>
            </a:r>
            <a:endParaRPr kumimoji="0" lang="ru-RU" sz="1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5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025" y="88948"/>
            <a:ext cx="7564665" cy="100221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Gill Sans MT" panose="020B0502020104020203" pitchFamily="34" charset="0"/>
              </a:rPr>
              <a:t>Old </a:t>
            </a:r>
            <a:r>
              <a:rPr lang="en-US" sz="3200" b="1" dirty="0" smtClean="0">
                <a:latin typeface="Gill Sans MT" panose="020B0502020104020203" pitchFamily="34" charset="0"/>
              </a:rPr>
              <a:t>Varieties </a:t>
            </a:r>
            <a:r>
              <a:rPr lang="en-US" sz="3200" b="1" dirty="0">
                <a:latin typeface="Gill Sans MT" panose="020B0502020104020203" pitchFamily="34" charset="0"/>
              </a:rPr>
              <a:t>and </a:t>
            </a:r>
            <a:r>
              <a:rPr lang="en-US" sz="3200" b="1" dirty="0" smtClean="0">
                <a:latin typeface="Gill Sans MT" panose="020B0502020104020203" pitchFamily="34" charset="0"/>
              </a:rPr>
              <a:t>Low Adoption Of New Varieties </a:t>
            </a:r>
            <a:endParaRPr lang="en-US" sz="3200" b="1" dirty="0">
              <a:latin typeface="Gill Sans MT" panose="020B0502020104020203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771650" y="1326728"/>
            <a:ext cx="6574412" cy="1010380"/>
            <a:chOff x="2283118" y="1888152"/>
            <a:chExt cx="8765882" cy="1347173"/>
          </a:xfrm>
        </p:grpSpPr>
        <p:sp>
          <p:nvSpPr>
            <p:cNvPr id="22" name="Pentagon 21"/>
            <p:cNvSpPr/>
            <p:nvPr/>
          </p:nvSpPr>
          <p:spPr>
            <a:xfrm flipH="1">
              <a:off x="2283118" y="1888152"/>
              <a:ext cx="1158071" cy="1346417"/>
            </a:xfrm>
            <a:prstGeom prst="homePlate">
              <a:avLst>
                <a:gd name="adj" fmla="val 35991"/>
              </a:avLst>
            </a:prstGeom>
            <a:solidFill>
              <a:srgbClr val="9A2E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18968" y="1891136"/>
              <a:ext cx="7630032" cy="1344189"/>
            </a:xfrm>
            <a:prstGeom prst="rect">
              <a:avLst/>
            </a:prstGeom>
            <a:solidFill>
              <a:srgbClr val="C03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2000" dirty="0">
                  <a:latin typeface="Gill Sans MT" panose="020B0502020104020203" pitchFamily="34" charset="0"/>
                </a:rPr>
                <a:t>Old varieties affected by </a:t>
              </a:r>
              <a:r>
                <a:rPr lang="en-US" sz="2000" b="1" dirty="0">
                  <a:solidFill>
                    <a:srgbClr val="FFFF00"/>
                  </a:solidFill>
                  <a:latin typeface="Gill Sans MT" panose="020B0502020104020203" pitchFamily="34" charset="0"/>
                </a:rPr>
                <a:t>climate change </a:t>
              </a:r>
              <a:r>
                <a:rPr lang="en-US" sz="2000" dirty="0">
                  <a:latin typeface="Gill Sans MT" panose="020B0502020104020203" pitchFamily="34" charset="0"/>
                </a:rPr>
                <a:t>and more susceptible to </a:t>
              </a:r>
              <a:r>
                <a:rPr lang="en-US" sz="2000" b="1" dirty="0">
                  <a:solidFill>
                    <a:srgbClr val="FFFF00"/>
                  </a:solidFill>
                  <a:latin typeface="Gill Sans MT" panose="020B0502020104020203" pitchFamily="34" charset="0"/>
                </a:rPr>
                <a:t>pest</a:t>
              </a:r>
              <a:r>
                <a:rPr lang="en-US" sz="2000" dirty="0">
                  <a:latin typeface="Gill Sans MT" panose="020B0502020104020203" pitchFamily="34" charset="0"/>
                </a:rPr>
                <a:t> and </a:t>
              </a:r>
              <a:r>
                <a:rPr lang="en-US" sz="2000" b="1" dirty="0">
                  <a:solidFill>
                    <a:srgbClr val="FFFF00"/>
                  </a:solidFill>
                  <a:latin typeface="Gill Sans MT" panose="020B0502020104020203" pitchFamily="34" charset="0"/>
                </a:rPr>
                <a:t>diseases</a:t>
              </a:r>
              <a:r>
                <a:rPr lang="en-US" sz="2000" dirty="0">
                  <a:latin typeface="Gill Sans MT" panose="020B0502020104020203" pitchFamily="34" charset="0"/>
                </a:rPr>
                <a:t> and seed yield </a:t>
              </a:r>
              <a:r>
                <a:rPr lang="en-US" sz="2000" b="1" dirty="0">
                  <a:solidFill>
                    <a:srgbClr val="FFFF00"/>
                  </a:solidFill>
                  <a:latin typeface="Gill Sans MT" panose="020B0502020104020203" pitchFamily="34" charset="0"/>
                </a:rPr>
                <a:t>variability of 40% </a:t>
              </a:r>
              <a:endParaRPr lang="en-US" sz="2000" b="1" dirty="0" smtClean="0">
                <a:solidFill>
                  <a:srgbClr val="FFFF00"/>
                </a:solidFill>
                <a:latin typeface="Gill Sans MT" panose="020B0502020104020203" pitchFamily="34" charset="0"/>
              </a:endParaRP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2605623" y="2421980"/>
              <a:ext cx="813345" cy="813345"/>
              <a:chOff x="1382807" y="174388"/>
              <a:chExt cx="3025588" cy="3025588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382807" y="174388"/>
                <a:ext cx="3025588" cy="3025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2070319" y="829424"/>
                <a:ext cx="2338075" cy="2370551"/>
              </a:xfrm>
              <a:custGeom>
                <a:avLst/>
                <a:gdLst>
                  <a:gd name="connsiteX0" fmla="*/ 804405 w 2338075"/>
                  <a:gd name="connsiteY0" fmla="*/ 321667 h 2370551"/>
                  <a:gd name="connsiteX1" fmla="*/ 805889 w 2338075"/>
                  <a:gd name="connsiteY1" fmla="*/ 321667 h 2370551"/>
                  <a:gd name="connsiteX2" fmla="*/ 1077393 w 2338075"/>
                  <a:gd name="connsiteY2" fmla="*/ 1137663 h 2370551"/>
                  <a:gd name="connsiteX3" fmla="*/ 532901 w 2338075"/>
                  <a:gd name="connsiteY3" fmla="*/ 1137663 h 2370551"/>
                  <a:gd name="connsiteX4" fmla="*/ 1080225 w 2338075"/>
                  <a:gd name="connsiteY4" fmla="*/ 0 h 2370551"/>
                  <a:gd name="connsiteX5" fmla="*/ 2338075 w 2338075"/>
                  <a:gd name="connsiteY5" fmla="*/ 1091143 h 2370551"/>
                  <a:gd name="connsiteX6" fmla="*/ 2338075 w 2338075"/>
                  <a:gd name="connsiteY6" fmla="*/ 2370551 h 2370551"/>
                  <a:gd name="connsiteX7" fmla="*/ 568165 w 2338075"/>
                  <a:gd name="connsiteY7" fmla="*/ 2370551 h 2370551"/>
                  <a:gd name="connsiteX8" fmla="*/ 0 w 2338075"/>
                  <a:gd name="connsiteY8" fmla="*/ 1877687 h 2370551"/>
                  <a:gd name="connsiteX9" fmla="*/ 7697 w 2338075"/>
                  <a:gd name="connsiteY9" fmla="*/ 1879480 h 2370551"/>
                  <a:gd name="connsiteX10" fmla="*/ 114518 w 2338075"/>
                  <a:gd name="connsiteY10" fmla="*/ 1883931 h 2370551"/>
                  <a:gd name="connsiteX11" fmla="*/ 217630 w 2338075"/>
                  <a:gd name="connsiteY11" fmla="*/ 1880963 h 2370551"/>
                  <a:gd name="connsiteX12" fmla="*/ 278459 w 2338075"/>
                  <a:gd name="connsiteY12" fmla="*/ 1869836 h 2370551"/>
                  <a:gd name="connsiteX13" fmla="*/ 309615 w 2338075"/>
                  <a:gd name="connsiteY13" fmla="*/ 1847582 h 2370551"/>
                  <a:gd name="connsiteX14" fmla="*/ 325194 w 2338075"/>
                  <a:gd name="connsiteY14" fmla="*/ 1812716 h 2370551"/>
                  <a:gd name="connsiteX15" fmla="*/ 446851 w 2338075"/>
                  <a:gd name="connsiteY15" fmla="*/ 1437358 h 2370551"/>
                  <a:gd name="connsiteX16" fmla="*/ 1167896 w 2338075"/>
                  <a:gd name="connsiteY16" fmla="*/ 1437358 h 2370551"/>
                  <a:gd name="connsiteX17" fmla="*/ 1296972 w 2338075"/>
                  <a:gd name="connsiteY17" fmla="*/ 1823102 h 2370551"/>
                  <a:gd name="connsiteX18" fmla="*/ 1311808 w 2338075"/>
                  <a:gd name="connsiteY18" fmla="*/ 1854258 h 2370551"/>
                  <a:gd name="connsiteX19" fmla="*/ 1342964 w 2338075"/>
                  <a:gd name="connsiteY19" fmla="*/ 1872803 h 2370551"/>
                  <a:gd name="connsiteX20" fmla="*/ 1407502 w 2338075"/>
                  <a:gd name="connsiteY20" fmla="*/ 1881705 h 2370551"/>
                  <a:gd name="connsiteX21" fmla="*/ 1525451 w 2338075"/>
                  <a:gd name="connsiteY21" fmla="*/ 1883931 h 2370551"/>
                  <a:gd name="connsiteX22" fmla="*/ 1639690 w 2338075"/>
                  <a:gd name="connsiteY22" fmla="*/ 1880221 h 2370551"/>
                  <a:gd name="connsiteX23" fmla="*/ 1697552 w 2338075"/>
                  <a:gd name="connsiteY23" fmla="*/ 1860934 h 2370551"/>
                  <a:gd name="connsiteX24" fmla="*/ 1709421 w 2338075"/>
                  <a:gd name="connsiteY24" fmla="*/ 1814200 h 2370551"/>
                  <a:gd name="connsiteX25" fmla="*/ 1687166 w 2338075"/>
                  <a:gd name="connsiteY25" fmla="*/ 1729633 h 2370551"/>
                  <a:gd name="connsiteX26" fmla="*/ 1093714 w 2338075"/>
                  <a:gd name="connsiteY26" fmla="*/ 27909 h 237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338075" h="2370551">
                    <a:moveTo>
                      <a:pt x="804405" y="321667"/>
                    </a:moveTo>
                    <a:lnTo>
                      <a:pt x="805889" y="321667"/>
                    </a:lnTo>
                    <a:lnTo>
                      <a:pt x="1077393" y="1137663"/>
                    </a:lnTo>
                    <a:lnTo>
                      <a:pt x="532901" y="1137663"/>
                    </a:lnTo>
                    <a:close/>
                    <a:moveTo>
                      <a:pt x="1080225" y="0"/>
                    </a:moveTo>
                    <a:lnTo>
                      <a:pt x="2338075" y="1091143"/>
                    </a:lnTo>
                    <a:lnTo>
                      <a:pt x="2338075" y="2370551"/>
                    </a:lnTo>
                    <a:lnTo>
                      <a:pt x="568165" y="2370551"/>
                    </a:lnTo>
                    <a:lnTo>
                      <a:pt x="0" y="1877687"/>
                    </a:lnTo>
                    <a:lnTo>
                      <a:pt x="7697" y="1879480"/>
                    </a:lnTo>
                    <a:cubicBezTo>
                      <a:pt x="33413" y="1882447"/>
                      <a:pt x="69020" y="1883931"/>
                      <a:pt x="114518" y="1883931"/>
                    </a:cubicBezTo>
                    <a:cubicBezTo>
                      <a:pt x="157049" y="1883931"/>
                      <a:pt x="191420" y="1882941"/>
                      <a:pt x="217630" y="1880963"/>
                    </a:cubicBezTo>
                    <a:cubicBezTo>
                      <a:pt x="243841" y="1878985"/>
                      <a:pt x="264117" y="1875276"/>
                      <a:pt x="278459" y="1869836"/>
                    </a:cubicBezTo>
                    <a:cubicBezTo>
                      <a:pt x="292801" y="1864396"/>
                      <a:pt x="303186" y="1856978"/>
                      <a:pt x="309615" y="1847582"/>
                    </a:cubicBezTo>
                    <a:cubicBezTo>
                      <a:pt x="316045" y="1838185"/>
                      <a:pt x="321237" y="1826563"/>
                      <a:pt x="325194" y="1812716"/>
                    </a:cubicBezTo>
                    <a:lnTo>
                      <a:pt x="446851" y="1437358"/>
                    </a:lnTo>
                    <a:lnTo>
                      <a:pt x="1167896" y="1437358"/>
                    </a:lnTo>
                    <a:lnTo>
                      <a:pt x="1296972" y="1823102"/>
                    </a:lnTo>
                    <a:cubicBezTo>
                      <a:pt x="1300928" y="1835960"/>
                      <a:pt x="1305873" y="1846345"/>
                      <a:pt x="1311808" y="1854258"/>
                    </a:cubicBezTo>
                    <a:cubicBezTo>
                      <a:pt x="1317742" y="1862171"/>
                      <a:pt x="1328128" y="1868352"/>
                      <a:pt x="1342964" y="1872803"/>
                    </a:cubicBezTo>
                    <a:cubicBezTo>
                      <a:pt x="1357800" y="1877254"/>
                      <a:pt x="1379313" y="1880221"/>
                      <a:pt x="1407502" y="1881705"/>
                    </a:cubicBezTo>
                    <a:cubicBezTo>
                      <a:pt x="1435691" y="1883189"/>
                      <a:pt x="1475007" y="1883931"/>
                      <a:pt x="1525451" y="1883931"/>
                    </a:cubicBezTo>
                    <a:cubicBezTo>
                      <a:pt x="1573916" y="1883931"/>
                      <a:pt x="1611996" y="1882694"/>
                      <a:pt x="1639690" y="1880221"/>
                    </a:cubicBezTo>
                    <a:cubicBezTo>
                      <a:pt x="1667385" y="1877749"/>
                      <a:pt x="1686672" y="1871320"/>
                      <a:pt x="1697552" y="1860934"/>
                    </a:cubicBezTo>
                    <a:cubicBezTo>
                      <a:pt x="1708432" y="1850549"/>
                      <a:pt x="1712388" y="1834971"/>
                      <a:pt x="1709421" y="1814200"/>
                    </a:cubicBezTo>
                    <a:cubicBezTo>
                      <a:pt x="1706454" y="1793429"/>
                      <a:pt x="1699035" y="1765240"/>
                      <a:pt x="1687166" y="1729633"/>
                    </a:cubicBezTo>
                    <a:lnTo>
                      <a:pt x="1093714" y="27909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013191" y="775732"/>
                <a:ext cx="1767501" cy="1937622"/>
              </a:xfrm>
              <a:custGeom>
                <a:avLst/>
                <a:gdLst/>
                <a:ahLst/>
                <a:cxnLst/>
                <a:rect l="l" t="t" r="r" b="b"/>
                <a:pathLst>
                  <a:path w="1767501" h="1937622">
                    <a:moveTo>
                      <a:pt x="867468" y="0"/>
                    </a:moveTo>
                    <a:cubicBezTo>
                      <a:pt x="925824" y="0"/>
                      <a:pt x="972311" y="742"/>
                      <a:pt x="1006929" y="2225"/>
                    </a:cubicBezTo>
                    <a:cubicBezTo>
                      <a:pt x="1041547" y="3709"/>
                      <a:pt x="1068500" y="7171"/>
                      <a:pt x="1087787" y="12611"/>
                    </a:cubicBezTo>
                    <a:cubicBezTo>
                      <a:pt x="1107074" y="18051"/>
                      <a:pt x="1120921" y="26211"/>
                      <a:pt x="1129329" y="37091"/>
                    </a:cubicBezTo>
                    <a:cubicBezTo>
                      <a:pt x="1137736" y="47971"/>
                      <a:pt x="1144907" y="62807"/>
                      <a:pt x="1150841" y="81600"/>
                    </a:cubicBezTo>
                    <a:lnTo>
                      <a:pt x="1744293" y="1783324"/>
                    </a:lnTo>
                    <a:cubicBezTo>
                      <a:pt x="1756162" y="1818931"/>
                      <a:pt x="1763581" y="1847120"/>
                      <a:pt x="1766548" y="1867891"/>
                    </a:cubicBezTo>
                    <a:cubicBezTo>
                      <a:pt x="1769515" y="1888662"/>
                      <a:pt x="1765559" y="1904240"/>
                      <a:pt x="1754679" y="1914625"/>
                    </a:cubicBezTo>
                    <a:cubicBezTo>
                      <a:pt x="1743799" y="1925011"/>
                      <a:pt x="1724512" y="1931440"/>
                      <a:pt x="1696817" y="1933912"/>
                    </a:cubicBezTo>
                    <a:cubicBezTo>
                      <a:pt x="1669123" y="1936385"/>
                      <a:pt x="1631043" y="1937622"/>
                      <a:pt x="1582578" y="1937622"/>
                    </a:cubicBezTo>
                    <a:cubicBezTo>
                      <a:pt x="1532134" y="1937622"/>
                      <a:pt x="1492818" y="1936880"/>
                      <a:pt x="1464629" y="1935396"/>
                    </a:cubicBezTo>
                    <a:cubicBezTo>
                      <a:pt x="1436440" y="1933912"/>
                      <a:pt x="1414927" y="1930945"/>
                      <a:pt x="1400091" y="1926494"/>
                    </a:cubicBezTo>
                    <a:cubicBezTo>
                      <a:pt x="1385255" y="1922043"/>
                      <a:pt x="1374869" y="1915862"/>
                      <a:pt x="1368935" y="1907949"/>
                    </a:cubicBezTo>
                    <a:cubicBezTo>
                      <a:pt x="1363000" y="1900036"/>
                      <a:pt x="1358055" y="1889651"/>
                      <a:pt x="1354099" y="1876793"/>
                    </a:cubicBezTo>
                    <a:lnTo>
                      <a:pt x="1225023" y="1491049"/>
                    </a:lnTo>
                    <a:lnTo>
                      <a:pt x="503978" y="1491049"/>
                    </a:lnTo>
                    <a:lnTo>
                      <a:pt x="382321" y="1866407"/>
                    </a:lnTo>
                    <a:cubicBezTo>
                      <a:pt x="378364" y="1880254"/>
                      <a:pt x="373172" y="1891876"/>
                      <a:pt x="366742" y="1901273"/>
                    </a:cubicBezTo>
                    <a:cubicBezTo>
                      <a:pt x="360313" y="1910669"/>
                      <a:pt x="349928" y="1918087"/>
                      <a:pt x="335586" y="1923527"/>
                    </a:cubicBezTo>
                    <a:cubicBezTo>
                      <a:pt x="321244" y="1928967"/>
                      <a:pt x="300968" y="1932676"/>
                      <a:pt x="274757" y="1934654"/>
                    </a:cubicBezTo>
                    <a:cubicBezTo>
                      <a:pt x="248547" y="1936632"/>
                      <a:pt x="214176" y="1937622"/>
                      <a:pt x="171645" y="1937622"/>
                    </a:cubicBezTo>
                    <a:cubicBezTo>
                      <a:pt x="126147" y="1937622"/>
                      <a:pt x="90540" y="1936138"/>
                      <a:pt x="64824" y="1933171"/>
                    </a:cubicBezTo>
                    <a:cubicBezTo>
                      <a:pt x="39107" y="1930203"/>
                      <a:pt x="21304" y="1923032"/>
                      <a:pt x="11413" y="1911658"/>
                    </a:cubicBezTo>
                    <a:cubicBezTo>
                      <a:pt x="1522" y="1900283"/>
                      <a:pt x="-1940" y="1884211"/>
                      <a:pt x="1027" y="1863440"/>
                    </a:cubicBezTo>
                    <a:cubicBezTo>
                      <a:pt x="3995" y="1842669"/>
                      <a:pt x="11413" y="1814975"/>
                      <a:pt x="23282" y="1780357"/>
                    </a:cubicBezTo>
                    <a:lnTo>
                      <a:pt x="615251" y="77149"/>
                    </a:lnTo>
                    <a:cubicBezTo>
                      <a:pt x="621185" y="60334"/>
                      <a:pt x="628109" y="46734"/>
                      <a:pt x="636021" y="36349"/>
                    </a:cubicBezTo>
                    <a:cubicBezTo>
                      <a:pt x="643934" y="25964"/>
                      <a:pt x="656545" y="18051"/>
                      <a:pt x="673854" y="12611"/>
                    </a:cubicBezTo>
                    <a:cubicBezTo>
                      <a:pt x="691163" y="7171"/>
                      <a:pt x="715148" y="3709"/>
                      <a:pt x="745810" y="2225"/>
                    </a:cubicBezTo>
                    <a:cubicBezTo>
                      <a:pt x="776472" y="742"/>
                      <a:pt x="817024" y="0"/>
                      <a:pt x="867468" y="0"/>
                    </a:cubicBezTo>
                    <a:close/>
                    <a:moveTo>
                      <a:pt x="861533" y="375359"/>
                    </a:moveTo>
                    <a:lnTo>
                      <a:pt x="590029" y="1191355"/>
                    </a:lnTo>
                    <a:lnTo>
                      <a:pt x="1134521" y="1191355"/>
                    </a:lnTo>
                    <a:lnTo>
                      <a:pt x="863017" y="375359"/>
                    </a:lnTo>
                    <a:lnTo>
                      <a:pt x="861533" y="3753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n-US" sz="17925" b="1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1771651" y="2555518"/>
            <a:ext cx="6574412" cy="1028789"/>
            <a:chOff x="2362199" y="3220968"/>
            <a:chExt cx="8765883" cy="1371719"/>
          </a:xfrm>
        </p:grpSpPr>
        <p:sp>
          <p:nvSpPr>
            <p:cNvPr id="31" name="Pentagon 30"/>
            <p:cNvSpPr/>
            <p:nvPr/>
          </p:nvSpPr>
          <p:spPr>
            <a:xfrm flipH="1">
              <a:off x="2362199" y="3220968"/>
              <a:ext cx="1158071" cy="1369631"/>
            </a:xfrm>
            <a:prstGeom prst="homePlate">
              <a:avLst>
                <a:gd name="adj" fmla="val 35991"/>
              </a:avLst>
            </a:prstGeom>
            <a:solidFill>
              <a:srgbClr val="216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498049" y="3225859"/>
              <a:ext cx="7630033" cy="1366828"/>
            </a:xfrm>
            <a:prstGeom prst="rect">
              <a:avLst/>
            </a:prstGeom>
            <a:solidFill>
              <a:srgbClr val="298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2000" dirty="0">
                  <a:latin typeface="Gill Sans MT" panose="020B0502020104020203" pitchFamily="34" charset="0"/>
                </a:rPr>
                <a:t>Replacement rate of new </a:t>
              </a:r>
              <a:r>
                <a:rPr lang="en-US" sz="2000" dirty="0" smtClean="0">
                  <a:latin typeface="Gill Sans MT" panose="020B0502020104020203" pitchFamily="34" charset="0"/>
                </a:rPr>
                <a:t> types/varieties </a:t>
              </a:r>
              <a:r>
                <a:rPr lang="en-US" sz="2000" dirty="0">
                  <a:latin typeface="Gill Sans MT" panose="020B0502020104020203" pitchFamily="34" charset="0"/>
                </a:rPr>
                <a:t>should be </a:t>
              </a:r>
              <a:r>
                <a:rPr lang="en-US" sz="2000" dirty="0" smtClean="0">
                  <a:latin typeface="Gill Sans MT" panose="020B0502020104020203" pitchFamily="34" charset="0"/>
                </a:rPr>
                <a:t>7 years</a:t>
              </a:r>
              <a:r>
                <a:rPr lang="en-US" sz="2000" dirty="0">
                  <a:latin typeface="Gill Sans MT" panose="020B0502020104020203" pitchFamily="34" charset="0"/>
                </a:rPr>
                <a:t> </a:t>
              </a:r>
              <a:r>
                <a:rPr lang="en-US" sz="2000" dirty="0" smtClean="0">
                  <a:latin typeface="Gill Sans MT" panose="020B0502020104020203" pitchFamily="34" charset="0"/>
                </a:rPr>
                <a:t>(replacement </a:t>
              </a:r>
              <a:r>
                <a:rPr lang="en-US" sz="2000" dirty="0">
                  <a:latin typeface="Gill Sans MT" panose="020B0502020104020203" pitchFamily="34" charset="0"/>
                </a:rPr>
                <a:t>cost benefits to farmers) </a:t>
              </a: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2684704" y="3758655"/>
              <a:ext cx="813345" cy="813345"/>
              <a:chOff x="1382807" y="174388"/>
              <a:chExt cx="3025588" cy="3025588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82807" y="174388"/>
                <a:ext cx="3025588" cy="3025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301527" y="974561"/>
                <a:ext cx="2106868" cy="2225415"/>
              </a:xfrm>
              <a:custGeom>
                <a:avLst/>
                <a:gdLst>
                  <a:gd name="connsiteX0" fmla="*/ 335967 w 2106868"/>
                  <a:gd name="connsiteY0" fmla="*/ 885705 h 2225415"/>
                  <a:gd name="connsiteX1" fmla="*/ 567414 w 2106868"/>
                  <a:gd name="connsiteY1" fmla="*/ 885705 h 2225415"/>
                  <a:gd name="connsiteX2" fmla="*/ 740998 w 2106868"/>
                  <a:gd name="connsiteY2" fmla="*/ 904992 h 2225415"/>
                  <a:gd name="connsiteX3" fmla="*/ 850787 w 2106868"/>
                  <a:gd name="connsiteY3" fmla="*/ 959886 h 2225415"/>
                  <a:gd name="connsiteX4" fmla="*/ 916067 w 2106868"/>
                  <a:gd name="connsiteY4" fmla="*/ 1048162 h 2225415"/>
                  <a:gd name="connsiteX5" fmla="*/ 938321 w 2106868"/>
                  <a:gd name="connsiteY5" fmla="*/ 1167595 h 2225415"/>
                  <a:gd name="connsiteX6" fmla="*/ 915325 w 2106868"/>
                  <a:gd name="connsiteY6" fmla="*/ 1281093 h 2225415"/>
                  <a:gd name="connsiteX7" fmla="*/ 851529 w 2106868"/>
                  <a:gd name="connsiteY7" fmla="*/ 1364176 h 2225415"/>
                  <a:gd name="connsiteX8" fmla="*/ 755093 w 2106868"/>
                  <a:gd name="connsiteY8" fmla="*/ 1414619 h 2225415"/>
                  <a:gd name="connsiteX9" fmla="*/ 617857 w 2106868"/>
                  <a:gd name="connsiteY9" fmla="*/ 1431681 h 2225415"/>
                  <a:gd name="connsiteX10" fmla="*/ 335967 w 2106868"/>
                  <a:gd name="connsiteY10" fmla="*/ 1431681 h 2225415"/>
                  <a:gd name="connsiteX11" fmla="*/ 335968 w 2106868"/>
                  <a:gd name="connsiteY11" fmla="*/ 102348 h 2225415"/>
                  <a:gd name="connsiteX12" fmla="*/ 533291 w 2106868"/>
                  <a:gd name="connsiteY12" fmla="*/ 102348 h 2225415"/>
                  <a:gd name="connsiteX13" fmla="*/ 677945 w 2106868"/>
                  <a:gd name="connsiteY13" fmla="*/ 118668 h 2225415"/>
                  <a:gd name="connsiteX14" fmla="*/ 767705 w 2106868"/>
                  <a:gd name="connsiteY14" fmla="*/ 165402 h 2225415"/>
                  <a:gd name="connsiteX15" fmla="*/ 821115 w 2106868"/>
                  <a:gd name="connsiteY15" fmla="*/ 241809 h 2225415"/>
                  <a:gd name="connsiteX16" fmla="*/ 838919 w 2106868"/>
                  <a:gd name="connsiteY16" fmla="*/ 345663 h 2225415"/>
                  <a:gd name="connsiteX17" fmla="*/ 822599 w 2106868"/>
                  <a:gd name="connsiteY17" fmla="*/ 444325 h 2225415"/>
                  <a:gd name="connsiteX18" fmla="*/ 772897 w 2106868"/>
                  <a:gd name="connsiteY18" fmla="*/ 525925 h 2225415"/>
                  <a:gd name="connsiteX19" fmla="*/ 689072 w 2106868"/>
                  <a:gd name="connsiteY19" fmla="*/ 580819 h 2225415"/>
                  <a:gd name="connsiteX20" fmla="*/ 554062 w 2106868"/>
                  <a:gd name="connsiteY20" fmla="*/ 600848 h 2225415"/>
                  <a:gd name="connsiteX21" fmla="*/ 335968 w 2106868"/>
                  <a:gd name="connsiteY21" fmla="*/ 600848 h 2225415"/>
                  <a:gd name="connsiteX22" fmla="*/ 1131839 w 2106868"/>
                  <a:gd name="connsiteY22" fmla="*/ 0 h 2225415"/>
                  <a:gd name="connsiteX23" fmla="*/ 2106868 w 2106868"/>
                  <a:gd name="connsiteY23" fmla="*/ 845806 h 2225415"/>
                  <a:gd name="connsiteX24" fmla="*/ 2106868 w 2106868"/>
                  <a:gd name="connsiteY24" fmla="*/ 2225415 h 2225415"/>
                  <a:gd name="connsiteX25" fmla="*/ 595571 w 2106868"/>
                  <a:gd name="connsiteY25" fmla="*/ 2225415 h 2225415"/>
                  <a:gd name="connsiteX26" fmla="*/ 0 w 2106868"/>
                  <a:gd name="connsiteY26" fmla="*/ 1708777 h 2225415"/>
                  <a:gd name="connsiteX27" fmla="*/ 23848 w 2106868"/>
                  <a:gd name="connsiteY27" fmla="*/ 1722658 h 2225415"/>
                  <a:gd name="connsiteX28" fmla="*/ 68913 w 2106868"/>
                  <a:gd name="connsiteY28" fmla="*/ 1729891 h 2225415"/>
                  <a:gd name="connsiteX29" fmla="*/ 579282 w 2106868"/>
                  <a:gd name="connsiteY29" fmla="*/ 1729891 h 2225415"/>
                  <a:gd name="connsiteX30" fmla="*/ 789215 w 2106868"/>
                  <a:gd name="connsiteY30" fmla="*/ 1715796 h 2225415"/>
                  <a:gd name="connsiteX31" fmla="*/ 966509 w 2106868"/>
                  <a:gd name="connsiteY31" fmla="*/ 1672029 h 2225415"/>
                  <a:gd name="connsiteX32" fmla="*/ 1118581 w 2106868"/>
                  <a:gd name="connsiteY32" fmla="*/ 1596364 h 2225415"/>
                  <a:gd name="connsiteX33" fmla="*/ 1237272 w 2106868"/>
                  <a:gd name="connsiteY33" fmla="*/ 1486575 h 2225415"/>
                  <a:gd name="connsiteX34" fmla="*/ 1315162 w 2106868"/>
                  <a:gd name="connsiteY34" fmla="*/ 1339696 h 2225415"/>
                  <a:gd name="connsiteX35" fmla="*/ 1343351 w 2106868"/>
                  <a:gd name="connsiteY35" fmla="*/ 1154242 h 2225415"/>
                  <a:gd name="connsiteX36" fmla="*/ 1313679 w 2106868"/>
                  <a:gd name="connsiteY36" fmla="*/ 977690 h 2225415"/>
                  <a:gd name="connsiteX37" fmla="*/ 1232821 w 2106868"/>
                  <a:gd name="connsiteY37" fmla="*/ 840454 h 2225415"/>
                  <a:gd name="connsiteX38" fmla="*/ 1112647 w 2106868"/>
                  <a:gd name="connsiteY38" fmla="*/ 744760 h 2225415"/>
                  <a:gd name="connsiteX39" fmla="*/ 962058 w 2106868"/>
                  <a:gd name="connsiteY39" fmla="*/ 692833 h 2225415"/>
                  <a:gd name="connsiteX40" fmla="*/ 1075556 w 2106868"/>
                  <a:gd name="connsiteY40" fmla="*/ 630520 h 2225415"/>
                  <a:gd name="connsiteX41" fmla="*/ 1159381 w 2106868"/>
                  <a:gd name="connsiteY41" fmla="*/ 541503 h 2225415"/>
                  <a:gd name="connsiteX42" fmla="*/ 1211308 w 2106868"/>
                  <a:gd name="connsiteY42" fmla="*/ 429489 h 2225415"/>
                  <a:gd name="connsiteX43" fmla="*/ 1229112 w 2106868"/>
                  <a:gd name="connsiteY43" fmla="*/ 298187 h 2225415"/>
                  <a:gd name="connsiteX44" fmla="*/ 1184603 w 2106868"/>
                  <a:gd name="connsiteY44" fmla="*/ 81577 h 2225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2106868" h="2225415">
                    <a:moveTo>
                      <a:pt x="335967" y="885705"/>
                    </a:moveTo>
                    <a:lnTo>
                      <a:pt x="567414" y="885705"/>
                    </a:lnTo>
                    <a:cubicBezTo>
                      <a:pt x="638628" y="885705"/>
                      <a:pt x="696489" y="892134"/>
                      <a:pt x="740998" y="904992"/>
                    </a:cubicBezTo>
                    <a:cubicBezTo>
                      <a:pt x="785507" y="917850"/>
                      <a:pt x="822103" y="936148"/>
                      <a:pt x="850787" y="959886"/>
                    </a:cubicBezTo>
                    <a:cubicBezTo>
                      <a:pt x="879471" y="983625"/>
                      <a:pt x="901230" y="1013050"/>
                      <a:pt x="916067" y="1048162"/>
                    </a:cubicBezTo>
                    <a:cubicBezTo>
                      <a:pt x="930903" y="1083275"/>
                      <a:pt x="938321" y="1123086"/>
                      <a:pt x="938321" y="1167595"/>
                    </a:cubicBezTo>
                    <a:cubicBezTo>
                      <a:pt x="938321" y="1210125"/>
                      <a:pt x="930656" y="1247958"/>
                      <a:pt x="915325" y="1281093"/>
                    </a:cubicBezTo>
                    <a:cubicBezTo>
                      <a:pt x="899994" y="1314227"/>
                      <a:pt x="878729" y="1341921"/>
                      <a:pt x="851529" y="1364176"/>
                    </a:cubicBezTo>
                    <a:cubicBezTo>
                      <a:pt x="824329" y="1386430"/>
                      <a:pt x="792184" y="1403245"/>
                      <a:pt x="755093" y="1414619"/>
                    </a:cubicBezTo>
                    <a:cubicBezTo>
                      <a:pt x="718002" y="1425994"/>
                      <a:pt x="672257" y="1431681"/>
                      <a:pt x="617857" y="1431681"/>
                    </a:cubicBezTo>
                    <a:lnTo>
                      <a:pt x="335967" y="1431681"/>
                    </a:lnTo>
                    <a:close/>
                    <a:moveTo>
                      <a:pt x="335968" y="102348"/>
                    </a:moveTo>
                    <a:lnTo>
                      <a:pt x="533291" y="102348"/>
                    </a:lnTo>
                    <a:cubicBezTo>
                      <a:pt x="593625" y="102348"/>
                      <a:pt x="641843" y="107788"/>
                      <a:pt x="677945" y="118668"/>
                    </a:cubicBezTo>
                    <a:cubicBezTo>
                      <a:pt x="714047" y="129548"/>
                      <a:pt x="743967" y="145126"/>
                      <a:pt x="767705" y="165402"/>
                    </a:cubicBezTo>
                    <a:cubicBezTo>
                      <a:pt x="791443" y="185679"/>
                      <a:pt x="809246" y="211147"/>
                      <a:pt x="821115" y="241809"/>
                    </a:cubicBezTo>
                    <a:cubicBezTo>
                      <a:pt x="832984" y="272471"/>
                      <a:pt x="838919" y="307089"/>
                      <a:pt x="838919" y="345663"/>
                    </a:cubicBezTo>
                    <a:cubicBezTo>
                      <a:pt x="838919" y="380281"/>
                      <a:pt x="833479" y="413169"/>
                      <a:pt x="822599" y="444325"/>
                    </a:cubicBezTo>
                    <a:cubicBezTo>
                      <a:pt x="811719" y="475481"/>
                      <a:pt x="795152" y="502681"/>
                      <a:pt x="772897" y="525925"/>
                    </a:cubicBezTo>
                    <a:cubicBezTo>
                      <a:pt x="750643" y="549168"/>
                      <a:pt x="722701" y="567466"/>
                      <a:pt x="689072" y="580819"/>
                    </a:cubicBezTo>
                    <a:cubicBezTo>
                      <a:pt x="655443" y="594172"/>
                      <a:pt x="610440" y="600848"/>
                      <a:pt x="554062" y="600848"/>
                    </a:cubicBezTo>
                    <a:lnTo>
                      <a:pt x="335968" y="600848"/>
                    </a:lnTo>
                    <a:close/>
                    <a:moveTo>
                      <a:pt x="1131839" y="0"/>
                    </a:moveTo>
                    <a:lnTo>
                      <a:pt x="2106868" y="845806"/>
                    </a:lnTo>
                    <a:lnTo>
                      <a:pt x="2106868" y="2225415"/>
                    </a:lnTo>
                    <a:lnTo>
                      <a:pt x="595571" y="2225415"/>
                    </a:lnTo>
                    <a:lnTo>
                      <a:pt x="0" y="1708777"/>
                    </a:lnTo>
                    <a:lnTo>
                      <a:pt x="23848" y="1722658"/>
                    </a:lnTo>
                    <a:cubicBezTo>
                      <a:pt x="37571" y="1727480"/>
                      <a:pt x="52593" y="1729891"/>
                      <a:pt x="68913" y="1729891"/>
                    </a:cubicBezTo>
                    <a:lnTo>
                      <a:pt x="579282" y="1729891"/>
                    </a:lnTo>
                    <a:cubicBezTo>
                      <a:pt x="656430" y="1729891"/>
                      <a:pt x="726408" y="1725192"/>
                      <a:pt x="789215" y="1715796"/>
                    </a:cubicBezTo>
                    <a:cubicBezTo>
                      <a:pt x="852022" y="1706400"/>
                      <a:pt x="911120" y="1691811"/>
                      <a:pt x="966509" y="1672029"/>
                    </a:cubicBezTo>
                    <a:cubicBezTo>
                      <a:pt x="1021898" y="1652247"/>
                      <a:pt x="1072589" y="1627026"/>
                      <a:pt x="1118581" y="1596364"/>
                    </a:cubicBezTo>
                    <a:cubicBezTo>
                      <a:pt x="1164574" y="1565702"/>
                      <a:pt x="1204137" y="1529106"/>
                      <a:pt x="1237272" y="1486575"/>
                    </a:cubicBezTo>
                    <a:cubicBezTo>
                      <a:pt x="1270406" y="1444045"/>
                      <a:pt x="1296370" y="1395085"/>
                      <a:pt x="1315162" y="1339696"/>
                    </a:cubicBezTo>
                    <a:cubicBezTo>
                      <a:pt x="1333955" y="1284307"/>
                      <a:pt x="1343351" y="1222489"/>
                      <a:pt x="1343351" y="1154242"/>
                    </a:cubicBezTo>
                    <a:cubicBezTo>
                      <a:pt x="1343351" y="1088962"/>
                      <a:pt x="1333460" y="1030112"/>
                      <a:pt x="1313679" y="977690"/>
                    </a:cubicBezTo>
                    <a:cubicBezTo>
                      <a:pt x="1293897" y="925268"/>
                      <a:pt x="1266944" y="879523"/>
                      <a:pt x="1232821" y="840454"/>
                    </a:cubicBezTo>
                    <a:cubicBezTo>
                      <a:pt x="1198697" y="801385"/>
                      <a:pt x="1158639" y="769487"/>
                      <a:pt x="1112647" y="744760"/>
                    </a:cubicBezTo>
                    <a:cubicBezTo>
                      <a:pt x="1066654" y="720033"/>
                      <a:pt x="1016458" y="702724"/>
                      <a:pt x="962058" y="692833"/>
                    </a:cubicBezTo>
                    <a:cubicBezTo>
                      <a:pt x="1004589" y="677008"/>
                      <a:pt x="1042422" y="656237"/>
                      <a:pt x="1075556" y="630520"/>
                    </a:cubicBezTo>
                    <a:cubicBezTo>
                      <a:pt x="1108690" y="604804"/>
                      <a:pt x="1136632" y="575132"/>
                      <a:pt x="1159381" y="541503"/>
                    </a:cubicBezTo>
                    <a:cubicBezTo>
                      <a:pt x="1182130" y="507874"/>
                      <a:pt x="1199439" y="470536"/>
                      <a:pt x="1211308" y="429489"/>
                    </a:cubicBezTo>
                    <a:cubicBezTo>
                      <a:pt x="1223177" y="388441"/>
                      <a:pt x="1229112" y="344674"/>
                      <a:pt x="1229112" y="298187"/>
                    </a:cubicBezTo>
                    <a:cubicBezTo>
                      <a:pt x="1229112" y="215104"/>
                      <a:pt x="1214275" y="142901"/>
                      <a:pt x="1184603" y="81577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2254719" y="784634"/>
                <a:ext cx="1390161" cy="1919818"/>
              </a:xfrm>
              <a:custGeom>
                <a:avLst/>
                <a:gdLst/>
                <a:ahLst/>
                <a:cxnLst/>
                <a:rect l="l" t="t" r="r" b="b"/>
                <a:pathLst>
                  <a:path w="1390161" h="1919818">
                    <a:moveTo>
                      <a:pt x="115723" y="0"/>
                    </a:moveTo>
                    <a:lnTo>
                      <a:pt x="597903" y="0"/>
                    </a:lnTo>
                    <a:cubicBezTo>
                      <a:pt x="715604" y="0"/>
                      <a:pt x="815254" y="9891"/>
                      <a:pt x="896854" y="29672"/>
                    </a:cubicBezTo>
                    <a:cubicBezTo>
                      <a:pt x="978454" y="49454"/>
                      <a:pt x="1047195" y="79374"/>
                      <a:pt x="1103079" y="119432"/>
                    </a:cubicBezTo>
                    <a:cubicBezTo>
                      <a:pt x="1158962" y="159490"/>
                      <a:pt x="1201740" y="210181"/>
                      <a:pt x="1231413" y="271504"/>
                    </a:cubicBezTo>
                    <a:cubicBezTo>
                      <a:pt x="1261085" y="332828"/>
                      <a:pt x="1275922" y="405031"/>
                      <a:pt x="1275922" y="488114"/>
                    </a:cubicBezTo>
                    <a:cubicBezTo>
                      <a:pt x="1275922" y="534601"/>
                      <a:pt x="1269987" y="578368"/>
                      <a:pt x="1258118" y="619416"/>
                    </a:cubicBezTo>
                    <a:cubicBezTo>
                      <a:pt x="1246249" y="660463"/>
                      <a:pt x="1228940" y="697801"/>
                      <a:pt x="1206191" y="731430"/>
                    </a:cubicBezTo>
                    <a:cubicBezTo>
                      <a:pt x="1183442" y="765059"/>
                      <a:pt x="1155500" y="794731"/>
                      <a:pt x="1122366" y="820447"/>
                    </a:cubicBezTo>
                    <a:cubicBezTo>
                      <a:pt x="1089232" y="846164"/>
                      <a:pt x="1051399" y="866935"/>
                      <a:pt x="1008868" y="882760"/>
                    </a:cubicBezTo>
                    <a:cubicBezTo>
                      <a:pt x="1063268" y="892651"/>
                      <a:pt x="1113464" y="909960"/>
                      <a:pt x="1159457" y="934687"/>
                    </a:cubicBezTo>
                    <a:cubicBezTo>
                      <a:pt x="1205449" y="959414"/>
                      <a:pt x="1245507" y="991312"/>
                      <a:pt x="1279631" y="1030381"/>
                    </a:cubicBezTo>
                    <a:cubicBezTo>
                      <a:pt x="1313754" y="1069450"/>
                      <a:pt x="1340707" y="1115195"/>
                      <a:pt x="1360489" y="1167617"/>
                    </a:cubicBezTo>
                    <a:cubicBezTo>
                      <a:pt x="1380270" y="1220039"/>
                      <a:pt x="1390161" y="1278889"/>
                      <a:pt x="1390161" y="1344169"/>
                    </a:cubicBezTo>
                    <a:cubicBezTo>
                      <a:pt x="1390161" y="1412416"/>
                      <a:pt x="1380765" y="1474234"/>
                      <a:pt x="1361972" y="1529623"/>
                    </a:cubicBezTo>
                    <a:cubicBezTo>
                      <a:pt x="1343180" y="1585012"/>
                      <a:pt x="1317216" y="1633972"/>
                      <a:pt x="1284082" y="1676502"/>
                    </a:cubicBezTo>
                    <a:cubicBezTo>
                      <a:pt x="1250947" y="1719033"/>
                      <a:pt x="1211384" y="1755629"/>
                      <a:pt x="1165391" y="1786291"/>
                    </a:cubicBezTo>
                    <a:cubicBezTo>
                      <a:pt x="1119399" y="1816953"/>
                      <a:pt x="1068708" y="1842174"/>
                      <a:pt x="1013319" y="1861956"/>
                    </a:cubicBezTo>
                    <a:cubicBezTo>
                      <a:pt x="957930" y="1881738"/>
                      <a:pt x="898832" y="1896327"/>
                      <a:pt x="836025" y="1905723"/>
                    </a:cubicBezTo>
                    <a:cubicBezTo>
                      <a:pt x="773218" y="1915119"/>
                      <a:pt x="703240" y="1919818"/>
                      <a:pt x="626092" y="1919818"/>
                    </a:cubicBezTo>
                    <a:lnTo>
                      <a:pt x="115723" y="1919818"/>
                    </a:lnTo>
                    <a:cubicBezTo>
                      <a:pt x="83083" y="1919818"/>
                      <a:pt x="55636" y="1910174"/>
                      <a:pt x="33381" y="1890887"/>
                    </a:cubicBezTo>
                    <a:cubicBezTo>
                      <a:pt x="11127" y="1871600"/>
                      <a:pt x="0" y="1840196"/>
                      <a:pt x="0" y="1796676"/>
                    </a:cubicBezTo>
                    <a:lnTo>
                      <a:pt x="0" y="123141"/>
                    </a:lnTo>
                    <a:cubicBezTo>
                      <a:pt x="0" y="79621"/>
                      <a:pt x="11127" y="48218"/>
                      <a:pt x="33381" y="28931"/>
                    </a:cubicBezTo>
                    <a:cubicBezTo>
                      <a:pt x="55636" y="9643"/>
                      <a:pt x="83083" y="0"/>
                      <a:pt x="115723" y="0"/>
                    </a:cubicBezTo>
                    <a:close/>
                    <a:moveTo>
                      <a:pt x="382776" y="292275"/>
                    </a:moveTo>
                    <a:lnTo>
                      <a:pt x="382776" y="790775"/>
                    </a:lnTo>
                    <a:lnTo>
                      <a:pt x="600870" y="790775"/>
                    </a:lnTo>
                    <a:cubicBezTo>
                      <a:pt x="657248" y="790775"/>
                      <a:pt x="702251" y="784099"/>
                      <a:pt x="735880" y="770746"/>
                    </a:cubicBezTo>
                    <a:cubicBezTo>
                      <a:pt x="769509" y="757393"/>
                      <a:pt x="797451" y="739095"/>
                      <a:pt x="819705" y="715852"/>
                    </a:cubicBezTo>
                    <a:cubicBezTo>
                      <a:pt x="841960" y="692608"/>
                      <a:pt x="858527" y="665408"/>
                      <a:pt x="869407" y="634252"/>
                    </a:cubicBezTo>
                    <a:cubicBezTo>
                      <a:pt x="880287" y="603096"/>
                      <a:pt x="885727" y="570208"/>
                      <a:pt x="885727" y="535590"/>
                    </a:cubicBezTo>
                    <a:cubicBezTo>
                      <a:pt x="885727" y="497016"/>
                      <a:pt x="879792" y="462398"/>
                      <a:pt x="867923" y="431736"/>
                    </a:cubicBezTo>
                    <a:cubicBezTo>
                      <a:pt x="856054" y="401074"/>
                      <a:pt x="838251" y="375606"/>
                      <a:pt x="814513" y="355329"/>
                    </a:cubicBezTo>
                    <a:cubicBezTo>
                      <a:pt x="790775" y="335053"/>
                      <a:pt x="760855" y="319475"/>
                      <a:pt x="724753" y="308595"/>
                    </a:cubicBezTo>
                    <a:cubicBezTo>
                      <a:pt x="688651" y="297715"/>
                      <a:pt x="640433" y="292275"/>
                      <a:pt x="580099" y="292275"/>
                    </a:cubicBezTo>
                    <a:lnTo>
                      <a:pt x="382776" y="292275"/>
                    </a:lnTo>
                    <a:close/>
                    <a:moveTo>
                      <a:pt x="382776" y="1075632"/>
                    </a:moveTo>
                    <a:lnTo>
                      <a:pt x="382776" y="1621608"/>
                    </a:lnTo>
                    <a:lnTo>
                      <a:pt x="664666" y="1621608"/>
                    </a:lnTo>
                    <a:cubicBezTo>
                      <a:pt x="719066" y="1621608"/>
                      <a:pt x="764811" y="1615921"/>
                      <a:pt x="801902" y="1604546"/>
                    </a:cubicBezTo>
                    <a:cubicBezTo>
                      <a:pt x="838993" y="1593172"/>
                      <a:pt x="871138" y="1576357"/>
                      <a:pt x="898338" y="1554103"/>
                    </a:cubicBezTo>
                    <a:cubicBezTo>
                      <a:pt x="925538" y="1531848"/>
                      <a:pt x="946803" y="1504154"/>
                      <a:pt x="962134" y="1471020"/>
                    </a:cubicBezTo>
                    <a:cubicBezTo>
                      <a:pt x="977465" y="1437885"/>
                      <a:pt x="985130" y="1400052"/>
                      <a:pt x="985130" y="1357522"/>
                    </a:cubicBezTo>
                    <a:cubicBezTo>
                      <a:pt x="985130" y="1313013"/>
                      <a:pt x="977712" y="1273202"/>
                      <a:pt x="962876" y="1238089"/>
                    </a:cubicBezTo>
                    <a:cubicBezTo>
                      <a:pt x="948039" y="1202977"/>
                      <a:pt x="926280" y="1173552"/>
                      <a:pt x="897596" y="1149813"/>
                    </a:cubicBezTo>
                    <a:cubicBezTo>
                      <a:pt x="868912" y="1126075"/>
                      <a:pt x="832316" y="1107777"/>
                      <a:pt x="787807" y="1094919"/>
                    </a:cubicBezTo>
                    <a:cubicBezTo>
                      <a:pt x="743298" y="1082061"/>
                      <a:pt x="685437" y="1075632"/>
                      <a:pt x="614223" y="1075632"/>
                    </a:cubicBezTo>
                    <a:lnTo>
                      <a:pt x="382776" y="107563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1771650" y="3806863"/>
            <a:ext cx="6574412" cy="1029116"/>
            <a:chOff x="2362199" y="4373039"/>
            <a:chExt cx="8765883" cy="1372155"/>
          </a:xfrm>
        </p:grpSpPr>
        <p:sp>
          <p:nvSpPr>
            <p:cNvPr id="38" name="Pentagon 37"/>
            <p:cNvSpPr/>
            <p:nvPr/>
          </p:nvSpPr>
          <p:spPr>
            <a:xfrm flipH="1">
              <a:off x="2362199" y="4373039"/>
              <a:ext cx="1158071" cy="1360703"/>
            </a:xfrm>
            <a:prstGeom prst="homePlate">
              <a:avLst>
                <a:gd name="adj" fmla="val 35991"/>
              </a:avLst>
            </a:prstGeom>
            <a:solidFill>
              <a:srgbClr val="1280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2666124" y="4931849"/>
              <a:ext cx="813345" cy="813345"/>
              <a:chOff x="1382807" y="174388"/>
              <a:chExt cx="3025588" cy="302558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382807" y="174388"/>
                <a:ext cx="3025588" cy="3025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501205" y="933640"/>
                <a:ext cx="1907190" cy="2266337"/>
              </a:xfrm>
              <a:custGeom>
                <a:avLst/>
                <a:gdLst>
                  <a:gd name="connsiteX0" fmla="*/ 1102503 w 1907190"/>
                  <a:gd name="connsiteY0" fmla="*/ 0 h 2266337"/>
                  <a:gd name="connsiteX1" fmla="*/ 1907190 w 1907190"/>
                  <a:gd name="connsiteY1" fmla="*/ 698039 h 2266337"/>
                  <a:gd name="connsiteX2" fmla="*/ 1907190 w 1907190"/>
                  <a:gd name="connsiteY2" fmla="*/ 2266337 h 2266337"/>
                  <a:gd name="connsiteX3" fmla="*/ 747579 w 1907190"/>
                  <a:gd name="connsiteY3" fmla="*/ 2266337 h 2266337"/>
                  <a:gd name="connsiteX4" fmla="*/ 0 w 1907190"/>
                  <a:gd name="connsiteY4" fmla="*/ 1617838 h 2266337"/>
                  <a:gd name="connsiteX5" fmla="*/ 62256 w 1907190"/>
                  <a:gd name="connsiteY5" fmla="*/ 1665289 h 2266337"/>
                  <a:gd name="connsiteX6" fmla="*/ 209135 w 1907190"/>
                  <a:gd name="connsiteY6" fmla="*/ 1741140 h 2266337"/>
                  <a:gd name="connsiteX7" fmla="*/ 565206 w 1907190"/>
                  <a:gd name="connsiteY7" fmla="*/ 1801969 h 2266337"/>
                  <a:gd name="connsiteX8" fmla="*/ 752886 w 1907190"/>
                  <a:gd name="connsiteY8" fmla="*/ 1785649 h 2266337"/>
                  <a:gd name="connsiteX9" fmla="*/ 907183 w 1907190"/>
                  <a:gd name="connsiteY9" fmla="*/ 1744849 h 2266337"/>
                  <a:gd name="connsiteX10" fmla="*/ 1021423 w 1907190"/>
                  <a:gd name="connsiteY10" fmla="*/ 1693664 h 2266337"/>
                  <a:gd name="connsiteX11" fmla="*/ 1084477 w 1907190"/>
                  <a:gd name="connsiteY11" fmla="*/ 1649897 h 2266337"/>
                  <a:gd name="connsiteX12" fmla="*/ 1108215 w 1907190"/>
                  <a:gd name="connsiteY12" fmla="*/ 1619482 h 2266337"/>
                  <a:gd name="connsiteX13" fmla="*/ 1120084 w 1907190"/>
                  <a:gd name="connsiteY13" fmla="*/ 1587584 h 2266337"/>
                  <a:gd name="connsiteX14" fmla="*/ 1126760 w 1907190"/>
                  <a:gd name="connsiteY14" fmla="*/ 1543075 h 2266337"/>
                  <a:gd name="connsiteX15" fmla="*/ 1128986 w 1907190"/>
                  <a:gd name="connsiteY15" fmla="*/ 1480021 h 2266337"/>
                  <a:gd name="connsiteX16" fmla="*/ 1126019 w 1907190"/>
                  <a:gd name="connsiteY16" fmla="*/ 1394712 h 2266337"/>
                  <a:gd name="connsiteX17" fmla="*/ 1117117 w 1907190"/>
                  <a:gd name="connsiteY17" fmla="*/ 1345011 h 2266337"/>
                  <a:gd name="connsiteX18" fmla="*/ 1102280 w 1907190"/>
                  <a:gd name="connsiteY18" fmla="*/ 1321273 h 2266337"/>
                  <a:gd name="connsiteX19" fmla="*/ 1078542 w 1907190"/>
                  <a:gd name="connsiteY19" fmla="*/ 1315338 h 2266337"/>
                  <a:gd name="connsiteX20" fmla="*/ 1024390 w 1907190"/>
                  <a:gd name="connsiteY20" fmla="*/ 1339076 h 2266337"/>
                  <a:gd name="connsiteX21" fmla="*/ 935372 w 1907190"/>
                  <a:gd name="connsiteY21" fmla="*/ 1392487 h 2266337"/>
                  <a:gd name="connsiteX22" fmla="*/ 805554 w 1907190"/>
                  <a:gd name="connsiteY22" fmla="*/ 1446640 h 2266337"/>
                  <a:gd name="connsiteX23" fmla="*/ 626035 w 1907190"/>
                  <a:gd name="connsiteY23" fmla="*/ 1471119 h 2266337"/>
                  <a:gd name="connsiteX24" fmla="*/ 420552 w 1907190"/>
                  <a:gd name="connsiteY24" fmla="*/ 1431803 h 2266337"/>
                  <a:gd name="connsiteX25" fmla="*/ 264771 w 1907190"/>
                  <a:gd name="connsiteY25" fmla="*/ 1312371 h 2266337"/>
                  <a:gd name="connsiteX26" fmla="*/ 165368 w 1907190"/>
                  <a:gd name="connsiteY26" fmla="*/ 1108372 h 2266337"/>
                  <a:gd name="connsiteX27" fmla="*/ 130502 w 1907190"/>
                  <a:gd name="connsiteY27" fmla="*/ 815355 h 2266337"/>
                  <a:gd name="connsiteX28" fmla="*/ 163142 w 1907190"/>
                  <a:gd name="connsiteY28" fmla="*/ 537916 h 2266337"/>
                  <a:gd name="connsiteX29" fmla="*/ 258836 w 1907190"/>
                  <a:gd name="connsiteY29" fmla="*/ 327982 h 2266337"/>
                  <a:gd name="connsiteX30" fmla="*/ 411650 w 1907190"/>
                  <a:gd name="connsiteY30" fmla="*/ 194455 h 2266337"/>
                  <a:gd name="connsiteX31" fmla="*/ 615650 w 1907190"/>
                  <a:gd name="connsiteY31" fmla="*/ 147721 h 2266337"/>
                  <a:gd name="connsiteX32" fmla="*/ 794427 w 1907190"/>
                  <a:gd name="connsiteY32" fmla="*/ 173684 h 2266337"/>
                  <a:gd name="connsiteX33" fmla="*/ 923503 w 1907190"/>
                  <a:gd name="connsiteY33" fmla="*/ 231546 h 2266337"/>
                  <a:gd name="connsiteX34" fmla="*/ 1011779 w 1907190"/>
                  <a:gd name="connsiteY34" fmla="*/ 289408 h 2266337"/>
                  <a:gd name="connsiteX35" fmla="*/ 1068157 w 1907190"/>
                  <a:gd name="connsiteY35" fmla="*/ 315371 h 2266337"/>
                  <a:gd name="connsiteX36" fmla="*/ 1091895 w 1907190"/>
                  <a:gd name="connsiteY36" fmla="*/ 306469 h 2266337"/>
                  <a:gd name="connsiteX37" fmla="*/ 1109699 w 1907190"/>
                  <a:gd name="connsiteY37" fmla="*/ 278280 h 2266337"/>
                  <a:gd name="connsiteX38" fmla="*/ 1120084 w 1907190"/>
                  <a:gd name="connsiteY38" fmla="*/ 227837 h 2266337"/>
                  <a:gd name="connsiteX39" fmla="*/ 1123051 w 1907190"/>
                  <a:gd name="connsiteY39" fmla="*/ 152172 h 2266337"/>
                  <a:gd name="connsiteX40" fmla="*/ 1120826 w 1907190"/>
                  <a:gd name="connsiteY40" fmla="*/ 82441 h 2266337"/>
                  <a:gd name="connsiteX41" fmla="*/ 1114150 w 1907190"/>
                  <a:gd name="connsiteY41" fmla="*/ 33481 h 2266337"/>
                  <a:gd name="connsiteX42" fmla="*/ 1102503 w 1907190"/>
                  <a:gd name="connsiteY42" fmla="*/ 0 h 22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907190" h="2266337">
                    <a:moveTo>
                      <a:pt x="1102503" y="0"/>
                    </a:moveTo>
                    <a:lnTo>
                      <a:pt x="1907190" y="698039"/>
                    </a:lnTo>
                    <a:lnTo>
                      <a:pt x="1907190" y="2266337"/>
                    </a:lnTo>
                    <a:lnTo>
                      <a:pt x="747579" y="2266337"/>
                    </a:lnTo>
                    <a:lnTo>
                      <a:pt x="0" y="1617838"/>
                    </a:lnTo>
                    <a:lnTo>
                      <a:pt x="62256" y="1665289"/>
                    </a:lnTo>
                    <a:cubicBezTo>
                      <a:pt x="107259" y="1695580"/>
                      <a:pt x="156219" y="1720864"/>
                      <a:pt x="209135" y="1741140"/>
                    </a:cubicBezTo>
                    <a:cubicBezTo>
                      <a:pt x="314967" y="1781693"/>
                      <a:pt x="433658" y="1801969"/>
                      <a:pt x="565206" y="1801969"/>
                    </a:cubicBezTo>
                    <a:cubicBezTo>
                      <a:pt x="632464" y="1801969"/>
                      <a:pt x="695024" y="1796529"/>
                      <a:pt x="752886" y="1785649"/>
                    </a:cubicBezTo>
                    <a:cubicBezTo>
                      <a:pt x="810747" y="1774769"/>
                      <a:pt x="862180" y="1761169"/>
                      <a:pt x="907183" y="1744849"/>
                    </a:cubicBezTo>
                    <a:cubicBezTo>
                      <a:pt x="952186" y="1728529"/>
                      <a:pt x="990266" y="1711468"/>
                      <a:pt x="1021423" y="1693664"/>
                    </a:cubicBezTo>
                    <a:cubicBezTo>
                      <a:pt x="1052579" y="1675860"/>
                      <a:pt x="1073597" y="1661271"/>
                      <a:pt x="1084477" y="1649897"/>
                    </a:cubicBezTo>
                    <a:cubicBezTo>
                      <a:pt x="1095357" y="1638522"/>
                      <a:pt x="1103270" y="1628384"/>
                      <a:pt x="1108215" y="1619482"/>
                    </a:cubicBezTo>
                    <a:cubicBezTo>
                      <a:pt x="1113160" y="1610581"/>
                      <a:pt x="1117117" y="1599948"/>
                      <a:pt x="1120084" y="1587584"/>
                    </a:cubicBezTo>
                    <a:cubicBezTo>
                      <a:pt x="1123051" y="1575221"/>
                      <a:pt x="1125277" y="1560384"/>
                      <a:pt x="1126760" y="1543075"/>
                    </a:cubicBezTo>
                    <a:cubicBezTo>
                      <a:pt x="1128244" y="1525766"/>
                      <a:pt x="1128986" y="1504748"/>
                      <a:pt x="1128986" y="1480021"/>
                    </a:cubicBezTo>
                    <a:cubicBezTo>
                      <a:pt x="1128986" y="1444414"/>
                      <a:pt x="1127997" y="1415978"/>
                      <a:pt x="1126019" y="1394712"/>
                    </a:cubicBezTo>
                    <a:cubicBezTo>
                      <a:pt x="1124040" y="1373447"/>
                      <a:pt x="1121073" y="1356880"/>
                      <a:pt x="1117117" y="1345011"/>
                    </a:cubicBezTo>
                    <a:cubicBezTo>
                      <a:pt x="1113160" y="1333142"/>
                      <a:pt x="1108215" y="1325229"/>
                      <a:pt x="1102280" y="1321273"/>
                    </a:cubicBezTo>
                    <a:cubicBezTo>
                      <a:pt x="1096346" y="1317316"/>
                      <a:pt x="1088433" y="1315338"/>
                      <a:pt x="1078542" y="1315338"/>
                    </a:cubicBezTo>
                    <a:cubicBezTo>
                      <a:pt x="1065684" y="1315338"/>
                      <a:pt x="1047634" y="1323251"/>
                      <a:pt x="1024390" y="1339076"/>
                    </a:cubicBezTo>
                    <a:cubicBezTo>
                      <a:pt x="1001146" y="1354902"/>
                      <a:pt x="971474" y="1372705"/>
                      <a:pt x="935372" y="1392487"/>
                    </a:cubicBezTo>
                    <a:cubicBezTo>
                      <a:pt x="899270" y="1412269"/>
                      <a:pt x="855998" y="1430320"/>
                      <a:pt x="805554" y="1446640"/>
                    </a:cubicBezTo>
                    <a:cubicBezTo>
                      <a:pt x="755111" y="1462959"/>
                      <a:pt x="695271" y="1471119"/>
                      <a:pt x="626035" y="1471119"/>
                    </a:cubicBezTo>
                    <a:cubicBezTo>
                      <a:pt x="549875" y="1471119"/>
                      <a:pt x="481381" y="1458014"/>
                      <a:pt x="420552" y="1431803"/>
                    </a:cubicBezTo>
                    <a:cubicBezTo>
                      <a:pt x="359723" y="1405592"/>
                      <a:pt x="307796" y="1365782"/>
                      <a:pt x="264771" y="1312371"/>
                    </a:cubicBezTo>
                    <a:cubicBezTo>
                      <a:pt x="221746" y="1258960"/>
                      <a:pt x="188611" y="1190960"/>
                      <a:pt x="165368" y="1108372"/>
                    </a:cubicBezTo>
                    <a:cubicBezTo>
                      <a:pt x="142124" y="1025783"/>
                      <a:pt x="130502" y="928110"/>
                      <a:pt x="130502" y="815355"/>
                    </a:cubicBezTo>
                    <a:cubicBezTo>
                      <a:pt x="130502" y="712490"/>
                      <a:pt x="141382" y="620010"/>
                      <a:pt x="163142" y="537916"/>
                    </a:cubicBezTo>
                    <a:cubicBezTo>
                      <a:pt x="184902" y="455822"/>
                      <a:pt x="216800" y="385844"/>
                      <a:pt x="258836" y="327982"/>
                    </a:cubicBezTo>
                    <a:cubicBezTo>
                      <a:pt x="300873" y="270120"/>
                      <a:pt x="351811" y="225612"/>
                      <a:pt x="411650" y="194455"/>
                    </a:cubicBezTo>
                    <a:cubicBezTo>
                      <a:pt x="471490" y="163299"/>
                      <a:pt x="539490" y="147721"/>
                      <a:pt x="615650" y="147721"/>
                    </a:cubicBezTo>
                    <a:cubicBezTo>
                      <a:pt x="684886" y="147721"/>
                      <a:pt x="744478" y="156375"/>
                      <a:pt x="794427" y="173684"/>
                    </a:cubicBezTo>
                    <a:cubicBezTo>
                      <a:pt x="844376" y="190993"/>
                      <a:pt x="887401" y="210281"/>
                      <a:pt x="923503" y="231546"/>
                    </a:cubicBezTo>
                    <a:cubicBezTo>
                      <a:pt x="959605" y="252811"/>
                      <a:pt x="989030" y="272098"/>
                      <a:pt x="1011779" y="289408"/>
                    </a:cubicBezTo>
                    <a:cubicBezTo>
                      <a:pt x="1034528" y="306717"/>
                      <a:pt x="1053321" y="315371"/>
                      <a:pt x="1068157" y="315371"/>
                    </a:cubicBezTo>
                    <a:cubicBezTo>
                      <a:pt x="1077059" y="315371"/>
                      <a:pt x="1084971" y="312404"/>
                      <a:pt x="1091895" y="306469"/>
                    </a:cubicBezTo>
                    <a:cubicBezTo>
                      <a:pt x="1098819" y="300535"/>
                      <a:pt x="1104753" y="291139"/>
                      <a:pt x="1109699" y="278280"/>
                    </a:cubicBezTo>
                    <a:cubicBezTo>
                      <a:pt x="1114644" y="265422"/>
                      <a:pt x="1118106" y="248608"/>
                      <a:pt x="1120084" y="227837"/>
                    </a:cubicBezTo>
                    <a:cubicBezTo>
                      <a:pt x="1122062" y="207066"/>
                      <a:pt x="1123051" y="181844"/>
                      <a:pt x="1123051" y="152172"/>
                    </a:cubicBezTo>
                    <a:cubicBezTo>
                      <a:pt x="1123051" y="124477"/>
                      <a:pt x="1122309" y="101234"/>
                      <a:pt x="1120826" y="82441"/>
                    </a:cubicBezTo>
                    <a:cubicBezTo>
                      <a:pt x="1119342" y="63649"/>
                      <a:pt x="1117117" y="47329"/>
                      <a:pt x="1114150" y="33481"/>
                    </a:cubicBezTo>
                    <a:lnTo>
                      <a:pt x="1102503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2210358" y="753478"/>
                <a:ext cx="1419835" cy="1982130"/>
              </a:xfrm>
              <a:custGeom>
                <a:avLst/>
                <a:gdLst/>
                <a:ahLst/>
                <a:cxnLst/>
                <a:rect l="l" t="t" r="r" b="b"/>
                <a:pathLst>
                  <a:path w="1419835" h="1982130">
                    <a:moveTo>
                      <a:pt x="890179" y="0"/>
                    </a:moveTo>
                    <a:cubicBezTo>
                      <a:pt x="943589" y="0"/>
                      <a:pt x="995022" y="4450"/>
                      <a:pt x="1044476" y="13352"/>
                    </a:cubicBezTo>
                    <a:cubicBezTo>
                      <a:pt x="1093931" y="22254"/>
                      <a:pt x="1139676" y="33876"/>
                      <a:pt x="1181712" y="48218"/>
                    </a:cubicBezTo>
                    <a:cubicBezTo>
                      <a:pt x="1223748" y="62559"/>
                      <a:pt x="1261581" y="79127"/>
                      <a:pt x="1295210" y="97919"/>
                    </a:cubicBezTo>
                    <a:cubicBezTo>
                      <a:pt x="1328839" y="116712"/>
                      <a:pt x="1352330" y="132785"/>
                      <a:pt x="1365682" y="146137"/>
                    </a:cubicBezTo>
                    <a:cubicBezTo>
                      <a:pt x="1379035" y="159490"/>
                      <a:pt x="1388184" y="170617"/>
                      <a:pt x="1393129" y="179519"/>
                    </a:cubicBezTo>
                    <a:cubicBezTo>
                      <a:pt x="1398075" y="188421"/>
                      <a:pt x="1402031" y="199795"/>
                      <a:pt x="1404999" y="213642"/>
                    </a:cubicBezTo>
                    <a:cubicBezTo>
                      <a:pt x="1407966" y="227490"/>
                      <a:pt x="1410191" y="243810"/>
                      <a:pt x="1411675" y="262602"/>
                    </a:cubicBezTo>
                    <a:cubicBezTo>
                      <a:pt x="1413158" y="281395"/>
                      <a:pt x="1413900" y="304638"/>
                      <a:pt x="1413900" y="332333"/>
                    </a:cubicBezTo>
                    <a:cubicBezTo>
                      <a:pt x="1413900" y="362005"/>
                      <a:pt x="1412911" y="387227"/>
                      <a:pt x="1410933" y="407998"/>
                    </a:cubicBezTo>
                    <a:cubicBezTo>
                      <a:pt x="1408955" y="428769"/>
                      <a:pt x="1405493" y="445583"/>
                      <a:pt x="1400548" y="458441"/>
                    </a:cubicBezTo>
                    <a:cubicBezTo>
                      <a:pt x="1395602" y="471300"/>
                      <a:pt x="1389668" y="480696"/>
                      <a:pt x="1382744" y="486630"/>
                    </a:cubicBezTo>
                    <a:cubicBezTo>
                      <a:pt x="1375820" y="492565"/>
                      <a:pt x="1367908" y="495532"/>
                      <a:pt x="1359006" y="495532"/>
                    </a:cubicBezTo>
                    <a:cubicBezTo>
                      <a:pt x="1344170" y="495532"/>
                      <a:pt x="1325377" y="486878"/>
                      <a:pt x="1302628" y="469569"/>
                    </a:cubicBezTo>
                    <a:cubicBezTo>
                      <a:pt x="1279879" y="452259"/>
                      <a:pt x="1250454" y="432972"/>
                      <a:pt x="1214352" y="411707"/>
                    </a:cubicBezTo>
                    <a:cubicBezTo>
                      <a:pt x="1178250" y="390442"/>
                      <a:pt x="1135225" y="371154"/>
                      <a:pt x="1085276" y="353845"/>
                    </a:cubicBezTo>
                    <a:cubicBezTo>
                      <a:pt x="1035327" y="336536"/>
                      <a:pt x="975735" y="327882"/>
                      <a:pt x="906499" y="327882"/>
                    </a:cubicBezTo>
                    <a:cubicBezTo>
                      <a:pt x="830339" y="327882"/>
                      <a:pt x="762339" y="343460"/>
                      <a:pt x="702499" y="374616"/>
                    </a:cubicBezTo>
                    <a:cubicBezTo>
                      <a:pt x="642660" y="405773"/>
                      <a:pt x="591722" y="450281"/>
                      <a:pt x="549685" y="508143"/>
                    </a:cubicBezTo>
                    <a:cubicBezTo>
                      <a:pt x="507649" y="566005"/>
                      <a:pt x="475751" y="635983"/>
                      <a:pt x="453991" y="718077"/>
                    </a:cubicBezTo>
                    <a:cubicBezTo>
                      <a:pt x="432231" y="800171"/>
                      <a:pt x="421351" y="892651"/>
                      <a:pt x="421351" y="995516"/>
                    </a:cubicBezTo>
                    <a:cubicBezTo>
                      <a:pt x="421351" y="1108271"/>
                      <a:pt x="432973" y="1205944"/>
                      <a:pt x="456217" y="1288533"/>
                    </a:cubicBezTo>
                    <a:cubicBezTo>
                      <a:pt x="479460" y="1371121"/>
                      <a:pt x="512595" y="1439121"/>
                      <a:pt x="555620" y="1492532"/>
                    </a:cubicBezTo>
                    <a:cubicBezTo>
                      <a:pt x="598645" y="1545943"/>
                      <a:pt x="650572" y="1585753"/>
                      <a:pt x="711401" y="1611964"/>
                    </a:cubicBezTo>
                    <a:cubicBezTo>
                      <a:pt x="772230" y="1638175"/>
                      <a:pt x="840724" y="1651280"/>
                      <a:pt x="916884" y="1651280"/>
                    </a:cubicBezTo>
                    <a:cubicBezTo>
                      <a:pt x="986120" y="1651280"/>
                      <a:pt x="1045960" y="1643120"/>
                      <a:pt x="1096403" y="1626801"/>
                    </a:cubicBezTo>
                    <a:cubicBezTo>
                      <a:pt x="1146847" y="1610481"/>
                      <a:pt x="1190119" y="1592430"/>
                      <a:pt x="1226221" y="1572648"/>
                    </a:cubicBezTo>
                    <a:cubicBezTo>
                      <a:pt x="1262323" y="1552866"/>
                      <a:pt x="1291995" y="1535063"/>
                      <a:pt x="1315239" y="1519237"/>
                    </a:cubicBezTo>
                    <a:cubicBezTo>
                      <a:pt x="1338483" y="1503412"/>
                      <a:pt x="1356533" y="1495499"/>
                      <a:pt x="1369391" y="1495499"/>
                    </a:cubicBezTo>
                    <a:cubicBezTo>
                      <a:pt x="1379282" y="1495499"/>
                      <a:pt x="1387195" y="1497477"/>
                      <a:pt x="1393129" y="1501434"/>
                    </a:cubicBezTo>
                    <a:cubicBezTo>
                      <a:pt x="1399064" y="1505390"/>
                      <a:pt x="1404009" y="1513303"/>
                      <a:pt x="1407966" y="1525172"/>
                    </a:cubicBezTo>
                    <a:cubicBezTo>
                      <a:pt x="1411922" y="1537041"/>
                      <a:pt x="1414889" y="1553608"/>
                      <a:pt x="1416868" y="1574873"/>
                    </a:cubicBezTo>
                    <a:cubicBezTo>
                      <a:pt x="1418846" y="1596139"/>
                      <a:pt x="1419835" y="1624575"/>
                      <a:pt x="1419835" y="1660182"/>
                    </a:cubicBezTo>
                    <a:cubicBezTo>
                      <a:pt x="1419835" y="1684909"/>
                      <a:pt x="1419093" y="1705927"/>
                      <a:pt x="1417609" y="1723236"/>
                    </a:cubicBezTo>
                    <a:cubicBezTo>
                      <a:pt x="1416126" y="1740545"/>
                      <a:pt x="1413900" y="1755382"/>
                      <a:pt x="1410933" y="1767745"/>
                    </a:cubicBezTo>
                    <a:cubicBezTo>
                      <a:pt x="1407966" y="1780109"/>
                      <a:pt x="1404009" y="1790742"/>
                      <a:pt x="1399064" y="1799643"/>
                    </a:cubicBezTo>
                    <a:cubicBezTo>
                      <a:pt x="1394119" y="1808545"/>
                      <a:pt x="1386206" y="1818683"/>
                      <a:pt x="1375326" y="1830058"/>
                    </a:cubicBezTo>
                    <a:cubicBezTo>
                      <a:pt x="1364446" y="1841432"/>
                      <a:pt x="1343428" y="1856021"/>
                      <a:pt x="1312272" y="1873825"/>
                    </a:cubicBezTo>
                    <a:cubicBezTo>
                      <a:pt x="1281115" y="1891629"/>
                      <a:pt x="1243035" y="1908690"/>
                      <a:pt x="1198032" y="1925010"/>
                    </a:cubicBezTo>
                    <a:cubicBezTo>
                      <a:pt x="1153029" y="1941330"/>
                      <a:pt x="1101596" y="1954930"/>
                      <a:pt x="1043735" y="1965810"/>
                    </a:cubicBezTo>
                    <a:cubicBezTo>
                      <a:pt x="985873" y="1976690"/>
                      <a:pt x="923313" y="1982130"/>
                      <a:pt x="856055" y="1982130"/>
                    </a:cubicBezTo>
                    <a:cubicBezTo>
                      <a:pt x="724507" y="1982130"/>
                      <a:pt x="605816" y="1961854"/>
                      <a:pt x="499984" y="1921301"/>
                    </a:cubicBezTo>
                    <a:cubicBezTo>
                      <a:pt x="394152" y="1880748"/>
                      <a:pt x="304145" y="1820167"/>
                      <a:pt x="229963" y="1739556"/>
                    </a:cubicBezTo>
                    <a:cubicBezTo>
                      <a:pt x="155782" y="1658946"/>
                      <a:pt x="98909" y="1558306"/>
                      <a:pt x="59346" y="1437637"/>
                    </a:cubicBezTo>
                    <a:cubicBezTo>
                      <a:pt x="19782" y="1316969"/>
                      <a:pt x="0" y="1176519"/>
                      <a:pt x="0" y="1016286"/>
                    </a:cubicBezTo>
                    <a:cubicBezTo>
                      <a:pt x="0" y="853087"/>
                      <a:pt x="21760" y="708186"/>
                      <a:pt x="65280" y="581583"/>
                    </a:cubicBezTo>
                    <a:cubicBezTo>
                      <a:pt x="108800" y="454980"/>
                      <a:pt x="169629" y="348653"/>
                      <a:pt x="247767" y="262602"/>
                    </a:cubicBezTo>
                    <a:cubicBezTo>
                      <a:pt x="325905" y="176552"/>
                      <a:pt x="419621" y="111272"/>
                      <a:pt x="528915" y="66763"/>
                    </a:cubicBezTo>
                    <a:cubicBezTo>
                      <a:pt x="638209" y="22254"/>
                      <a:pt x="758630" y="0"/>
                      <a:pt x="89017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3498049" y="4377137"/>
              <a:ext cx="7630033" cy="1358452"/>
            </a:xfrm>
            <a:prstGeom prst="rect">
              <a:avLst/>
            </a:prstGeom>
            <a:solidFill>
              <a:srgbClr val="16A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2000" dirty="0" smtClean="0">
                  <a:latin typeface="Gill Sans MT" panose="020B0502020104020203" pitchFamily="34" charset="0"/>
                </a:rPr>
                <a:t>We </a:t>
              </a:r>
              <a:r>
                <a:rPr lang="en-US" sz="2000" dirty="0">
                  <a:latin typeface="Gill Sans MT" panose="020B0502020104020203" pitchFamily="34" charset="0"/>
                </a:rPr>
                <a:t>loose </a:t>
              </a:r>
              <a:r>
                <a:rPr lang="en-US" sz="2000" b="1" dirty="0" smtClean="0">
                  <a:solidFill>
                    <a:srgbClr val="FFFF00"/>
                  </a:solidFill>
                  <a:latin typeface="Gill Sans MT" panose="020B0502020104020203" pitchFamily="34" charset="0"/>
                </a:rPr>
                <a:t>quantity and quality </a:t>
              </a:r>
              <a:r>
                <a:rPr lang="en-US" sz="2000" dirty="0" smtClean="0">
                  <a:latin typeface="Gill Sans MT" panose="020B0502020104020203" pitchFamily="34" charset="0"/>
                </a:rPr>
                <a:t>because </a:t>
              </a:r>
              <a:r>
                <a:rPr lang="en-US" sz="2000" dirty="0">
                  <a:latin typeface="Gill Sans MT" panose="020B0502020104020203" pitchFamily="34" charset="0"/>
                </a:rPr>
                <a:t>of climate change and genetic make up by growing the same variety 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05" y="-25758"/>
            <a:ext cx="9144000" cy="860665"/>
            <a:chOff x="-7283" y="-25758"/>
            <a:chExt cx="9144000" cy="860665"/>
          </a:xfrm>
        </p:grpSpPr>
        <p:sp>
          <p:nvSpPr>
            <p:cNvPr id="46" name="Rectangle 45"/>
            <p:cNvSpPr/>
            <p:nvPr/>
          </p:nvSpPr>
          <p:spPr>
            <a:xfrm>
              <a:off x="-7283" y="-25758"/>
              <a:ext cx="9144000" cy="78382"/>
            </a:xfrm>
            <a:prstGeom prst="rect">
              <a:avLst/>
            </a:pr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4" y="105276"/>
              <a:ext cx="1019806" cy="72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0" y="6499412"/>
            <a:ext cx="9144000" cy="358588"/>
            <a:chOff x="0" y="6499412"/>
            <a:chExt cx="9144000" cy="358588"/>
          </a:xfrm>
        </p:grpSpPr>
        <p:sp>
          <p:nvSpPr>
            <p:cNvPr id="49" name="Rectangle 48"/>
            <p:cNvSpPr/>
            <p:nvPr userDrawn="1"/>
          </p:nvSpPr>
          <p:spPr>
            <a:xfrm>
              <a:off x="0" y="6526306"/>
              <a:ext cx="9144000" cy="331694"/>
            </a:xfrm>
            <a:prstGeom prst="rect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 userDrawn="1"/>
          </p:nvSpPr>
          <p:spPr>
            <a:xfrm flipV="1">
              <a:off x="0" y="6499412"/>
              <a:ext cx="9144000" cy="5378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71646" y="5058720"/>
            <a:ext cx="6574412" cy="1029116"/>
            <a:chOff x="2362199" y="4373039"/>
            <a:chExt cx="8765883" cy="1372155"/>
          </a:xfrm>
        </p:grpSpPr>
        <p:sp>
          <p:nvSpPr>
            <p:cNvPr id="52" name="Pentagon 51"/>
            <p:cNvSpPr/>
            <p:nvPr/>
          </p:nvSpPr>
          <p:spPr>
            <a:xfrm flipH="1">
              <a:off x="2362199" y="4373039"/>
              <a:ext cx="1158071" cy="1360703"/>
            </a:xfrm>
            <a:prstGeom prst="homePlate">
              <a:avLst>
                <a:gd name="adj" fmla="val 35991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>
              <a:off x="2666124" y="4931849"/>
              <a:ext cx="813345" cy="813345"/>
              <a:chOff x="1382807" y="174388"/>
              <a:chExt cx="3025588" cy="3025589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382807" y="174388"/>
                <a:ext cx="3025588" cy="30255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501205" y="933640"/>
                <a:ext cx="1907190" cy="2266337"/>
              </a:xfrm>
              <a:custGeom>
                <a:avLst/>
                <a:gdLst>
                  <a:gd name="connsiteX0" fmla="*/ 1102503 w 1907190"/>
                  <a:gd name="connsiteY0" fmla="*/ 0 h 2266337"/>
                  <a:gd name="connsiteX1" fmla="*/ 1907190 w 1907190"/>
                  <a:gd name="connsiteY1" fmla="*/ 698039 h 2266337"/>
                  <a:gd name="connsiteX2" fmla="*/ 1907190 w 1907190"/>
                  <a:gd name="connsiteY2" fmla="*/ 2266337 h 2266337"/>
                  <a:gd name="connsiteX3" fmla="*/ 747579 w 1907190"/>
                  <a:gd name="connsiteY3" fmla="*/ 2266337 h 2266337"/>
                  <a:gd name="connsiteX4" fmla="*/ 0 w 1907190"/>
                  <a:gd name="connsiteY4" fmla="*/ 1617838 h 2266337"/>
                  <a:gd name="connsiteX5" fmla="*/ 62256 w 1907190"/>
                  <a:gd name="connsiteY5" fmla="*/ 1665289 h 2266337"/>
                  <a:gd name="connsiteX6" fmla="*/ 209135 w 1907190"/>
                  <a:gd name="connsiteY6" fmla="*/ 1741140 h 2266337"/>
                  <a:gd name="connsiteX7" fmla="*/ 565206 w 1907190"/>
                  <a:gd name="connsiteY7" fmla="*/ 1801969 h 2266337"/>
                  <a:gd name="connsiteX8" fmla="*/ 752886 w 1907190"/>
                  <a:gd name="connsiteY8" fmla="*/ 1785649 h 2266337"/>
                  <a:gd name="connsiteX9" fmla="*/ 907183 w 1907190"/>
                  <a:gd name="connsiteY9" fmla="*/ 1744849 h 2266337"/>
                  <a:gd name="connsiteX10" fmla="*/ 1021423 w 1907190"/>
                  <a:gd name="connsiteY10" fmla="*/ 1693664 h 2266337"/>
                  <a:gd name="connsiteX11" fmla="*/ 1084477 w 1907190"/>
                  <a:gd name="connsiteY11" fmla="*/ 1649897 h 2266337"/>
                  <a:gd name="connsiteX12" fmla="*/ 1108215 w 1907190"/>
                  <a:gd name="connsiteY12" fmla="*/ 1619482 h 2266337"/>
                  <a:gd name="connsiteX13" fmla="*/ 1120084 w 1907190"/>
                  <a:gd name="connsiteY13" fmla="*/ 1587584 h 2266337"/>
                  <a:gd name="connsiteX14" fmla="*/ 1126760 w 1907190"/>
                  <a:gd name="connsiteY14" fmla="*/ 1543075 h 2266337"/>
                  <a:gd name="connsiteX15" fmla="*/ 1128986 w 1907190"/>
                  <a:gd name="connsiteY15" fmla="*/ 1480021 h 2266337"/>
                  <a:gd name="connsiteX16" fmla="*/ 1126019 w 1907190"/>
                  <a:gd name="connsiteY16" fmla="*/ 1394712 h 2266337"/>
                  <a:gd name="connsiteX17" fmla="*/ 1117117 w 1907190"/>
                  <a:gd name="connsiteY17" fmla="*/ 1345011 h 2266337"/>
                  <a:gd name="connsiteX18" fmla="*/ 1102280 w 1907190"/>
                  <a:gd name="connsiteY18" fmla="*/ 1321273 h 2266337"/>
                  <a:gd name="connsiteX19" fmla="*/ 1078542 w 1907190"/>
                  <a:gd name="connsiteY19" fmla="*/ 1315338 h 2266337"/>
                  <a:gd name="connsiteX20" fmla="*/ 1024390 w 1907190"/>
                  <a:gd name="connsiteY20" fmla="*/ 1339076 h 2266337"/>
                  <a:gd name="connsiteX21" fmla="*/ 935372 w 1907190"/>
                  <a:gd name="connsiteY21" fmla="*/ 1392487 h 2266337"/>
                  <a:gd name="connsiteX22" fmla="*/ 805554 w 1907190"/>
                  <a:gd name="connsiteY22" fmla="*/ 1446640 h 2266337"/>
                  <a:gd name="connsiteX23" fmla="*/ 626035 w 1907190"/>
                  <a:gd name="connsiteY23" fmla="*/ 1471119 h 2266337"/>
                  <a:gd name="connsiteX24" fmla="*/ 420552 w 1907190"/>
                  <a:gd name="connsiteY24" fmla="*/ 1431803 h 2266337"/>
                  <a:gd name="connsiteX25" fmla="*/ 264771 w 1907190"/>
                  <a:gd name="connsiteY25" fmla="*/ 1312371 h 2266337"/>
                  <a:gd name="connsiteX26" fmla="*/ 165368 w 1907190"/>
                  <a:gd name="connsiteY26" fmla="*/ 1108372 h 2266337"/>
                  <a:gd name="connsiteX27" fmla="*/ 130502 w 1907190"/>
                  <a:gd name="connsiteY27" fmla="*/ 815355 h 2266337"/>
                  <a:gd name="connsiteX28" fmla="*/ 163142 w 1907190"/>
                  <a:gd name="connsiteY28" fmla="*/ 537916 h 2266337"/>
                  <a:gd name="connsiteX29" fmla="*/ 258836 w 1907190"/>
                  <a:gd name="connsiteY29" fmla="*/ 327982 h 2266337"/>
                  <a:gd name="connsiteX30" fmla="*/ 411650 w 1907190"/>
                  <a:gd name="connsiteY30" fmla="*/ 194455 h 2266337"/>
                  <a:gd name="connsiteX31" fmla="*/ 615650 w 1907190"/>
                  <a:gd name="connsiteY31" fmla="*/ 147721 h 2266337"/>
                  <a:gd name="connsiteX32" fmla="*/ 794427 w 1907190"/>
                  <a:gd name="connsiteY32" fmla="*/ 173684 h 2266337"/>
                  <a:gd name="connsiteX33" fmla="*/ 923503 w 1907190"/>
                  <a:gd name="connsiteY33" fmla="*/ 231546 h 2266337"/>
                  <a:gd name="connsiteX34" fmla="*/ 1011779 w 1907190"/>
                  <a:gd name="connsiteY34" fmla="*/ 289408 h 2266337"/>
                  <a:gd name="connsiteX35" fmla="*/ 1068157 w 1907190"/>
                  <a:gd name="connsiteY35" fmla="*/ 315371 h 2266337"/>
                  <a:gd name="connsiteX36" fmla="*/ 1091895 w 1907190"/>
                  <a:gd name="connsiteY36" fmla="*/ 306469 h 2266337"/>
                  <a:gd name="connsiteX37" fmla="*/ 1109699 w 1907190"/>
                  <a:gd name="connsiteY37" fmla="*/ 278280 h 2266337"/>
                  <a:gd name="connsiteX38" fmla="*/ 1120084 w 1907190"/>
                  <a:gd name="connsiteY38" fmla="*/ 227837 h 2266337"/>
                  <a:gd name="connsiteX39" fmla="*/ 1123051 w 1907190"/>
                  <a:gd name="connsiteY39" fmla="*/ 152172 h 2266337"/>
                  <a:gd name="connsiteX40" fmla="*/ 1120826 w 1907190"/>
                  <a:gd name="connsiteY40" fmla="*/ 82441 h 2266337"/>
                  <a:gd name="connsiteX41" fmla="*/ 1114150 w 1907190"/>
                  <a:gd name="connsiteY41" fmla="*/ 33481 h 2266337"/>
                  <a:gd name="connsiteX42" fmla="*/ 1102503 w 1907190"/>
                  <a:gd name="connsiteY42" fmla="*/ 0 h 22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907190" h="2266337">
                    <a:moveTo>
                      <a:pt x="1102503" y="0"/>
                    </a:moveTo>
                    <a:lnTo>
                      <a:pt x="1907190" y="698039"/>
                    </a:lnTo>
                    <a:lnTo>
                      <a:pt x="1907190" y="2266337"/>
                    </a:lnTo>
                    <a:lnTo>
                      <a:pt x="747579" y="2266337"/>
                    </a:lnTo>
                    <a:lnTo>
                      <a:pt x="0" y="1617838"/>
                    </a:lnTo>
                    <a:lnTo>
                      <a:pt x="62256" y="1665289"/>
                    </a:lnTo>
                    <a:cubicBezTo>
                      <a:pt x="107259" y="1695580"/>
                      <a:pt x="156219" y="1720864"/>
                      <a:pt x="209135" y="1741140"/>
                    </a:cubicBezTo>
                    <a:cubicBezTo>
                      <a:pt x="314967" y="1781693"/>
                      <a:pt x="433658" y="1801969"/>
                      <a:pt x="565206" y="1801969"/>
                    </a:cubicBezTo>
                    <a:cubicBezTo>
                      <a:pt x="632464" y="1801969"/>
                      <a:pt x="695024" y="1796529"/>
                      <a:pt x="752886" y="1785649"/>
                    </a:cubicBezTo>
                    <a:cubicBezTo>
                      <a:pt x="810747" y="1774769"/>
                      <a:pt x="862180" y="1761169"/>
                      <a:pt x="907183" y="1744849"/>
                    </a:cubicBezTo>
                    <a:cubicBezTo>
                      <a:pt x="952186" y="1728529"/>
                      <a:pt x="990266" y="1711468"/>
                      <a:pt x="1021423" y="1693664"/>
                    </a:cubicBezTo>
                    <a:cubicBezTo>
                      <a:pt x="1052579" y="1675860"/>
                      <a:pt x="1073597" y="1661271"/>
                      <a:pt x="1084477" y="1649897"/>
                    </a:cubicBezTo>
                    <a:cubicBezTo>
                      <a:pt x="1095357" y="1638522"/>
                      <a:pt x="1103270" y="1628384"/>
                      <a:pt x="1108215" y="1619482"/>
                    </a:cubicBezTo>
                    <a:cubicBezTo>
                      <a:pt x="1113160" y="1610581"/>
                      <a:pt x="1117117" y="1599948"/>
                      <a:pt x="1120084" y="1587584"/>
                    </a:cubicBezTo>
                    <a:cubicBezTo>
                      <a:pt x="1123051" y="1575221"/>
                      <a:pt x="1125277" y="1560384"/>
                      <a:pt x="1126760" y="1543075"/>
                    </a:cubicBezTo>
                    <a:cubicBezTo>
                      <a:pt x="1128244" y="1525766"/>
                      <a:pt x="1128986" y="1504748"/>
                      <a:pt x="1128986" y="1480021"/>
                    </a:cubicBezTo>
                    <a:cubicBezTo>
                      <a:pt x="1128986" y="1444414"/>
                      <a:pt x="1127997" y="1415978"/>
                      <a:pt x="1126019" y="1394712"/>
                    </a:cubicBezTo>
                    <a:cubicBezTo>
                      <a:pt x="1124040" y="1373447"/>
                      <a:pt x="1121073" y="1356880"/>
                      <a:pt x="1117117" y="1345011"/>
                    </a:cubicBezTo>
                    <a:cubicBezTo>
                      <a:pt x="1113160" y="1333142"/>
                      <a:pt x="1108215" y="1325229"/>
                      <a:pt x="1102280" y="1321273"/>
                    </a:cubicBezTo>
                    <a:cubicBezTo>
                      <a:pt x="1096346" y="1317316"/>
                      <a:pt x="1088433" y="1315338"/>
                      <a:pt x="1078542" y="1315338"/>
                    </a:cubicBezTo>
                    <a:cubicBezTo>
                      <a:pt x="1065684" y="1315338"/>
                      <a:pt x="1047634" y="1323251"/>
                      <a:pt x="1024390" y="1339076"/>
                    </a:cubicBezTo>
                    <a:cubicBezTo>
                      <a:pt x="1001146" y="1354902"/>
                      <a:pt x="971474" y="1372705"/>
                      <a:pt x="935372" y="1392487"/>
                    </a:cubicBezTo>
                    <a:cubicBezTo>
                      <a:pt x="899270" y="1412269"/>
                      <a:pt x="855998" y="1430320"/>
                      <a:pt x="805554" y="1446640"/>
                    </a:cubicBezTo>
                    <a:cubicBezTo>
                      <a:pt x="755111" y="1462959"/>
                      <a:pt x="695271" y="1471119"/>
                      <a:pt x="626035" y="1471119"/>
                    </a:cubicBezTo>
                    <a:cubicBezTo>
                      <a:pt x="549875" y="1471119"/>
                      <a:pt x="481381" y="1458014"/>
                      <a:pt x="420552" y="1431803"/>
                    </a:cubicBezTo>
                    <a:cubicBezTo>
                      <a:pt x="359723" y="1405592"/>
                      <a:pt x="307796" y="1365782"/>
                      <a:pt x="264771" y="1312371"/>
                    </a:cubicBezTo>
                    <a:cubicBezTo>
                      <a:pt x="221746" y="1258960"/>
                      <a:pt x="188611" y="1190960"/>
                      <a:pt x="165368" y="1108372"/>
                    </a:cubicBezTo>
                    <a:cubicBezTo>
                      <a:pt x="142124" y="1025783"/>
                      <a:pt x="130502" y="928110"/>
                      <a:pt x="130502" y="815355"/>
                    </a:cubicBezTo>
                    <a:cubicBezTo>
                      <a:pt x="130502" y="712490"/>
                      <a:pt x="141382" y="620010"/>
                      <a:pt x="163142" y="537916"/>
                    </a:cubicBezTo>
                    <a:cubicBezTo>
                      <a:pt x="184902" y="455822"/>
                      <a:pt x="216800" y="385844"/>
                      <a:pt x="258836" y="327982"/>
                    </a:cubicBezTo>
                    <a:cubicBezTo>
                      <a:pt x="300873" y="270120"/>
                      <a:pt x="351811" y="225612"/>
                      <a:pt x="411650" y="194455"/>
                    </a:cubicBezTo>
                    <a:cubicBezTo>
                      <a:pt x="471490" y="163299"/>
                      <a:pt x="539490" y="147721"/>
                      <a:pt x="615650" y="147721"/>
                    </a:cubicBezTo>
                    <a:cubicBezTo>
                      <a:pt x="684886" y="147721"/>
                      <a:pt x="744478" y="156375"/>
                      <a:pt x="794427" y="173684"/>
                    </a:cubicBezTo>
                    <a:cubicBezTo>
                      <a:pt x="844376" y="190993"/>
                      <a:pt x="887401" y="210281"/>
                      <a:pt x="923503" y="231546"/>
                    </a:cubicBezTo>
                    <a:cubicBezTo>
                      <a:pt x="959605" y="252811"/>
                      <a:pt x="989030" y="272098"/>
                      <a:pt x="1011779" y="289408"/>
                    </a:cubicBezTo>
                    <a:cubicBezTo>
                      <a:pt x="1034528" y="306717"/>
                      <a:pt x="1053321" y="315371"/>
                      <a:pt x="1068157" y="315371"/>
                    </a:cubicBezTo>
                    <a:cubicBezTo>
                      <a:pt x="1077059" y="315371"/>
                      <a:pt x="1084971" y="312404"/>
                      <a:pt x="1091895" y="306469"/>
                    </a:cubicBezTo>
                    <a:cubicBezTo>
                      <a:pt x="1098819" y="300535"/>
                      <a:pt x="1104753" y="291139"/>
                      <a:pt x="1109699" y="278280"/>
                    </a:cubicBezTo>
                    <a:cubicBezTo>
                      <a:pt x="1114644" y="265422"/>
                      <a:pt x="1118106" y="248608"/>
                      <a:pt x="1120084" y="227837"/>
                    </a:cubicBezTo>
                    <a:cubicBezTo>
                      <a:pt x="1122062" y="207066"/>
                      <a:pt x="1123051" y="181844"/>
                      <a:pt x="1123051" y="152172"/>
                    </a:cubicBezTo>
                    <a:cubicBezTo>
                      <a:pt x="1123051" y="124477"/>
                      <a:pt x="1122309" y="101234"/>
                      <a:pt x="1120826" y="82441"/>
                    </a:cubicBezTo>
                    <a:cubicBezTo>
                      <a:pt x="1119342" y="63649"/>
                      <a:pt x="1117117" y="47329"/>
                      <a:pt x="1114150" y="33481"/>
                    </a:cubicBezTo>
                    <a:lnTo>
                      <a:pt x="1102503" y="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defTabSz="685800">
                  <a:defRPr/>
                </a:pPr>
                <a:endParaRPr lang="en-US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3498049" y="4377137"/>
              <a:ext cx="7630033" cy="13584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2000" dirty="0" smtClean="0">
                  <a:latin typeface="Gill Sans MT" panose="020B0502020104020203" pitchFamily="34" charset="0"/>
                </a:rPr>
                <a:t>Kenya has over </a:t>
              </a:r>
              <a:r>
                <a:rPr lang="en-US" sz="2000" dirty="0" smtClean="0">
                  <a:latin typeface="Gill Sans MT" panose="020B0502020104020203" pitchFamily="34" charset="0"/>
                </a:rPr>
                <a:t>400 crops to commercialize</a:t>
              </a:r>
            </a:p>
            <a:p>
              <a:pPr marL="285750" indent="-285750">
                <a:buClr>
                  <a:schemeClr val="bg1"/>
                </a:buClr>
                <a:buFont typeface="Wingdings" panose="05000000000000000000" pitchFamily="2" charset="2"/>
                <a:buChar char="v"/>
              </a:pPr>
              <a:r>
                <a:rPr lang="en-US" sz="2000" dirty="0" smtClean="0">
                  <a:latin typeface="Gill Sans MT" panose="020B0502020104020203" pitchFamily="34" charset="0"/>
                </a:rPr>
                <a:t>5</a:t>
              </a:r>
              <a:r>
                <a:rPr lang="en-US" sz="2000" dirty="0" smtClean="0">
                  <a:latin typeface="Gill Sans MT" panose="020B0502020104020203" pitchFamily="34" charset="0"/>
                </a:rPr>
                <a:t>% </a:t>
              </a:r>
              <a:r>
                <a:rPr lang="en-US" sz="2000" dirty="0" smtClean="0">
                  <a:latin typeface="Gill Sans MT" panose="020B0502020104020203" pitchFamily="34" charset="0"/>
                </a:rPr>
                <a:t>of </a:t>
              </a:r>
              <a:r>
                <a:rPr lang="en-US" sz="2000" dirty="0" smtClean="0">
                  <a:latin typeface="Gill Sans MT" panose="020B0502020104020203" pitchFamily="34" charset="0"/>
                </a:rPr>
                <a:t>horticultural produce </a:t>
              </a:r>
              <a:r>
                <a:rPr lang="en-US" sz="2000" dirty="0" smtClean="0">
                  <a:latin typeface="Gill Sans MT" panose="020B0502020104020203" pitchFamily="34" charset="0"/>
                </a:rPr>
                <a:t>sold is </a:t>
              </a:r>
              <a:r>
                <a:rPr lang="en-US" sz="2000" dirty="0" smtClean="0">
                  <a:latin typeface="Gill Sans MT" panose="020B0502020104020203" pitchFamily="34" charset="0"/>
                </a:rPr>
                <a:t>exported</a:t>
              </a:r>
              <a:endParaRPr lang="en-US" sz="2000" dirty="0">
                <a:latin typeface="Gill Sans MT" panose="020B0502020104020203" pitchFamily="34" charset="0"/>
              </a:endParaRPr>
            </a:p>
          </p:txBody>
        </p:sp>
      </p:grpSp>
      <p:pic>
        <p:nvPicPr>
          <p:cNvPr id="59" name="Picture 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8" y="3942747"/>
            <a:ext cx="940070" cy="79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9590" y="5387336"/>
            <a:ext cx="57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D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1" name="Picture 60" descr="https://d30y9cdsu7xlg0.cloudfront.net/png/51106-200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" y="1276232"/>
            <a:ext cx="1079500" cy="107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435795" y="2861004"/>
            <a:ext cx="725876" cy="661843"/>
            <a:chOff x="11086" y="-260"/>
            <a:chExt cx="533" cy="522"/>
          </a:xfrm>
          <a:solidFill>
            <a:srgbClr val="00B050"/>
          </a:solidFill>
        </p:grpSpPr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1099" y="-247"/>
              <a:ext cx="438" cy="326"/>
            </a:xfrm>
            <a:custGeom>
              <a:avLst/>
              <a:gdLst>
                <a:gd name="T0" fmla="*/ 10 w 438"/>
                <a:gd name="T1" fmla="*/ 323 h 326"/>
                <a:gd name="T2" fmla="*/ 26 w 438"/>
                <a:gd name="T3" fmla="*/ 327 h 326"/>
                <a:gd name="T4" fmla="*/ 32 w 438"/>
                <a:gd name="T5" fmla="*/ 326 h 326"/>
                <a:gd name="T6" fmla="*/ 68 w 438"/>
                <a:gd name="T7" fmla="*/ 315 h 326"/>
                <a:gd name="T8" fmla="*/ 90 w 438"/>
                <a:gd name="T9" fmla="*/ 308 h 326"/>
                <a:gd name="T10" fmla="*/ 109 w 438"/>
                <a:gd name="T11" fmla="*/ 277 h 326"/>
                <a:gd name="T12" fmla="*/ 132 w 438"/>
                <a:gd name="T13" fmla="*/ 245 h 326"/>
                <a:gd name="T14" fmla="*/ 157 w 438"/>
                <a:gd name="T15" fmla="*/ 213 h 326"/>
                <a:gd name="T16" fmla="*/ 186 w 438"/>
                <a:gd name="T17" fmla="*/ 182 h 326"/>
                <a:gd name="T18" fmla="*/ 208 w 438"/>
                <a:gd name="T19" fmla="*/ 159 h 326"/>
                <a:gd name="T20" fmla="*/ 241 w 438"/>
                <a:gd name="T21" fmla="*/ 128 h 326"/>
                <a:gd name="T22" fmla="*/ 275 w 438"/>
                <a:gd name="T23" fmla="*/ 98 h 326"/>
                <a:gd name="T24" fmla="*/ 310 w 438"/>
                <a:gd name="T25" fmla="*/ 70 h 326"/>
                <a:gd name="T26" fmla="*/ 345 w 438"/>
                <a:gd name="T27" fmla="*/ 45 h 326"/>
                <a:gd name="T28" fmla="*/ 378 w 438"/>
                <a:gd name="T29" fmla="*/ 24 h 326"/>
                <a:gd name="T30" fmla="*/ 410 w 438"/>
                <a:gd name="T31" fmla="*/ 8 h 326"/>
                <a:gd name="T32" fmla="*/ 437 w 438"/>
                <a:gd name="T33" fmla="*/ 0 h 326"/>
                <a:gd name="T34" fmla="*/ 423 w 438"/>
                <a:gd name="T35" fmla="*/ 0 h 326"/>
                <a:gd name="T36" fmla="*/ 397 w 438"/>
                <a:gd name="T37" fmla="*/ 6 h 326"/>
                <a:gd name="T38" fmla="*/ 366 w 438"/>
                <a:gd name="T39" fmla="*/ 16 h 326"/>
                <a:gd name="T40" fmla="*/ 330 w 438"/>
                <a:gd name="T41" fmla="*/ 31 h 326"/>
                <a:gd name="T42" fmla="*/ 290 w 438"/>
                <a:gd name="T43" fmla="*/ 51 h 326"/>
                <a:gd name="T44" fmla="*/ 248 w 438"/>
                <a:gd name="T45" fmla="*/ 74 h 326"/>
                <a:gd name="T46" fmla="*/ 203 w 438"/>
                <a:gd name="T47" fmla="*/ 102 h 326"/>
                <a:gd name="T48" fmla="*/ 179 w 438"/>
                <a:gd name="T49" fmla="*/ 118 h 326"/>
                <a:gd name="T50" fmla="*/ 140 w 438"/>
                <a:gd name="T51" fmla="*/ 146 h 326"/>
                <a:gd name="T52" fmla="*/ 106 w 438"/>
                <a:gd name="T53" fmla="*/ 175 h 326"/>
                <a:gd name="T54" fmla="*/ 75 w 438"/>
                <a:gd name="T55" fmla="*/ 205 h 326"/>
                <a:gd name="T56" fmla="*/ 48 w 438"/>
                <a:gd name="T57" fmla="*/ 234 h 326"/>
                <a:gd name="T58" fmla="*/ 26 w 438"/>
                <a:gd name="T59" fmla="*/ 261 h 326"/>
                <a:gd name="T60" fmla="*/ 7 w 438"/>
                <a:gd name="T61" fmla="*/ 286 h 326"/>
                <a:gd name="T62" fmla="*/ 0 w 438"/>
                <a:gd name="T63" fmla="*/ 295 h 326"/>
                <a:gd name="T64" fmla="*/ 5 w 438"/>
                <a:gd name="T65" fmla="*/ 31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8" h="326">
                  <a:moveTo>
                    <a:pt x="5" y="316"/>
                  </a:moveTo>
                  <a:lnTo>
                    <a:pt x="10" y="323"/>
                  </a:lnTo>
                  <a:lnTo>
                    <a:pt x="18" y="327"/>
                  </a:lnTo>
                  <a:lnTo>
                    <a:pt x="26" y="327"/>
                  </a:lnTo>
                  <a:lnTo>
                    <a:pt x="30" y="326"/>
                  </a:lnTo>
                  <a:lnTo>
                    <a:pt x="32" y="326"/>
                  </a:lnTo>
                  <a:lnTo>
                    <a:pt x="49" y="321"/>
                  </a:lnTo>
                  <a:lnTo>
                    <a:pt x="68" y="315"/>
                  </a:lnTo>
                  <a:lnTo>
                    <a:pt x="89" y="309"/>
                  </a:lnTo>
                  <a:lnTo>
                    <a:pt x="90" y="308"/>
                  </a:lnTo>
                  <a:lnTo>
                    <a:pt x="99" y="293"/>
                  </a:lnTo>
                  <a:lnTo>
                    <a:pt x="109" y="277"/>
                  </a:lnTo>
                  <a:lnTo>
                    <a:pt x="120" y="262"/>
                  </a:lnTo>
                  <a:lnTo>
                    <a:pt x="132" y="245"/>
                  </a:lnTo>
                  <a:lnTo>
                    <a:pt x="144" y="229"/>
                  </a:lnTo>
                  <a:lnTo>
                    <a:pt x="157" y="213"/>
                  </a:lnTo>
                  <a:lnTo>
                    <a:pt x="171" y="197"/>
                  </a:lnTo>
                  <a:lnTo>
                    <a:pt x="186" y="182"/>
                  </a:lnTo>
                  <a:lnTo>
                    <a:pt x="193" y="174"/>
                  </a:lnTo>
                  <a:lnTo>
                    <a:pt x="208" y="159"/>
                  </a:lnTo>
                  <a:lnTo>
                    <a:pt x="224" y="144"/>
                  </a:lnTo>
                  <a:lnTo>
                    <a:pt x="241" y="128"/>
                  </a:lnTo>
                  <a:lnTo>
                    <a:pt x="258" y="113"/>
                  </a:lnTo>
                  <a:lnTo>
                    <a:pt x="275" y="98"/>
                  </a:lnTo>
                  <a:lnTo>
                    <a:pt x="293" y="84"/>
                  </a:lnTo>
                  <a:lnTo>
                    <a:pt x="310" y="70"/>
                  </a:lnTo>
                  <a:lnTo>
                    <a:pt x="328" y="57"/>
                  </a:lnTo>
                  <a:lnTo>
                    <a:pt x="345" y="45"/>
                  </a:lnTo>
                  <a:lnTo>
                    <a:pt x="362" y="34"/>
                  </a:lnTo>
                  <a:lnTo>
                    <a:pt x="378" y="24"/>
                  </a:lnTo>
                  <a:lnTo>
                    <a:pt x="394" y="15"/>
                  </a:lnTo>
                  <a:lnTo>
                    <a:pt x="410" y="8"/>
                  </a:lnTo>
                  <a:lnTo>
                    <a:pt x="424" y="3"/>
                  </a:lnTo>
                  <a:lnTo>
                    <a:pt x="437" y="0"/>
                  </a:lnTo>
                  <a:lnTo>
                    <a:pt x="434" y="0"/>
                  </a:lnTo>
                  <a:lnTo>
                    <a:pt x="423" y="0"/>
                  </a:lnTo>
                  <a:lnTo>
                    <a:pt x="411" y="2"/>
                  </a:lnTo>
                  <a:lnTo>
                    <a:pt x="397" y="6"/>
                  </a:lnTo>
                  <a:lnTo>
                    <a:pt x="382" y="10"/>
                  </a:lnTo>
                  <a:lnTo>
                    <a:pt x="366" y="16"/>
                  </a:lnTo>
                  <a:lnTo>
                    <a:pt x="348" y="23"/>
                  </a:lnTo>
                  <a:lnTo>
                    <a:pt x="330" y="31"/>
                  </a:lnTo>
                  <a:lnTo>
                    <a:pt x="310" y="40"/>
                  </a:lnTo>
                  <a:lnTo>
                    <a:pt x="290" y="51"/>
                  </a:lnTo>
                  <a:lnTo>
                    <a:pt x="269" y="62"/>
                  </a:lnTo>
                  <a:lnTo>
                    <a:pt x="248" y="74"/>
                  </a:lnTo>
                  <a:lnTo>
                    <a:pt x="226" y="88"/>
                  </a:lnTo>
                  <a:lnTo>
                    <a:pt x="203" y="102"/>
                  </a:lnTo>
                  <a:lnTo>
                    <a:pt x="181" y="117"/>
                  </a:lnTo>
                  <a:lnTo>
                    <a:pt x="179" y="118"/>
                  </a:lnTo>
                  <a:lnTo>
                    <a:pt x="159" y="132"/>
                  </a:lnTo>
                  <a:lnTo>
                    <a:pt x="140" y="146"/>
                  </a:lnTo>
                  <a:lnTo>
                    <a:pt x="123" y="161"/>
                  </a:lnTo>
                  <a:lnTo>
                    <a:pt x="106" y="175"/>
                  </a:lnTo>
                  <a:lnTo>
                    <a:pt x="90" y="190"/>
                  </a:lnTo>
                  <a:lnTo>
                    <a:pt x="75" y="205"/>
                  </a:lnTo>
                  <a:lnTo>
                    <a:pt x="61" y="220"/>
                  </a:lnTo>
                  <a:lnTo>
                    <a:pt x="48" y="234"/>
                  </a:lnTo>
                  <a:lnTo>
                    <a:pt x="36" y="248"/>
                  </a:lnTo>
                  <a:lnTo>
                    <a:pt x="26" y="261"/>
                  </a:lnTo>
                  <a:lnTo>
                    <a:pt x="16" y="274"/>
                  </a:lnTo>
                  <a:lnTo>
                    <a:pt x="7" y="286"/>
                  </a:lnTo>
                  <a:lnTo>
                    <a:pt x="6" y="287"/>
                  </a:lnTo>
                  <a:lnTo>
                    <a:pt x="0" y="295"/>
                  </a:lnTo>
                  <a:lnTo>
                    <a:pt x="0" y="307"/>
                  </a:lnTo>
                  <a:lnTo>
                    <a:pt x="5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1377" y="164"/>
              <a:ext cx="84" cy="85"/>
            </a:xfrm>
            <a:custGeom>
              <a:avLst/>
              <a:gdLst>
                <a:gd name="T0" fmla="*/ 12 w 84"/>
                <a:gd name="T1" fmla="*/ 12 h 85"/>
                <a:gd name="T2" fmla="*/ 1 w 84"/>
                <a:gd name="T3" fmla="*/ 28 h 85"/>
                <a:gd name="T4" fmla="*/ 0 w 84"/>
                <a:gd name="T5" fmla="*/ 47 h 85"/>
                <a:gd name="T6" fmla="*/ 6 w 84"/>
                <a:gd name="T7" fmla="*/ 65 h 85"/>
                <a:gd name="T8" fmla="*/ 12 w 84"/>
                <a:gd name="T9" fmla="*/ 72 h 85"/>
                <a:gd name="T10" fmla="*/ 28 w 84"/>
                <a:gd name="T11" fmla="*/ 83 h 85"/>
                <a:gd name="T12" fmla="*/ 47 w 84"/>
                <a:gd name="T13" fmla="*/ 85 h 85"/>
                <a:gd name="T14" fmla="*/ 65 w 84"/>
                <a:gd name="T15" fmla="*/ 78 h 85"/>
                <a:gd name="T16" fmla="*/ 72 w 84"/>
                <a:gd name="T17" fmla="*/ 72 h 85"/>
                <a:gd name="T18" fmla="*/ 82 w 84"/>
                <a:gd name="T19" fmla="*/ 56 h 85"/>
                <a:gd name="T20" fmla="*/ 84 w 84"/>
                <a:gd name="T21" fmla="*/ 37 h 85"/>
                <a:gd name="T22" fmla="*/ 77 w 84"/>
                <a:gd name="T23" fmla="*/ 19 h 85"/>
                <a:gd name="T24" fmla="*/ 72 w 84"/>
                <a:gd name="T25" fmla="*/ 12 h 85"/>
                <a:gd name="T26" fmla="*/ 55 w 84"/>
                <a:gd name="T27" fmla="*/ 1 h 85"/>
                <a:gd name="T28" fmla="*/ 36 w 84"/>
                <a:gd name="T29" fmla="*/ 0 h 85"/>
                <a:gd name="T30" fmla="*/ 18 w 84"/>
                <a:gd name="T31" fmla="*/ 6 h 85"/>
                <a:gd name="T32" fmla="*/ 12 w 84"/>
                <a:gd name="T33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85">
                  <a:moveTo>
                    <a:pt x="12" y="12"/>
                  </a:moveTo>
                  <a:lnTo>
                    <a:pt x="1" y="28"/>
                  </a:lnTo>
                  <a:lnTo>
                    <a:pt x="0" y="47"/>
                  </a:lnTo>
                  <a:lnTo>
                    <a:pt x="6" y="65"/>
                  </a:lnTo>
                  <a:lnTo>
                    <a:pt x="12" y="72"/>
                  </a:lnTo>
                  <a:lnTo>
                    <a:pt x="28" y="83"/>
                  </a:lnTo>
                  <a:lnTo>
                    <a:pt x="47" y="85"/>
                  </a:lnTo>
                  <a:lnTo>
                    <a:pt x="65" y="78"/>
                  </a:lnTo>
                  <a:lnTo>
                    <a:pt x="72" y="72"/>
                  </a:lnTo>
                  <a:lnTo>
                    <a:pt x="82" y="56"/>
                  </a:lnTo>
                  <a:lnTo>
                    <a:pt x="84" y="37"/>
                  </a:lnTo>
                  <a:lnTo>
                    <a:pt x="77" y="19"/>
                  </a:lnTo>
                  <a:lnTo>
                    <a:pt x="72" y="12"/>
                  </a:lnTo>
                  <a:lnTo>
                    <a:pt x="55" y="1"/>
                  </a:lnTo>
                  <a:lnTo>
                    <a:pt x="36" y="0"/>
                  </a:lnTo>
                  <a:lnTo>
                    <a:pt x="18" y="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1522" y="143"/>
              <a:ext cx="84" cy="85"/>
            </a:xfrm>
            <a:custGeom>
              <a:avLst/>
              <a:gdLst>
                <a:gd name="T0" fmla="*/ 12 w 84"/>
                <a:gd name="T1" fmla="*/ 12 h 85"/>
                <a:gd name="T2" fmla="*/ 1 w 84"/>
                <a:gd name="T3" fmla="*/ 28 h 85"/>
                <a:gd name="T4" fmla="*/ 0 w 84"/>
                <a:gd name="T5" fmla="*/ 47 h 85"/>
                <a:gd name="T6" fmla="*/ 6 w 84"/>
                <a:gd name="T7" fmla="*/ 65 h 85"/>
                <a:gd name="T8" fmla="*/ 12 w 84"/>
                <a:gd name="T9" fmla="*/ 72 h 85"/>
                <a:gd name="T10" fmla="*/ 28 w 84"/>
                <a:gd name="T11" fmla="*/ 83 h 85"/>
                <a:gd name="T12" fmla="*/ 47 w 84"/>
                <a:gd name="T13" fmla="*/ 85 h 85"/>
                <a:gd name="T14" fmla="*/ 65 w 84"/>
                <a:gd name="T15" fmla="*/ 78 h 85"/>
                <a:gd name="T16" fmla="*/ 72 w 84"/>
                <a:gd name="T17" fmla="*/ 72 h 85"/>
                <a:gd name="T18" fmla="*/ 82 w 84"/>
                <a:gd name="T19" fmla="*/ 56 h 85"/>
                <a:gd name="T20" fmla="*/ 84 w 84"/>
                <a:gd name="T21" fmla="*/ 37 h 85"/>
                <a:gd name="T22" fmla="*/ 77 w 84"/>
                <a:gd name="T23" fmla="*/ 19 h 85"/>
                <a:gd name="T24" fmla="*/ 72 w 84"/>
                <a:gd name="T25" fmla="*/ 12 h 85"/>
                <a:gd name="T26" fmla="*/ 55 w 84"/>
                <a:gd name="T27" fmla="*/ 1 h 85"/>
                <a:gd name="T28" fmla="*/ 36 w 84"/>
                <a:gd name="T29" fmla="*/ 0 h 85"/>
                <a:gd name="T30" fmla="*/ 18 w 84"/>
                <a:gd name="T31" fmla="*/ 6 h 85"/>
                <a:gd name="T32" fmla="*/ 12 w 84"/>
                <a:gd name="T33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85">
                  <a:moveTo>
                    <a:pt x="12" y="12"/>
                  </a:moveTo>
                  <a:lnTo>
                    <a:pt x="1" y="28"/>
                  </a:lnTo>
                  <a:lnTo>
                    <a:pt x="0" y="47"/>
                  </a:lnTo>
                  <a:lnTo>
                    <a:pt x="6" y="65"/>
                  </a:lnTo>
                  <a:lnTo>
                    <a:pt x="12" y="72"/>
                  </a:lnTo>
                  <a:lnTo>
                    <a:pt x="28" y="83"/>
                  </a:lnTo>
                  <a:lnTo>
                    <a:pt x="47" y="85"/>
                  </a:lnTo>
                  <a:lnTo>
                    <a:pt x="65" y="78"/>
                  </a:lnTo>
                  <a:lnTo>
                    <a:pt x="72" y="72"/>
                  </a:lnTo>
                  <a:lnTo>
                    <a:pt x="82" y="56"/>
                  </a:lnTo>
                  <a:lnTo>
                    <a:pt x="84" y="37"/>
                  </a:lnTo>
                  <a:lnTo>
                    <a:pt x="77" y="19"/>
                  </a:lnTo>
                  <a:lnTo>
                    <a:pt x="72" y="12"/>
                  </a:lnTo>
                  <a:lnTo>
                    <a:pt x="55" y="1"/>
                  </a:lnTo>
                  <a:lnTo>
                    <a:pt x="36" y="0"/>
                  </a:lnTo>
                  <a:lnTo>
                    <a:pt x="18" y="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1450" y="72"/>
              <a:ext cx="85" cy="85"/>
            </a:xfrm>
            <a:custGeom>
              <a:avLst/>
              <a:gdLst>
                <a:gd name="T0" fmla="*/ 72 w 85"/>
                <a:gd name="T1" fmla="*/ 12 h 85"/>
                <a:gd name="T2" fmla="*/ 55 w 85"/>
                <a:gd name="T3" fmla="*/ 1 h 85"/>
                <a:gd name="T4" fmla="*/ 36 w 85"/>
                <a:gd name="T5" fmla="*/ 0 h 85"/>
                <a:gd name="T6" fmla="*/ 18 w 85"/>
                <a:gd name="T7" fmla="*/ 6 h 85"/>
                <a:gd name="T8" fmla="*/ 12 w 85"/>
                <a:gd name="T9" fmla="*/ 12 h 85"/>
                <a:gd name="T10" fmla="*/ 1 w 85"/>
                <a:gd name="T11" fmla="*/ 28 h 85"/>
                <a:gd name="T12" fmla="*/ 0 w 85"/>
                <a:gd name="T13" fmla="*/ 47 h 85"/>
                <a:gd name="T14" fmla="*/ 6 w 85"/>
                <a:gd name="T15" fmla="*/ 65 h 85"/>
                <a:gd name="T16" fmla="*/ 12 w 85"/>
                <a:gd name="T17" fmla="*/ 72 h 85"/>
                <a:gd name="T18" fmla="*/ 28 w 85"/>
                <a:gd name="T19" fmla="*/ 83 h 85"/>
                <a:gd name="T20" fmla="*/ 47 w 85"/>
                <a:gd name="T21" fmla="*/ 85 h 85"/>
                <a:gd name="T22" fmla="*/ 65 w 85"/>
                <a:gd name="T23" fmla="*/ 78 h 85"/>
                <a:gd name="T24" fmla="*/ 72 w 85"/>
                <a:gd name="T25" fmla="*/ 72 h 85"/>
                <a:gd name="T26" fmla="*/ 82 w 85"/>
                <a:gd name="T27" fmla="*/ 56 h 85"/>
                <a:gd name="T28" fmla="*/ 84 w 85"/>
                <a:gd name="T29" fmla="*/ 37 h 85"/>
                <a:gd name="T30" fmla="*/ 77 w 85"/>
                <a:gd name="T31" fmla="*/ 19 h 85"/>
                <a:gd name="T32" fmla="*/ 72 w 85"/>
                <a:gd name="T33" fmla="*/ 1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85">
                  <a:moveTo>
                    <a:pt x="72" y="12"/>
                  </a:moveTo>
                  <a:lnTo>
                    <a:pt x="55" y="1"/>
                  </a:lnTo>
                  <a:lnTo>
                    <a:pt x="36" y="0"/>
                  </a:lnTo>
                  <a:lnTo>
                    <a:pt x="18" y="6"/>
                  </a:lnTo>
                  <a:lnTo>
                    <a:pt x="12" y="12"/>
                  </a:lnTo>
                  <a:lnTo>
                    <a:pt x="1" y="28"/>
                  </a:lnTo>
                  <a:lnTo>
                    <a:pt x="0" y="47"/>
                  </a:lnTo>
                  <a:lnTo>
                    <a:pt x="6" y="65"/>
                  </a:lnTo>
                  <a:lnTo>
                    <a:pt x="12" y="72"/>
                  </a:lnTo>
                  <a:lnTo>
                    <a:pt x="28" y="83"/>
                  </a:lnTo>
                  <a:lnTo>
                    <a:pt x="47" y="85"/>
                  </a:lnTo>
                  <a:lnTo>
                    <a:pt x="65" y="78"/>
                  </a:lnTo>
                  <a:lnTo>
                    <a:pt x="72" y="72"/>
                  </a:lnTo>
                  <a:lnTo>
                    <a:pt x="82" y="56"/>
                  </a:lnTo>
                  <a:lnTo>
                    <a:pt x="84" y="37"/>
                  </a:lnTo>
                  <a:lnTo>
                    <a:pt x="77" y="19"/>
                  </a:lnTo>
                  <a:lnTo>
                    <a:pt x="7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6" name="Group 65"/>
            <p:cNvGrpSpPr>
              <a:grpSpLocks/>
            </p:cNvGrpSpPr>
            <p:nvPr/>
          </p:nvGrpSpPr>
          <p:grpSpPr bwMode="auto">
            <a:xfrm>
              <a:off x="11171" y="-109"/>
              <a:ext cx="291" cy="459"/>
              <a:chOff x="11171" y="-109"/>
              <a:chExt cx="291" cy="459"/>
            </a:xfrm>
            <a:grpFill/>
          </p:grpSpPr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11171" y="-109"/>
                <a:ext cx="291" cy="459"/>
              </a:xfrm>
              <a:custGeom>
                <a:avLst/>
                <a:gdLst>
                  <a:gd name="T0" fmla="*/ 233 w 291"/>
                  <a:gd name="T1" fmla="*/ 152 h 459"/>
                  <a:gd name="T2" fmla="*/ 234 w 291"/>
                  <a:gd name="T3" fmla="*/ 151 h 459"/>
                  <a:gd name="T4" fmla="*/ 254 w 291"/>
                  <a:gd name="T5" fmla="*/ 131 h 459"/>
                  <a:gd name="T6" fmla="*/ 273 w 291"/>
                  <a:gd name="T7" fmla="*/ 110 h 459"/>
                  <a:gd name="T8" fmla="*/ 290 w 291"/>
                  <a:gd name="T9" fmla="*/ 90 h 459"/>
                  <a:gd name="T10" fmla="*/ 274 w 291"/>
                  <a:gd name="T11" fmla="*/ 46 h 459"/>
                  <a:gd name="T12" fmla="*/ 257 w 291"/>
                  <a:gd name="T13" fmla="*/ 37 h 459"/>
                  <a:gd name="T14" fmla="*/ 255 w 291"/>
                  <a:gd name="T15" fmla="*/ 35 h 459"/>
                  <a:gd name="T16" fmla="*/ 246 w 291"/>
                  <a:gd name="T17" fmla="*/ 18 h 459"/>
                  <a:gd name="T18" fmla="*/ 245 w 291"/>
                  <a:gd name="T19" fmla="*/ 0 h 459"/>
                  <a:gd name="T20" fmla="*/ 241 w 291"/>
                  <a:gd name="T21" fmla="*/ 76 h 459"/>
                  <a:gd name="T22" fmla="*/ 243 w 291"/>
                  <a:gd name="T23" fmla="*/ 95 h 459"/>
                  <a:gd name="T24" fmla="*/ 236 w 291"/>
                  <a:gd name="T25" fmla="*/ 113 h 459"/>
                  <a:gd name="T26" fmla="*/ 231 w 291"/>
                  <a:gd name="T27" fmla="*/ 119 h 459"/>
                  <a:gd name="T28" fmla="*/ 215 w 291"/>
                  <a:gd name="T29" fmla="*/ 130 h 459"/>
                  <a:gd name="T30" fmla="*/ 196 w 291"/>
                  <a:gd name="T31" fmla="*/ 131 h 459"/>
                  <a:gd name="T32" fmla="*/ 178 w 291"/>
                  <a:gd name="T33" fmla="*/ 124 h 459"/>
                  <a:gd name="T34" fmla="*/ 172 w 291"/>
                  <a:gd name="T35" fmla="*/ 119 h 459"/>
                  <a:gd name="T36" fmla="*/ 162 w 291"/>
                  <a:gd name="T37" fmla="*/ 103 h 459"/>
                  <a:gd name="T38" fmla="*/ 163 w 291"/>
                  <a:gd name="T39" fmla="*/ 213 h 459"/>
                  <a:gd name="T40" fmla="*/ 181 w 291"/>
                  <a:gd name="T41" fmla="*/ 199 h 459"/>
                  <a:gd name="T42" fmla="*/ 198 w 291"/>
                  <a:gd name="T43" fmla="*/ 184 h 459"/>
                  <a:gd name="T44" fmla="*/ 216 w 291"/>
                  <a:gd name="T45" fmla="*/ 169 h 459"/>
                  <a:gd name="T46" fmla="*/ 233 w 291"/>
                  <a:gd name="T47" fmla="*/ 152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1" h="459">
                    <a:moveTo>
                      <a:pt x="233" y="152"/>
                    </a:moveTo>
                    <a:lnTo>
                      <a:pt x="234" y="151"/>
                    </a:lnTo>
                    <a:lnTo>
                      <a:pt x="254" y="131"/>
                    </a:lnTo>
                    <a:lnTo>
                      <a:pt x="273" y="110"/>
                    </a:lnTo>
                    <a:lnTo>
                      <a:pt x="290" y="90"/>
                    </a:lnTo>
                    <a:lnTo>
                      <a:pt x="274" y="46"/>
                    </a:lnTo>
                    <a:lnTo>
                      <a:pt x="257" y="37"/>
                    </a:lnTo>
                    <a:lnTo>
                      <a:pt x="255" y="35"/>
                    </a:lnTo>
                    <a:lnTo>
                      <a:pt x="246" y="18"/>
                    </a:lnTo>
                    <a:lnTo>
                      <a:pt x="245" y="0"/>
                    </a:lnTo>
                    <a:lnTo>
                      <a:pt x="241" y="76"/>
                    </a:lnTo>
                    <a:lnTo>
                      <a:pt x="243" y="95"/>
                    </a:lnTo>
                    <a:lnTo>
                      <a:pt x="236" y="113"/>
                    </a:lnTo>
                    <a:lnTo>
                      <a:pt x="231" y="119"/>
                    </a:lnTo>
                    <a:lnTo>
                      <a:pt x="215" y="130"/>
                    </a:lnTo>
                    <a:lnTo>
                      <a:pt x="196" y="131"/>
                    </a:lnTo>
                    <a:lnTo>
                      <a:pt x="178" y="124"/>
                    </a:lnTo>
                    <a:lnTo>
                      <a:pt x="172" y="119"/>
                    </a:lnTo>
                    <a:lnTo>
                      <a:pt x="162" y="103"/>
                    </a:lnTo>
                    <a:lnTo>
                      <a:pt x="163" y="213"/>
                    </a:lnTo>
                    <a:lnTo>
                      <a:pt x="181" y="199"/>
                    </a:lnTo>
                    <a:lnTo>
                      <a:pt x="198" y="184"/>
                    </a:lnTo>
                    <a:lnTo>
                      <a:pt x="216" y="169"/>
                    </a:lnTo>
                    <a:lnTo>
                      <a:pt x="233" y="1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1171" y="-109"/>
                <a:ext cx="291" cy="459"/>
              </a:xfrm>
              <a:custGeom>
                <a:avLst/>
                <a:gdLst>
                  <a:gd name="T0" fmla="*/ 150 w 291"/>
                  <a:gd name="T1" fmla="*/ 197 h 459"/>
                  <a:gd name="T2" fmla="*/ 131 w 291"/>
                  <a:gd name="T3" fmla="*/ 209 h 459"/>
                  <a:gd name="T4" fmla="*/ 95 w 291"/>
                  <a:gd name="T5" fmla="*/ 200 h 459"/>
                  <a:gd name="T6" fmla="*/ 84 w 291"/>
                  <a:gd name="T7" fmla="*/ 182 h 459"/>
                  <a:gd name="T8" fmla="*/ 95 w 291"/>
                  <a:gd name="T9" fmla="*/ 258 h 459"/>
                  <a:gd name="T10" fmla="*/ 128 w 291"/>
                  <a:gd name="T11" fmla="*/ 237 h 459"/>
                  <a:gd name="T12" fmla="*/ 163 w 291"/>
                  <a:gd name="T13" fmla="*/ 213 h 459"/>
                  <a:gd name="T14" fmla="*/ 160 w 291"/>
                  <a:gd name="T15" fmla="*/ 84 h 459"/>
                  <a:gd name="T16" fmla="*/ 172 w 291"/>
                  <a:gd name="T17" fmla="*/ 60 h 459"/>
                  <a:gd name="T18" fmla="*/ 208 w 291"/>
                  <a:gd name="T19" fmla="*/ 48 h 459"/>
                  <a:gd name="T20" fmla="*/ 231 w 291"/>
                  <a:gd name="T21" fmla="*/ 60 h 459"/>
                  <a:gd name="T22" fmla="*/ 245 w 291"/>
                  <a:gd name="T23" fmla="*/ 0 h 459"/>
                  <a:gd name="T24" fmla="*/ 255 w 291"/>
                  <a:gd name="T25" fmla="*/ -19 h 459"/>
                  <a:gd name="T26" fmla="*/ 291 w 291"/>
                  <a:gd name="T27" fmla="*/ -29 h 459"/>
                  <a:gd name="T28" fmla="*/ 310 w 291"/>
                  <a:gd name="T29" fmla="*/ -19 h 459"/>
                  <a:gd name="T30" fmla="*/ 320 w 291"/>
                  <a:gd name="T31" fmla="*/ 16 h 459"/>
                  <a:gd name="T32" fmla="*/ 310 w 291"/>
                  <a:gd name="T33" fmla="*/ 35 h 459"/>
                  <a:gd name="T34" fmla="*/ 274 w 291"/>
                  <a:gd name="T35" fmla="*/ 46 h 459"/>
                  <a:gd name="T36" fmla="*/ 307 w 291"/>
                  <a:gd name="T37" fmla="*/ 71 h 459"/>
                  <a:gd name="T38" fmla="*/ 337 w 291"/>
                  <a:gd name="T39" fmla="*/ 33 h 459"/>
                  <a:gd name="T40" fmla="*/ 361 w 291"/>
                  <a:gd name="T41" fmla="*/ -1 h 459"/>
                  <a:gd name="T42" fmla="*/ 380 w 291"/>
                  <a:gd name="T43" fmla="*/ -33 h 459"/>
                  <a:gd name="T44" fmla="*/ 393 w 291"/>
                  <a:gd name="T45" fmla="*/ -60 h 459"/>
                  <a:gd name="T46" fmla="*/ 399 w 291"/>
                  <a:gd name="T47" fmla="*/ -83 h 459"/>
                  <a:gd name="T48" fmla="*/ 419 w 291"/>
                  <a:gd name="T49" fmla="*/ -103 h 459"/>
                  <a:gd name="T50" fmla="*/ 457 w 291"/>
                  <a:gd name="T51" fmla="*/ -129 h 459"/>
                  <a:gd name="T52" fmla="*/ 484 w 291"/>
                  <a:gd name="T53" fmla="*/ -138 h 459"/>
                  <a:gd name="T54" fmla="*/ 492 w 291"/>
                  <a:gd name="T55" fmla="*/ -137 h 459"/>
                  <a:gd name="T56" fmla="*/ 501 w 291"/>
                  <a:gd name="T57" fmla="*/ -151 h 459"/>
                  <a:gd name="T58" fmla="*/ 496 w 291"/>
                  <a:gd name="T59" fmla="*/ -166 h 459"/>
                  <a:gd name="T60" fmla="*/ 472 w 291"/>
                  <a:gd name="T61" fmla="*/ -166 h 459"/>
                  <a:gd name="T62" fmla="*/ 435 w 291"/>
                  <a:gd name="T63" fmla="*/ -149 h 459"/>
                  <a:gd name="T64" fmla="*/ 399 w 291"/>
                  <a:gd name="T65" fmla="*/ -124 h 459"/>
                  <a:gd name="T66" fmla="*/ 381 w 291"/>
                  <a:gd name="T67" fmla="*/ -110 h 459"/>
                  <a:gd name="T68" fmla="*/ 360 w 291"/>
                  <a:gd name="T69" fmla="*/ -106 h 459"/>
                  <a:gd name="T70" fmla="*/ 334 w 291"/>
                  <a:gd name="T71" fmla="*/ -96 h 459"/>
                  <a:gd name="T72" fmla="*/ 304 w 291"/>
                  <a:gd name="T73" fmla="*/ -79 h 459"/>
                  <a:gd name="T74" fmla="*/ 270 w 291"/>
                  <a:gd name="T75" fmla="*/ -56 h 459"/>
                  <a:gd name="T76" fmla="*/ 234 w 291"/>
                  <a:gd name="T77" fmla="*/ -28 h 459"/>
                  <a:gd name="T78" fmla="*/ 195 w 291"/>
                  <a:gd name="T79" fmla="*/ 5 h 459"/>
                  <a:gd name="T80" fmla="*/ 156 w 291"/>
                  <a:gd name="T81" fmla="*/ 42 h 459"/>
                  <a:gd name="T82" fmla="*/ 124 w 291"/>
                  <a:gd name="T83" fmla="*/ 74 h 459"/>
                  <a:gd name="T84" fmla="*/ 94 w 291"/>
                  <a:gd name="T85" fmla="*/ 109 h 459"/>
                  <a:gd name="T86" fmla="*/ 83 w 291"/>
                  <a:gd name="T87" fmla="*/ 163 h 459"/>
                  <a:gd name="T88" fmla="*/ 94 w 291"/>
                  <a:gd name="T89" fmla="*/ 144 h 459"/>
                  <a:gd name="T90" fmla="*/ 129 w 291"/>
                  <a:gd name="T91" fmla="*/ 134 h 459"/>
                  <a:gd name="T92" fmla="*/ 148 w 291"/>
                  <a:gd name="T93" fmla="*/ 144 h 459"/>
                  <a:gd name="T94" fmla="*/ 158 w 291"/>
                  <a:gd name="T95" fmla="*/ 180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1" h="459">
                    <a:moveTo>
                      <a:pt x="158" y="180"/>
                    </a:moveTo>
                    <a:lnTo>
                      <a:pt x="150" y="197"/>
                    </a:lnTo>
                    <a:lnTo>
                      <a:pt x="148" y="199"/>
                    </a:lnTo>
                    <a:lnTo>
                      <a:pt x="131" y="209"/>
                    </a:lnTo>
                    <a:lnTo>
                      <a:pt x="112" y="209"/>
                    </a:lnTo>
                    <a:lnTo>
                      <a:pt x="95" y="200"/>
                    </a:lnTo>
                    <a:lnTo>
                      <a:pt x="94" y="199"/>
                    </a:lnTo>
                    <a:lnTo>
                      <a:pt x="84" y="182"/>
                    </a:lnTo>
                    <a:lnTo>
                      <a:pt x="79" y="267"/>
                    </a:lnTo>
                    <a:lnTo>
                      <a:pt x="95" y="258"/>
                    </a:lnTo>
                    <a:lnTo>
                      <a:pt x="111" y="248"/>
                    </a:lnTo>
                    <a:lnTo>
                      <a:pt x="128" y="237"/>
                    </a:lnTo>
                    <a:lnTo>
                      <a:pt x="146" y="226"/>
                    </a:lnTo>
                    <a:lnTo>
                      <a:pt x="163" y="213"/>
                    </a:lnTo>
                    <a:lnTo>
                      <a:pt x="162" y="103"/>
                    </a:lnTo>
                    <a:lnTo>
                      <a:pt x="160" y="84"/>
                    </a:lnTo>
                    <a:lnTo>
                      <a:pt x="167" y="66"/>
                    </a:lnTo>
                    <a:lnTo>
                      <a:pt x="172" y="60"/>
                    </a:lnTo>
                    <a:lnTo>
                      <a:pt x="189" y="49"/>
                    </a:lnTo>
                    <a:lnTo>
                      <a:pt x="208" y="48"/>
                    </a:lnTo>
                    <a:lnTo>
                      <a:pt x="225" y="55"/>
                    </a:lnTo>
                    <a:lnTo>
                      <a:pt x="231" y="60"/>
                    </a:lnTo>
                    <a:lnTo>
                      <a:pt x="241" y="76"/>
                    </a:lnTo>
                    <a:lnTo>
                      <a:pt x="245" y="0"/>
                    </a:lnTo>
                    <a:lnTo>
                      <a:pt x="254" y="-17"/>
                    </a:lnTo>
                    <a:lnTo>
                      <a:pt x="255" y="-19"/>
                    </a:lnTo>
                    <a:lnTo>
                      <a:pt x="272" y="-28"/>
                    </a:lnTo>
                    <a:lnTo>
                      <a:pt x="291" y="-29"/>
                    </a:lnTo>
                    <a:lnTo>
                      <a:pt x="308" y="-20"/>
                    </a:lnTo>
                    <a:lnTo>
                      <a:pt x="310" y="-19"/>
                    </a:lnTo>
                    <a:lnTo>
                      <a:pt x="319" y="-2"/>
                    </a:lnTo>
                    <a:lnTo>
                      <a:pt x="320" y="16"/>
                    </a:lnTo>
                    <a:lnTo>
                      <a:pt x="311" y="33"/>
                    </a:lnTo>
                    <a:lnTo>
                      <a:pt x="310" y="35"/>
                    </a:lnTo>
                    <a:lnTo>
                      <a:pt x="293" y="45"/>
                    </a:lnTo>
                    <a:lnTo>
                      <a:pt x="274" y="46"/>
                    </a:lnTo>
                    <a:lnTo>
                      <a:pt x="290" y="90"/>
                    </a:lnTo>
                    <a:lnTo>
                      <a:pt x="307" y="71"/>
                    </a:lnTo>
                    <a:lnTo>
                      <a:pt x="322" y="52"/>
                    </a:lnTo>
                    <a:lnTo>
                      <a:pt x="337" y="33"/>
                    </a:lnTo>
                    <a:lnTo>
                      <a:pt x="350" y="15"/>
                    </a:lnTo>
                    <a:lnTo>
                      <a:pt x="361" y="-1"/>
                    </a:lnTo>
                    <a:lnTo>
                      <a:pt x="372" y="-18"/>
                    </a:lnTo>
                    <a:lnTo>
                      <a:pt x="380" y="-33"/>
                    </a:lnTo>
                    <a:lnTo>
                      <a:pt x="388" y="-47"/>
                    </a:lnTo>
                    <a:lnTo>
                      <a:pt x="393" y="-60"/>
                    </a:lnTo>
                    <a:lnTo>
                      <a:pt x="397" y="-72"/>
                    </a:lnTo>
                    <a:lnTo>
                      <a:pt x="399" y="-83"/>
                    </a:lnTo>
                    <a:lnTo>
                      <a:pt x="400" y="-88"/>
                    </a:lnTo>
                    <a:lnTo>
                      <a:pt x="419" y="-103"/>
                    </a:lnTo>
                    <a:lnTo>
                      <a:pt x="439" y="-118"/>
                    </a:lnTo>
                    <a:lnTo>
                      <a:pt x="457" y="-129"/>
                    </a:lnTo>
                    <a:lnTo>
                      <a:pt x="473" y="-136"/>
                    </a:lnTo>
                    <a:lnTo>
                      <a:pt x="484" y="-138"/>
                    </a:lnTo>
                    <a:lnTo>
                      <a:pt x="485" y="-138"/>
                    </a:lnTo>
                    <a:lnTo>
                      <a:pt x="492" y="-137"/>
                    </a:lnTo>
                    <a:lnTo>
                      <a:pt x="500" y="-143"/>
                    </a:lnTo>
                    <a:lnTo>
                      <a:pt x="501" y="-151"/>
                    </a:lnTo>
                    <a:lnTo>
                      <a:pt x="502" y="-159"/>
                    </a:lnTo>
                    <a:lnTo>
                      <a:pt x="496" y="-166"/>
                    </a:lnTo>
                    <a:lnTo>
                      <a:pt x="488" y="-167"/>
                    </a:lnTo>
                    <a:lnTo>
                      <a:pt x="472" y="-166"/>
                    </a:lnTo>
                    <a:lnTo>
                      <a:pt x="454" y="-159"/>
                    </a:lnTo>
                    <a:lnTo>
                      <a:pt x="435" y="-149"/>
                    </a:lnTo>
                    <a:lnTo>
                      <a:pt x="417" y="-137"/>
                    </a:lnTo>
                    <a:lnTo>
                      <a:pt x="399" y="-124"/>
                    </a:lnTo>
                    <a:lnTo>
                      <a:pt x="384" y="-112"/>
                    </a:lnTo>
                    <a:lnTo>
                      <a:pt x="381" y="-110"/>
                    </a:lnTo>
                    <a:lnTo>
                      <a:pt x="371" y="-109"/>
                    </a:lnTo>
                    <a:lnTo>
                      <a:pt x="360" y="-106"/>
                    </a:lnTo>
                    <a:lnTo>
                      <a:pt x="347" y="-102"/>
                    </a:lnTo>
                    <a:lnTo>
                      <a:pt x="334" y="-96"/>
                    </a:lnTo>
                    <a:lnTo>
                      <a:pt x="319" y="-88"/>
                    </a:lnTo>
                    <a:lnTo>
                      <a:pt x="304" y="-79"/>
                    </a:lnTo>
                    <a:lnTo>
                      <a:pt x="287" y="-68"/>
                    </a:lnTo>
                    <a:lnTo>
                      <a:pt x="270" y="-56"/>
                    </a:lnTo>
                    <a:lnTo>
                      <a:pt x="252" y="-42"/>
                    </a:lnTo>
                    <a:lnTo>
                      <a:pt x="234" y="-28"/>
                    </a:lnTo>
                    <a:lnTo>
                      <a:pt x="215" y="-12"/>
                    </a:lnTo>
                    <a:lnTo>
                      <a:pt x="195" y="5"/>
                    </a:lnTo>
                    <a:lnTo>
                      <a:pt x="176" y="23"/>
                    </a:lnTo>
                    <a:lnTo>
                      <a:pt x="156" y="42"/>
                    </a:lnTo>
                    <a:lnTo>
                      <a:pt x="141" y="57"/>
                    </a:lnTo>
                    <a:lnTo>
                      <a:pt x="124" y="74"/>
                    </a:lnTo>
                    <a:lnTo>
                      <a:pt x="109" y="92"/>
                    </a:lnTo>
                    <a:lnTo>
                      <a:pt x="94" y="109"/>
                    </a:lnTo>
                    <a:lnTo>
                      <a:pt x="81" y="127"/>
                    </a:lnTo>
                    <a:lnTo>
                      <a:pt x="83" y="163"/>
                    </a:lnTo>
                    <a:lnTo>
                      <a:pt x="92" y="146"/>
                    </a:lnTo>
                    <a:lnTo>
                      <a:pt x="94" y="144"/>
                    </a:lnTo>
                    <a:lnTo>
                      <a:pt x="110" y="134"/>
                    </a:lnTo>
                    <a:lnTo>
                      <a:pt x="129" y="134"/>
                    </a:lnTo>
                    <a:lnTo>
                      <a:pt x="146" y="142"/>
                    </a:lnTo>
                    <a:lnTo>
                      <a:pt x="148" y="144"/>
                    </a:lnTo>
                    <a:lnTo>
                      <a:pt x="158" y="161"/>
                    </a:lnTo>
                    <a:lnTo>
                      <a:pt x="158" y="1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11171" y="-109"/>
                <a:ext cx="291" cy="459"/>
              </a:xfrm>
              <a:custGeom>
                <a:avLst/>
                <a:gdLst>
                  <a:gd name="T0" fmla="*/ 4 w 291"/>
                  <a:gd name="T1" fmla="*/ 256 h 459"/>
                  <a:gd name="T2" fmla="*/ 0 w 291"/>
                  <a:gd name="T3" fmla="*/ 266 h 459"/>
                  <a:gd name="T4" fmla="*/ 1 w 291"/>
                  <a:gd name="T5" fmla="*/ 277 h 459"/>
                  <a:gd name="T6" fmla="*/ 9 w 291"/>
                  <a:gd name="T7" fmla="*/ 285 h 459"/>
                  <a:gd name="T8" fmla="*/ 13 w 291"/>
                  <a:gd name="T9" fmla="*/ 289 h 459"/>
                  <a:gd name="T10" fmla="*/ 20 w 291"/>
                  <a:gd name="T11" fmla="*/ 292 h 459"/>
                  <a:gd name="T12" fmla="*/ 26 w 291"/>
                  <a:gd name="T13" fmla="*/ 292 h 459"/>
                  <a:gd name="T14" fmla="*/ 33 w 291"/>
                  <a:gd name="T15" fmla="*/ 291 h 459"/>
                  <a:gd name="T16" fmla="*/ 37 w 291"/>
                  <a:gd name="T17" fmla="*/ 289 h 459"/>
                  <a:gd name="T18" fmla="*/ 50 w 291"/>
                  <a:gd name="T19" fmla="*/ 283 h 459"/>
                  <a:gd name="T20" fmla="*/ 64 w 291"/>
                  <a:gd name="T21" fmla="*/ 276 h 459"/>
                  <a:gd name="T22" fmla="*/ 79 w 291"/>
                  <a:gd name="T23" fmla="*/ 267 h 459"/>
                  <a:gd name="T24" fmla="*/ 84 w 291"/>
                  <a:gd name="T25" fmla="*/ 182 h 459"/>
                  <a:gd name="T26" fmla="*/ 83 w 291"/>
                  <a:gd name="T27" fmla="*/ 163 h 459"/>
                  <a:gd name="T28" fmla="*/ 81 w 291"/>
                  <a:gd name="T29" fmla="*/ 127 h 459"/>
                  <a:gd name="T30" fmla="*/ 68 w 291"/>
                  <a:gd name="T31" fmla="*/ 145 h 459"/>
                  <a:gd name="T32" fmla="*/ 56 w 291"/>
                  <a:gd name="T33" fmla="*/ 162 h 459"/>
                  <a:gd name="T34" fmla="*/ 46 w 291"/>
                  <a:gd name="T35" fmla="*/ 179 h 459"/>
                  <a:gd name="T36" fmla="*/ 36 w 291"/>
                  <a:gd name="T37" fmla="*/ 196 h 459"/>
                  <a:gd name="T38" fmla="*/ 27 w 291"/>
                  <a:gd name="T39" fmla="*/ 212 h 459"/>
                  <a:gd name="T40" fmla="*/ 18 w 291"/>
                  <a:gd name="T41" fmla="*/ 227 h 459"/>
                  <a:gd name="T42" fmla="*/ 11 w 291"/>
                  <a:gd name="T43" fmla="*/ 242 h 459"/>
                  <a:gd name="T44" fmla="*/ 5 w 291"/>
                  <a:gd name="T45" fmla="*/ 255 h 459"/>
                  <a:gd name="T46" fmla="*/ 4 w 291"/>
                  <a:gd name="T47" fmla="*/ 256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1" h="459">
                    <a:moveTo>
                      <a:pt x="4" y="256"/>
                    </a:moveTo>
                    <a:lnTo>
                      <a:pt x="0" y="266"/>
                    </a:lnTo>
                    <a:lnTo>
                      <a:pt x="1" y="277"/>
                    </a:lnTo>
                    <a:lnTo>
                      <a:pt x="9" y="285"/>
                    </a:lnTo>
                    <a:lnTo>
                      <a:pt x="13" y="289"/>
                    </a:lnTo>
                    <a:lnTo>
                      <a:pt x="20" y="292"/>
                    </a:lnTo>
                    <a:lnTo>
                      <a:pt x="26" y="292"/>
                    </a:lnTo>
                    <a:lnTo>
                      <a:pt x="33" y="291"/>
                    </a:lnTo>
                    <a:lnTo>
                      <a:pt x="37" y="289"/>
                    </a:lnTo>
                    <a:lnTo>
                      <a:pt x="50" y="283"/>
                    </a:lnTo>
                    <a:lnTo>
                      <a:pt x="64" y="276"/>
                    </a:lnTo>
                    <a:lnTo>
                      <a:pt x="79" y="267"/>
                    </a:lnTo>
                    <a:lnTo>
                      <a:pt x="84" y="182"/>
                    </a:lnTo>
                    <a:lnTo>
                      <a:pt x="83" y="163"/>
                    </a:lnTo>
                    <a:lnTo>
                      <a:pt x="81" y="127"/>
                    </a:lnTo>
                    <a:lnTo>
                      <a:pt x="68" y="145"/>
                    </a:lnTo>
                    <a:lnTo>
                      <a:pt x="56" y="162"/>
                    </a:lnTo>
                    <a:lnTo>
                      <a:pt x="46" y="179"/>
                    </a:lnTo>
                    <a:lnTo>
                      <a:pt x="36" y="196"/>
                    </a:lnTo>
                    <a:lnTo>
                      <a:pt x="27" y="212"/>
                    </a:lnTo>
                    <a:lnTo>
                      <a:pt x="18" y="227"/>
                    </a:lnTo>
                    <a:lnTo>
                      <a:pt x="11" y="242"/>
                    </a:lnTo>
                    <a:lnTo>
                      <a:pt x="5" y="255"/>
                    </a:lnTo>
                    <a:lnTo>
                      <a:pt x="4" y="2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3" name="Group 62"/>
          <p:cNvGrpSpPr>
            <a:grpSpLocks noChangeAspect="1"/>
          </p:cNvGrpSpPr>
          <p:nvPr/>
        </p:nvGrpSpPr>
        <p:grpSpPr bwMode="auto">
          <a:xfrm>
            <a:off x="313042" y="5146775"/>
            <a:ext cx="1038114" cy="779930"/>
            <a:chOff x="2867" y="1064"/>
            <a:chExt cx="5790" cy="4350"/>
          </a:xfrm>
          <a:solidFill>
            <a:schemeClr val="tx1"/>
          </a:solidFill>
        </p:grpSpPr>
        <p:sp>
          <p:nvSpPr>
            <p:cNvPr id="74" name="Freeform 63"/>
            <p:cNvSpPr>
              <a:spLocks noEditPoints="1"/>
            </p:cNvSpPr>
            <p:nvPr/>
          </p:nvSpPr>
          <p:spPr bwMode="auto">
            <a:xfrm>
              <a:off x="2867" y="1064"/>
              <a:ext cx="5790" cy="4350"/>
            </a:xfrm>
            <a:custGeom>
              <a:avLst/>
              <a:gdLst>
                <a:gd name="T0" fmla="*/ 4780 w 5790"/>
                <a:gd name="T1" fmla="*/ 2464 h 4350"/>
                <a:gd name="T2" fmla="*/ 4780 w 5790"/>
                <a:gd name="T3" fmla="*/ 504 h 4350"/>
                <a:gd name="T4" fmla="*/ 4546 w 5790"/>
                <a:gd name="T5" fmla="*/ 504 h 4350"/>
                <a:gd name="T6" fmla="*/ 4546 w 5790"/>
                <a:gd name="T7" fmla="*/ 2464 h 4350"/>
                <a:gd name="T8" fmla="*/ 3721 w 5790"/>
                <a:gd name="T9" fmla="*/ 2464 h 4350"/>
                <a:gd name="T10" fmla="*/ 3721 w 5790"/>
                <a:gd name="T11" fmla="*/ 1257 h 4350"/>
                <a:gd name="T12" fmla="*/ 3487 w 5790"/>
                <a:gd name="T13" fmla="*/ 1257 h 4350"/>
                <a:gd name="T14" fmla="*/ 3487 w 5790"/>
                <a:gd name="T15" fmla="*/ 2464 h 4350"/>
                <a:gd name="T16" fmla="*/ 3049 w 5790"/>
                <a:gd name="T17" fmla="*/ 2464 h 4350"/>
                <a:gd name="T18" fmla="*/ 2280 w 5790"/>
                <a:gd name="T19" fmla="*/ 727 h 4350"/>
                <a:gd name="T20" fmla="*/ 1897 w 5790"/>
                <a:gd name="T21" fmla="*/ 727 h 4350"/>
                <a:gd name="T22" fmla="*/ 1786 w 5790"/>
                <a:gd name="T23" fmla="*/ 0 h 4350"/>
                <a:gd name="T24" fmla="*/ 975 w 5790"/>
                <a:gd name="T25" fmla="*/ 0 h 4350"/>
                <a:gd name="T26" fmla="*/ 864 w 5790"/>
                <a:gd name="T27" fmla="*/ 727 h 4350"/>
                <a:gd name="T28" fmla="*/ 492 w 5790"/>
                <a:gd name="T29" fmla="*/ 727 h 4350"/>
                <a:gd name="T30" fmla="*/ 492 w 5790"/>
                <a:gd name="T31" fmla="*/ 2464 h 4350"/>
                <a:gd name="T32" fmla="*/ 0 w 5790"/>
                <a:gd name="T33" fmla="*/ 2464 h 4350"/>
                <a:gd name="T34" fmla="*/ 431 w 5790"/>
                <a:gd name="T35" fmla="*/ 4350 h 4350"/>
                <a:gd name="T36" fmla="*/ 4385 w 5790"/>
                <a:gd name="T37" fmla="*/ 4350 h 4350"/>
                <a:gd name="T38" fmla="*/ 5790 w 5790"/>
                <a:gd name="T39" fmla="*/ 2464 h 4350"/>
                <a:gd name="T40" fmla="*/ 4780 w 5790"/>
                <a:gd name="T41" fmla="*/ 2464 h 4350"/>
                <a:gd name="T42" fmla="*/ 1183 w 5790"/>
                <a:gd name="T43" fmla="*/ 234 h 4350"/>
                <a:gd name="T44" fmla="*/ 1578 w 5790"/>
                <a:gd name="T45" fmla="*/ 234 h 4350"/>
                <a:gd name="T46" fmla="*/ 1651 w 5790"/>
                <a:gd name="T47" fmla="*/ 727 h 4350"/>
                <a:gd name="T48" fmla="*/ 1110 w 5790"/>
                <a:gd name="T49" fmla="*/ 727 h 4350"/>
                <a:gd name="T50" fmla="*/ 1183 w 5790"/>
                <a:gd name="T51" fmla="*/ 234 h 4350"/>
                <a:gd name="T52" fmla="*/ 741 w 5790"/>
                <a:gd name="T53" fmla="*/ 973 h 4350"/>
                <a:gd name="T54" fmla="*/ 2120 w 5790"/>
                <a:gd name="T55" fmla="*/ 973 h 4350"/>
                <a:gd name="T56" fmla="*/ 2366 w 5790"/>
                <a:gd name="T57" fmla="*/ 1529 h 4350"/>
                <a:gd name="T58" fmla="*/ 741 w 5790"/>
                <a:gd name="T59" fmla="*/ 1529 h 4350"/>
                <a:gd name="T60" fmla="*/ 741 w 5790"/>
                <a:gd name="T61" fmla="*/ 973 h 4350"/>
                <a:gd name="T62" fmla="*/ 2472 w 5790"/>
                <a:gd name="T63" fmla="*/ 1763 h 4350"/>
                <a:gd name="T64" fmla="*/ 2784 w 5790"/>
                <a:gd name="T65" fmla="*/ 2464 h 4350"/>
                <a:gd name="T66" fmla="*/ 741 w 5790"/>
                <a:gd name="T67" fmla="*/ 2464 h 4350"/>
                <a:gd name="T68" fmla="*/ 741 w 5790"/>
                <a:gd name="T69" fmla="*/ 1763 h 4350"/>
                <a:gd name="T70" fmla="*/ 2472 w 5790"/>
                <a:gd name="T71" fmla="*/ 1763 h 4350"/>
                <a:gd name="T72" fmla="*/ 4277 w 5790"/>
                <a:gd name="T73" fmla="*/ 4104 h 4350"/>
                <a:gd name="T74" fmla="*/ 629 w 5790"/>
                <a:gd name="T75" fmla="*/ 4104 h 4350"/>
                <a:gd name="T76" fmla="*/ 296 w 5790"/>
                <a:gd name="T77" fmla="*/ 2698 h 4350"/>
                <a:gd name="T78" fmla="*/ 5322 w 5790"/>
                <a:gd name="T79" fmla="*/ 2698 h 4350"/>
                <a:gd name="T80" fmla="*/ 4277 w 5790"/>
                <a:gd name="T81" fmla="*/ 4104 h 4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790" h="4350">
                  <a:moveTo>
                    <a:pt x="4780" y="2464"/>
                  </a:moveTo>
                  <a:lnTo>
                    <a:pt x="4780" y="504"/>
                  </a:lnTo>
                  <a:lnTo>
                    <a:pt x="4546" y="504"/>
                  </a:lnTo>
                  <a:lnTo>
                    <a:pt x="4546" y="2464"/>
                  </a:lnTo>
                  <a:lnTo>
                    <a:pt x="3721" y="2464"/>
                  </a:lnTo>
                  <a:lnTo>
                    <a:pt x="3721" y="1257"/>
                  </a:lnTo>
                  <a:lnTo>
                    <a:pt x="3487" y="1257"/>
                  </a:lnTo>
                  <a:lnTo>
                    <a:pt x="3487" y="2464"/>
                  </a:lnTo>
                  <a:lnTo>
                    <a:pt x="3049" y="2464"/>
                  </a:lnTo>
                  <a:lnTo>
                    <a:pt x="2280" y="727"/>
                  </a:lnTo>
                  <a:lnTo>
                    <a:pt x="1897" y="727"/>
                  </a:lnTo>
                  <a:lnTo>
                    <a:pt x="1786" y="0"/>
                  </a:lnTo>
                  <a:lnTo>
                    <a:pt x="975" y="0"/>
                  </a:lnTo>
                  <a:lnTo>
                    <a:pt x="864" y="727"/>
                  </a:lnTo>
                  <a:lnTo>
                    <a:pt x="492" y="727"/>
                  </a:lnTo>
                  <a:lnTo>
                    <a:pt x="492" y="2464"/>
                  </a:lnTo>
                  <a:lnTo>
                    <a:pt x="0" y="2464"/>
                  </a:lnTo>
                  <a:lnTo>
                    <a:pt x="431" y="4350"/>
                  </a:lnTo>
                  <a:lnTo>
                    <a:pt x="4385" y="4350"/>
                  </a:lnTo>
                  <a:lnTo>
                    <a:pt x="5790" y="2464"/>
                  </a:lnTo>
                  <a:lnTo>
                    <a:pt x="4780" y="2464"/>
                  </a:lnTo>
                  <a:close/>
                  <a:moveTo>
                    <a:pt x="1183" y="234"/>
                  </a:moveTo>
                  <a:lnTo>
                    <a:pt x="1578" y="234"/>
                  </a:lnTo>
                  <a:lnTo>
                    <a:pt x="1651" y="727"/>
                  </a:lnTo>
                  <a:lnTo>
                    <a:pt x="1110" y="727"/>
                  </a:lnTo>
                  <a:lnTo>
                    <a:pt x="1183" y="234"/>
                  </a:lnTo>
                  <a:close/>
                  <a:moveTo>
                    <a:pt x="741" y="973"/>
                  </a:moveTo>
                  <a:lnTo>
                    <a:pt x="2120" y="973"/>
                  </a:lnTo>
                  <a:lnTo>
                    <a:pt x="2366" y="1529"/>
                  </a:lnTo>
                  <a:lnTo>
                    <a:pt x="741" y="1529"/>
                  </a:lnTo>
                  <a:lnTo>
                    <a:pt x="741" y="973"/>
                  </a:lnTo>
                  <a:close/>
                  <a:moveTo>
                    <a:pt x="2472" y="1763"/>
                  </a:moveTo>
                  <a:lnTo>
                    <a:pt x="2784" y="2464"/>
                  </a:lnTo>
                  <a:lnTo>
                    <a:pt x="741" y="2464"/>
                  </a:lnTo>
                  <a:lnTo>
                    <a:pt x="741" y="1763"/>
                  </a:lnTo>
                  <a:lnTo>
                    <a:pt x="2472" y="1763"/>
                  </a:lnTo>
                  <a:close/>
                  <a:moveTo>
                    <a:pt x="4277" y="4104"/>
                  </a:moveTo>
                  <a:lnTo>
                    <a:pt x="629" y="4104"/>
                  </a:lnTo>
                  <a:lnTo>
                    <a:pt x="296" y="2698"/>
                  </a:lnTo>
                  <a:lnTo>
                    <a:pt x="5322" y="2698"/>
                  </a:lnTo>
                  <a:lnTo>
                    <a:pt x="4277" y="4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75" name="Rectangle 64"/>
            <p:cNvSpPr>
              <a:spLocks noChangeArrowheads="1"/>
            </p:cNvSpPr>
            <p:nvPr/>
          </p:nvSpPr>
          <p:spPr bwMode="auto">
            <a:xfrm>
              <a:off x="3780" y="4107"/>
              <a:ext cx="270" cy="2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76" name="Rectangle 65"/>
            <p:cNvSpPr>
              <a:spLocks noChangeArrowheads="1"/>
            </p:cNvSpPr>
            <p:nvPr/>
          </p:nvSpPr>
          <p:spPr bwMode="auto">
            <a:xfrm>
              <a:off x="4419" y="4107"/>
              <a:ext cx="272" cy="2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77" name="Rectangle 66"/>
            <p:cNvSpPr>
              <a:spLocks noChangeArrowheads="1"/>
            </p:cNvSpPr>
            <p:nvPr/>
          </p:nvSpPr>
          <p:spPr bwMode="auto">
            <a:xfrm>
              <a:off x="5060" y="4107"/>
              <a:ext cx="272" cy="2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78" name="Rectangle 67"/>
            <p:cNvSpPr>
              <a:spLocks noChangeArrowheads="1"/>
            </p:cNvSpPr>
            <p:nvPr/>
          </p:nvSpPr>
          <p:spPr bwMode="auto">
            <a:xfrm>
              <a:off x="5701" y="4107"/>
              <a:ext cx="269" cy="2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79" name="Rectangle 68"/>
            <p:cNvSpPr>
              <a:spLocks noChangeArrowheads="1"/>
            </p:cNvSpPr>
            <p:nvPr/>
          </p:nvSpPr>
          <p:spPr bwMode="auto">
            <a:xfrm>
              <a:off x="6342" y="4107"/>
              <a:ext cx="269" cy="2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  <p:sp>
          <p:nvSpPr>
            <p:cNvPr id="80" name="Rectangle 69"/>
            <p:cNvSpPr>
              <a:spLocks noChangeArrowheads="1"/>
            </p:cNvSpPr>
            <p:nvPr/>
          </p:nvSpPr>
          <p:spPr bwMode="auto">
            <a:xfrm>
              <a:off x="6983" y="4107"/>
              <a:ext cx="269" cy="2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5648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69193</TotalTime>
  <Words>1252</Words>
  <Application>Microsoft Office PowerPoint</Application>
  <PresentationFormat>On-screen Show (4:3)</PresentationFormat>
  <Paragraphs>317</Paragraphs>
  <Slides>36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MS PGothic</vt:lpstr>
      <vt:lpstr>MS PGothic</vt:lpstr>
      <vt:lpstr>Arial</vt:lpstr>
      <vt:lpstr>Bebas Neue</vt:lpstr>
      <vt:lpstr>Berlin Sans FB Demi</vt:lpstr>
      <vt:lpstr>Calibri</vt:lpstr>
      <vt:lpstr>Calibri Light</vt:lpstr>
      <vt:lpstr>Gill Sans MT</vt:lpstr>
      <vt:lpstr>Open Sans</vt:lpstr>
      <vt:lpstr>Open Sans Light</vt:lpstr>
      <vt:lpstr>Roboto Bold</vt:lpstr>
      <vt:lpstr>Source Sans Pro</vt:lpstr>
      <vt:lpstr>Tahoma</vt:lpstr>
      <vt:lpstr>Times New Roman</vt:lpstr>
      <vt:lpstr>Verdana</vt:lpstr>
      <vt:lpstr>Wingdings</vt:lpstr>
      <vt:lpstr>Office Theme</vt:lpstr>
      <vt:lpstr>39_Office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Varieties and Low Adoption Of New Varieties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Mango Trends in Kenya: Ranked #2</vt:lpstr>
      <vt:lpstr>PowerPoint Presentation</vt:lpstr>
      <vt:lpstr>PowerPoint Presentation</vt:lpstr>
      <vt:lpstr>PowerPoint Presentation</vt:lpstr>
      <vt:lpstr>Technologies: Mango Rootstock  Land Suitability Maps</vt:lpstr>
      <vt:lpstr>PowerPoint Presentation</vt:lpstr>
      <vt:lpstr>PowerPoint Presentation</vt:lpstr>
      <vt:lpstr>PowerPoint Presentation</vt:lpstr>
      <vt:lpstr>PowerPoint Presentation</vt:lpstr>
      <vt:lpstr>It is all about growing business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Lusike Wasilwa</dc:creator>
  <cp:lastModifiedBy>Lusike Wasilwa</cp:lastModifiedBy>
  <cp:revision>1578</cp:revision>
  <dcterms:created xsi:type="dcterms:W3CDTF">2020-04-21T12:23:00Z</dcterms:created>
  <dcterms:modified xsi:type="dcterms:W3CDTF">2023-03-29T05:09:14Z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