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499EA3-E383-4C1B-80EC-A69100E9A883}" v="193" dt="2023-03-26T16:51:01.562"/>
    <p1510:client id="{2AF413F8-202E-4A53-A981-FA95E39FEB2C}" v="920" dt="2023-03-26T10:55:36.232"/>
    <p1510:client id="{2ECDDB84-153A-40D2-BFD8-99942264B649}" v="114" dt="2023-03-24T20:26:54.120"/>
    <p1510:client id="{3C9B0328-79BF-4125-A004-4C58BEDF3C82}" v="113" dt="2023-03-25T07:38:30.520"/>
    <p1510:client id="{54CCC31A-B99C-4689-A5C8-BABB63986345}" v="226" dt="2023-03-24T22:08:49.479"/>
    <p1510:client id="{59B92DA8-2646-46A2-8728-BC34C1A269BF}" v="19" dt="2023-03-26T11:23:40.329"/>
    <p1510:client id="{6DFAADF3-018E-46E7-9F03-08F700505F75}" v="130" dt="2023-03-26T15:53:49.917"/>
    <p1510:client id="{A798A15D-B50C-4A44-85B9-08983F69F163}" v="5" dt="2023-03-27T15:17:15.859"/>
    <p1510:client id="{D4EE3B1D-8A7A-45DD-9839-816D227A8C64}" v="8" dt="2023-03-28T07:16:46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8191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17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9700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902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39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237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4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03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86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5096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28/03/2023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311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upport@cropnuts.com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hyperlink" Target="http://www.cropnut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10" descr="Un plato con frutas&#10;&#10;Descripción generada automáticamente">
            <a:extLst>
              <a:ext uri="{FF2B5EF4-FFF2-40B4-BE49-F238E27FC236}">
                <a16:creationId xmlns:a16="http://schemas.microsoft.com/office/drawing/2014/main" id="{D69D7C75-A8DA-4DAB-BD30-8F6C2D5E6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3840"/>
            <a:ext cx="12184565" cy="3467786"/>
          </a:xfrm>
          <a:prstGeom prst="rect">
            <a:avLst/>
          </a:prstGeom>
        </p:spPr>
      </p:pic>
      <p:pic>
        <p:nvPicPr>
          <p:cNvPr id="4" name="Imagen 4">
            <a:extLst>
              <a:ext uri="{FF2B5EF4-FFF2-40B4-BE49-F238E27FC236}">
                <a16:creationId xmlns:a16="http://schemas.microsoft.com/office/drawing/2014/main" id="{C81822D0-AA00-A93E-27E3-13FD149FE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8976" y="6724084"/>
            <a:ext cx="2743200" cy="13773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D9D004A-7EE0-D889-C1BF-84CA419BC14D}"/>
              </a:ext>
            </a:extLst>
          </p:cNvPr>
          <p:cNvSpPr txBox="1"/>
          <p:nvPr/>
        </p:nvSpPr>
        <p:spPr>
          <a:xfrm>
            <a:off x="6345" y="4391915"/>
            <a:ext cx="11219308" cy="104644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4400">
                <a:solidFill>
                  <a:schemeClr val="accent5"/>
                </a:solidFill>
                <a:latin typeface="Segoe UI"/>
                <a:ea typeface="+mn-lt"/>
                <a:cs typeface="+mn-lt"/>
              </a:rPr>
              <a:t>Role </a:t>
            </a:r>
            <a:r>
              <a:rPr lang="es-ES" sz="4400" err="1">
                <a:solidFill>
                  <a:schemeClr val="accent5"/>
                </a:solidFill>
                <a:latin typeface="Segoe UI"/>
                <a:ea typeface="+mn-lt"/>
                <a:cs typeface="+mn-lt"/>
              </a:rPr>
              <a:t>of</a:t>
            </a:r>
            <a:r>
              <a:rPr lang="es-ES" sz="4400">
                <a:solidFill>
                  <a:schemeClr val="accent5"/>
                </a:solidFill>
                <a:latin typeface="Segoe UI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laboratory</a:t>
            </a:r>
            <a:r>
              <a:rPr lang="es-ES" sz="4400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testing</a:t>
            </a:r>
            <a:r>
              <a:rPr lang="es-ES" sz="4400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 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on</a:t>
            </a:r>
            <a:r>
              <a:rPr lang="es-ES" sz="4400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food</a:t>
            </a:r>
            <a:r>
              <a:rPr lang="es-ES" sz="4400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 safety</a:t>
            </a:r>
            <a:endParaRPr lang="es-ES" sz="4400">
              <a:solidFill>
                <a:schemeClr val="accent5"/>
              </a:solidFill>
              <a:latin typeface="Segoe UI Semibold"/>
              <a:cs typeface="Segoe UI Semilight"/>
            </a:endParaRPr>
          </a:p>
          <a:p>
            <a:pPr algn="l"/>
            <a:endParaRPr lang="es-ES">
              <a:cs typeface="Calibri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556902B-300E-3127-B671-58490DA8FD78}"/>
              </a:ext>
            </a:extLst>
          </p:cNvPr>
          <p:cNvSpPr txBox="1"/>
          <p:nvPr/>
        </p:nvSpPr>
        <p:spPr>
          <a:xfrm>
            <a:off x="5551713" y="5728607"/>
            <a:ext cx="5633357" cy="461665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Segoe UI Semibold"/>
                <a:ea typeface="+mn-lt"/>
                <a:cs typeface="+mn-lt"/>
              </a:rPr>
              <a:t>Rose </a:t>
            </a:r>
            <a:r>
              <a:rPr lang="es-ES" sz="2400" dirty="0" err="1">
                <a:solidFill>
                  <a:schemeClr val="accent4">
                    <a:lumMod val="50000"/>
                  </a:schemeClr>
                </a:solidFill>
                <a:latin typeface="Segoe UI Semibold"/>
                <a:ea typeface="+mn-lt"/>
                <a:cs typeface="+mn-lt"/>
              </a:rPr>
              <a:t>Nyakundi</a:t>
            </a:r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Segoe UI Semibold"/>
                <a:ea typeface="+mn-lt"/>
                <a:cs typeface="+mn-lt"/>
              </a:rPr>
              <a:t> </a:t>
            </a:r>
            <a:r>
              <a:rPr lang="es-ES" sz="2400" dirty="0">
                <a:solidFill>
                  <a:schemeClr val="accent4">
                    <a:lumMod val="50000"/>
                  </a:schemeClr>
                </a:solidFill>
                <a:latin typeface="Segoe UI Semilight"/>
                <a:ea typeface="+mn-lt"/>
                <a:cs typeface="+mn-lt"/>
              </a:rPr>
              <a:t>- CROPNUTS</a:t>
            </a:r>
            <a:endParaRPr lang="es-ES" sz="2400" dirty="0">
              <a:solidFill>
                <a:schemeClr val="accent4">
                  <a:lumMod val="50000"/>
                </a:schemeClr>
              </a:solidFill>
              <a:latin typeface="Segoe UI Semilight"/>
              <a:cs typeface="Segoe UI Semilight"/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8AF17355-4AD2-62BB-D770-28CB6DEB56CF}"/>
              </a:ext>
            </a:extLst>
          </p:cNvPr>
          <p:cNvCxnSpPr/>
          <p:nvPr/>
        </p:nvCxnSpPr>
        <p:spPr>
          <a:xfrm>
            <a:off x="5604783" y="5577567"/>
            <a:ext cx="5636078" cy="16329"/>
          </a:xfrm>
          <a:prstGeom prst="straightConnector1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CA6AEF94-93D5-FFA9-1D99-FCE5DF0E584A}"/>
              </a:ext>
            </a:extLst>
          </p:cNvPr>
          <p:cNvSpPr/>
          <p:nvPr/>
        </p:nvSpPr>
        <p:spPr>
          <a:xfrm>
            <a:off x="7130143" y="2680607"/>
            <a:ext cx="4122964" cy="1415142"/>
          </a:xfrm>
          <a:prstGeom prst="rect">
            <a:avLst/>
          </a:prstGeom>
          <a:solidFill>
            <a:schemeClr val="bg1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9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312E5FBA-228D-4225-DADA-D4ECAE44A8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150" y="2976699"/>
            <a:ext cx="274320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5" descr="Mapa&#10;&#10;Descripción generada automáticamente">
            <a:extLst>
              <a:ext uri="{FF2B5EF4-FFF2-40B4-BE49-F238E27FC236}">
                <a16:creationId xmlns:a16="http://schemas.microsoft.com/office/drawing/2014/main" id="{B8C13A35-1B20-F6A9-6670-CB18D4F1C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3620" y="1507661"/>
            <a:ext cx="4053468" cy="4251557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758282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Who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is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Cropnuts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?</a:t>
            </a:r>
            <a:endParaRPr lang="es-ES" sz="4400">
              <a:solidFill>
                <a:schemeClr val="accent5"/>
              </a:solidFill>
              <a:latin typeface="Segoe UI Semiligh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1753D6-BC86-8270-AA63-777A66C889CC}"/>
              </a:ext>
            </a:extLst>
          </p:cNvPr>
          <p:cNvSpPr txBox="1"/>
          <p:nvPr/>
        </p:nvSpPr>
        <p:spPr>
          <a:xfrm>
            <a:off x="3271024" y="2109438"/>
            <a:ext cx="6133170" cy="3979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bold"/>
                <a:ea typeface="+mn-lt"/>
                <a:cs typeface="+mn-lt"/>
              </a:rPr>
              <a:t>Cropnuts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an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independent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agricultural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testing</a:t>
            </a:r>
            <a:r>
              <a:rPr lang="es-ES" sz="1400">
                <a:latin typeface="Segoe UI Semilight"/>
                <a:ea typeface="+mn-lt"/>
                <a:cs typeface="+mn-lt"/>
              </a:rPr>
              <a:t>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agronomic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advisory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business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operating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across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Africa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past</a:t>
            </a:r>
            <a:r>
              <a:rPr lang="es-ES" sz="1400">
                <a:latin typeface="Segoe UI Semilight"/>
                <a:ea typeface="+mn-lt"/>
                <a:cs typeface="+mn-lt"/>
              </a:rPr>
              <a:t> 22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years</a:t>
            </a:r>
            <a:r>
              <a:rPr lang="es-ES" sz="1400">
                <a:latin typeface="Segoe UI Semilight"/>
                <a:ea typeface="+mn-lt"/>
                <a:cs typeface="+mn-lt"/>
              </a:rPr>
              <a:t>.</a:t>
            </a:r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r>
              <a:rPr lang="es-ES" sz="1400" err="1">
                <a:latin typeface="Segoe UI Semibold"/>
                <a:ea typeface="+mn-lt"/>
                <a:cs typeface="+mn-lt"/>
              </a:rPr>
              <a:t>Cropnuts</a:t>
            </a:r>
            <a:r>
              <a:rPr lang="es-ES" sz="1400">
                <a:latin typeface="Segoe UI Semilight"/>
                <a:ea typeface="+mn-lt"/>
                <a:cs typeface="+mn-lt"/>
              </a:rPr>
              <a:t> has local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presence</a:t>
            </a:r>
            <a:r>
              <a:rPr lang="es-ES" sz="1400">
                <a:latin typeface="Segoe UI Semilight"/>
                <a:ea typeface="+mn-lt"/>
                <a:cs typeface="+mn-lt"/>
              </a:rPr>
              <a:t> in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Kenya</a:t>
            </a:r>
            <a:r>
              <a:rPr lang="es-ES" sz="1400">
                <a:latin typeface="Segoe UI Semilight"/>
                <a:ea typeface="+mn-lt"/>
                <a:cs typeface="+mn-lt"/>
              </a:rPr>
              <a:t>, Tanzania, Zambia and Nigeria.</a:t>
            </a:r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Offers</a:t>
            </a:r>
            <a:r>
              <a:rPr lang="es-ES" sz="1400">
                <a:latin typeface="Segoe UI Semilight"/>
                <a:ea typeface="+mn-lt"/>
                <a:cs typeface="+mn-lt"/>
              </a:rPr>
              <a:t> a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wide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range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of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b="1">
                <a:latin typeface="Segoe UI Semilight"/>
                <a:ea typeface="+mn-lt"/>
                <a:cs typeface="+mn-lt"/>
              </a:rPr>
              <a:t>ISO 17025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accredited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laboratory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testing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including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soil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water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plant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fertilizer</a:t>
            </a:r>
            <a:r>
              <a:rPr lang="es-ES" sz="1400">
                <a:latin typeface="Segoe UI Semilight"/>
                <a:ea typeface="+mn-lt"/>
                <a:cs typeface="+mn-lt"/>
              </a:rPr>
              <a:t>, animal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feed</a:t>
            </a:r>
            <a:r>
              <a:rPr lang="es-ES" sz="1400">
                <a:latin typeface="Segoe UI Semilight"/>
                <a:ea typeface="+mn-lt"/>
                <a:cs typeface="+mn-lt"/>
              </a:rPr>
              <a:t> &amp;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food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analysis</a:t>
            </a:r>
            <a:r>
              <a:rPr lang="es-ES" sz="1400">
                <a:latin typeface="Segoe UI Semilight"/>
                <a:ea typeface="+mn-lt"/>
                <a:cs typeface="+mn-lt"/>
              </a:rPr>
              <a:t>.</a:t>
            </a:r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Also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offers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agronomy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advisory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such</a:t>
            </a:r>
            <a:r>
              <a:rPr lang="es-ES" sz="1400">
                <a:latin typeface="Segoe UI Semilight"/>
                <a:ea typeface="+mn-lt"/>
                <a:cs typeface="+mn-lt"/>
              </a:rPr>
              <a:t> as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precision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farming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soil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survey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mapping</a:t>
            </a:r>
            <a:r>
              <a:rPr lang="es-ES" sz="1400">
                <a:latin typeface="Segoe UI Semilight"/>
                <a:ea typeface="+mn-lt"/>
                <a:cs typeface="+mn-lt"/>
              </a:rPr>
              <a:t>,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agronomic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field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support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1400">
                <a:latin typeface="Segoe UI Semilight"/>
                <a:ea typeface="+mn-lt"/>
                <a:cs typeface="+mn-lt"/>
              </a:rPr>
              <a:t>.</a:t>
            </a:r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r>
              <a:rPr lang="es-ES" sz="1400" err="1">
                <a:latin typeface="Segoe UI Semibold"/>
                <a:ea typeface="+mn-lt"/>
                <a:cs typeface="+mn-lt"/>
              </a:rPr>
              <a:t>Cropnuts</a:t>
            </a:r>
            <a:r>
              <a:rPr lang="es-ES" sz="1400">
                <a:latin typeface="Segoe UI Semilight"/>
                <a:ea typeface="+mn-lt"/>
                <a:cs typeface="+mn-lt"/>
              </a:rPr>
              <a:t>'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1400">
                <a:latin typeface="Segoe UI Semilight"/>
                <a:ea typeface="+mn-lt"/>
                <a:cs typeface="+mn-lt"/>
              </a:rPr>
              <a:t> are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targeted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towards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commercial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growers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agribusinesses</a:t>
            </a:r>
            <a:r>
              <a:rPr lang="es-ES" sz="1400">
                <a:latin typeface="Segoe UI Semilight"/>
                <a:ea typeface="+mn-lt"/>
                <a:cs typeface="+mn-lt"/>
              </a:rPr>
              <a:t> as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well</a:t>
            </a:r>
            <a:r>
              <a:rPr lang="es-ES" sz="1400">
                <a:latin typeface="Segoe UI Semilight"/>
                <a:ea typeface="+mn-lt"/>
                <a:cs typeface="+mn-lt"/>
              </a:rPr>
              <a:t> as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small-scale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farmers</a:t>
            </a:r>
            <a:r>
              <a:rPr lang="es-ES" sz="1400">
                <a:latin typeface="Segoe UI Semilight"/>
                <a:ea typeface="+mn-lt"/>
                <a:cs typeface="+mn-lt"/>
              </a:rPr>
              <a:t>.</a:t>
            </a:r>
            <a:endParaRPr lang="es-ES" sz="1400">
              <a:latin typeface="Segoe UI Semilight"/>
              <a:cs typeface="Calibri"/>
            </a:endParaRPr>
          </a:p>
          <a:p>
            <a:pPr algn="l"/>
            <a:endParaRPr lang="es-ES" sz="1400">
              <a:latin typeface="Segoe UI Semilight"/>
              <a:cs typeface="Calibri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7CB3E6D-1B47-9E52-3A4C-C2DCE7D8F955}"/>
              </a:ext>
            </a:extLst>
          </p:cNvPr>
          <p:cNvCxnSpPr/>
          <p:nvPr/>
        </p:nvCxnSpPr>
        <p:spPr>
          <a:xfrm>
            <a:off x="3363255" y="2852157"/>
            <a:ext cx="5988203" cy="37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8144111-04D2-16E6-3F72-032E066039D2}"/>
              </a:ext>
            </a:extLst>
          </p:cNvPr>
          <p:cNvCxnSpPr>
            <a:cxnSpLocks/>
          </p:cNvCxnSpPr>
          <p:nvPr/>
        </p:nvCxnSpPr>
        <p:spPr>
          <a:xfrm>
            <a:off x="3363255" y="3511937"/>
            <a:ext cx="5988203" cy="37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345C7598-E876-1B5D-3C01-6BD083737C18}"/>
              </a:ext>
            </a:extLst>
          </p:cNvPr>
          <p:cNvCxnSpPr>
            <a:cxnSpLocks/>
          </p:cNvCxnSpPr>
          <p:nvPr/>
        </p:nvCxnSpPr>
        <p:spPr>
          <a:xfrm>
            <a:off x="3363255" y="4366864"/>
            <a:ext cx="5988203" cy="37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CDCA139F-4709-64C8-76F3-17D2EB5E0DF3}"/>
              </a:ext>
            </a:extLst>
          </p:cNvPr>
          <p:cNvCxnSpPr>
            <a:cxnSpLocks/>
          </p:cNvCxnSpPr>
          <p:nvPr/>
        </p:nvCxnSpPr>
        <p:spPr>
          <a:xfrm>
            <a:off x="3316791" y="5221790"/>
            <a:ext cx="5988203" cy="371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14">
            <a:extLst>
              <a:ext uri="{FF2B5EF4-FFF2-40B4-BE49-F238E27FC236}">
                <a16:creationId xmlns:a16="http://schemas.microsoft.com/office/drawing/2014/main" id="{37630C87-1C47-2E5A-19DE-C33166358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56" y="2212466"/>
            <a:ext cx="1953323" cy="195914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2057C59-42BD-66D6-F980-21537A63DAC1}"/>
              </a:ext>
            </a:extLst>
          </p:cNvPr>
          <p:cNvSpPr txBox="1"/>
          <p:nvPr/>
        </p:nvSpPr>
        <p:spPr>
          <a:xfrm>
            <a:off x="2815683" y="2025804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  <a:endParaRPr lang="es-ES" sz="2400">
              <a:solidFill>
                <a:schemeClr val="accent5"/>
              </a:solidFill>
              <a:latin typeface="Segoe UI Semibold"/>
              <a:cs typeface="Segoe UI Semibold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37F37E2-1D28-B8BB-8722-55C3C28EA933}"/>
              </a:ext>
            </a:extLst>
          </p:cNvPr>
          <p:cNvSpPr txBox="1"/>
          <p:nvPr/>
        </p:nvSpPr>
        <p:spPr>
          <a:xfrm>
            <a:off x="2815683" y="289931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BE2BAEB-2E9D-7AB8-DE36-5E0B575BE768}"/>
              </a:ext>
            </a:extLst>
          </p:cNvPr>
          <p:cNvSpPr txBox="1"/>
          <p:nvPr/>
        </p:nvSpPr>
        <p:spPr>
          <a:xfrm>
            <a:off x="2815683" y="3512633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  <a:endParaRPr lang="es-ES" sz="2400">
              <a:solidFill>
                <a:schemeClr val="accent5"/>
              </a:solidFill>
              <a:latin typeface="Segoe UI Semibold"/>
              <a:cs typeface="Segoe UI Semibold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E8E7778-7BDB-EF7E-C589-5F10179A5130}"/>
              </a:ext>
            </a:extLst>
          </p:cNvPr>
          <p:cNvSpPr txBox="1"/>
          <p:nvPr/>
        </p:nvSpPr>
        <p:spPr>
          <a:xfrm>
            <a:off x="2824975" y="4367559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4</a:t>
            </a:r>
            <a:endParaRPr lang="es-ES" sz="2400">
              <a:solidFill>
                <a:schemeClr val="accent5"/>
              </a:solidFill>
              <a:latin typeface="Segoe UI Semibold"/>
              <a:cs typeface="Segoe UI Semibold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EE77A2D-670A-6B61-0CB5-E8FC1DD8F34C}"/>
              </a:ext>
            </a:extLst>
          </p:cNvPr>
          <p:cNvSpPr txBox="1"/>
          <p:nvPr/>
        </p:nvSpPr>
        <p:spPr>
          <a:xfrm>
            <a:off x="2824975" y="522248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5</a:t>
            </a:r>
            <a:endParaRPr lang="es-ES" sz="2400">
              <a:solidFill>
                <a:schemeClr val="accent5"/>
              </a:solidFill>
              <a:latin typeface="Segoe UI Semibold"/>
              <a:cs typeface="Segoe UI Semibold"/>
            </a:endParaRPr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0770D07B-3185-86BC-7452-8726A8166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765" y="6756059"/>
            <a:ext cx="2743200" cy="1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22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985C864-E8DB-2F2B-6A71-877CB30F6554}"/>
              </a:ext>
            </a:extLst>
          </p:cNvPr>
          <p:cNvSpPr/>
          <p:nvPr/>
        </p:nvSpPr>
        <p:spPr>
          <a:xfrm>
            <a:off x="1672682" y="2146609"/>
            <a:ext cx="9878121" cy="33732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7582829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Introduction</a:t>
            </a:r>
            <a:endParaRPr lang="es-ES" err="1">
              <a:solidFill>
                <a:schemeClr val="accent5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1753D6-BC86-8270-AA63-777A66C889CC}"/>
              </a:ext>
            </a:extLst>
          </p:cNvPr>
          <p:cNvSpPr txBox="1"/>
          <p:nvPr/>
        </p:nvSpPr>
        <p:spPr>
          <a:xfrm>
            <a:off x="2639121" y="3317487"/>
            <a:ext cx="434897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Avoid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guess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work</a:t>
            </a:r>
            <a:r>
              <a:rPr lang="es-ES" sz="1400">
                <a:latin typeface="Segoe UI Semilight"/>
                <a:ea typeface="+mn-lt"/>
                <a:cs typeface="+mn-lt"/>
              </a:rPr>
              <a:t> in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fertilization</a:t>
            </a:r>
            <a:r>
              <a:rPr lang="es-ES" sz="1400">
                <a:latin typeface="Segoe UI Semilight"/>
                <a:ea typeface="+mn-lt"/>
                <a:cs typeface="+mn-lt"/>
              </a:rPr>
              <a:t>,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pesticide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application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Segoe UI Semiligh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To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satisfy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compliance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standards</a:t>
            </a:r>
            <a:r>
              <a:rPr lang="es-ES" sz="1400">
                <a:latin typeface="Segoe UI Semilight"/>
                <a:ea typeface="+mn-lt"/>
                <a:cs typeface="+mn-lt"/>
              </a:rPr>
              <a:t> 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Monitoring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food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systems</a:t>
            </a:r>
            <a:r>
              <a:rPr lang="es-ES" sz="1400">
                <a:latin typeface="Segoe UI Semilight"/>
                <a:ea typeface="+mn-lt"/>
                <a:cs typeface="+mn-lt"/>
              </a:rPr>
              <a:t> and safety</a:t>
            </a:r>
            <a:endParaRPr lang="es-ES">
              <a:latin typeface="Segoe UI Semilight"/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8144111-04D2-16E6-3F72-032E066039D2}"/>
              </a:ext>
            </a:extLst>
          </p:cNvPr>
          <p:cNvCxnSpPr>
            <a:cxnSpLocks/>
          </p:cNvCxnSpPr>
          <p:nvPr/>
        </p:nvCxnSpPr>
        <p:spPr>
          <a:xfrm>
            <a:off x="2749938" y="4459790"/>
            <a:ext cx="4055326" cy="1301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0D066B4-5003-5B9C-F0F4-19BEFBFAD2B0}"/>
              </a:ext>
            </a:extLst>
          </p:cNvPr>
          <p:cNvSpPr txBox="1"/>
          <p:nvPr/>
        </p:nvSpPr>
        <p:spPr>
          <a:xfrm>
            <a:off x="2639122" y="2704170"/>
            <a:ext cx="45441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err="1">
                <a:latin typeface="Segoe UI Semibold"/>
                <a:ea typeface="+mn-lt"/>
                <a:cs typeface="+mn-lt"/>
              </a:rPr>
              <a:t>Objectives</a:t>
            </a:r>
            <a:r>
              <a:rPr lang="es-ES" sz="2400">
                <a:latin typeface="Segoe UI Semibold"/>
                <a:ea typeface="+mn-lt"/>
                <a:cs typeface="+mn-lt"/>
              </a:rPr>
              <a:t> </a:t>
            </a:r>
            <a:r>
              <a:rPr lang="es-ES" sz="2400" err="1">
                <a:latin typeface="Segoe UI Semibold"/>
                <a:ea typeface="+mn-lt"/>
                <a:cs typeface="+mn-lt"/>
              </a:rPr>
              <a:t>of</a:t>
            </a:r>
            <a:r>
              <a:rPr lang="es-ES" sz="2400">
                <a:latin typeface="Segoe UI Semibold"/>
                <a:ea typeface="+mn-lt"/>
                <a:cs typeface="+mn-lt"/>
              </a:rPr>
              <a:t> </a:t>
            </a:r>
            <a:r>
              <a:rPr lang="es-ES" sz="2400" err="1">
                <a:latin typeface="Segoe UI Semibold"/>
                <a:ea typeface="+mn-lt"/>
                <a:cs typeface="+mn-lt"/>
              </a:rPr>
              <a:t>the</a:t>
            </a:r>
            <a:r>
              <a:rPr lang="es-ES" sz="2400">
                <a:latin typeface="Segoe UI Semibold"/>
                <a:ea typeface="+mn-lt"/>
                <a:cs typeface="+mn-lt"/>
              </a:rPr>
              <a:t> </a:t>
            </a:r>
            <a:r>
              <a:rPr lang="es-ES" sz="2400" err="1">
                <a:latin typeface="Segoe UI Semibold"/>
                <a:ea typeface="+mn-lt"/>
                <a:cs typeface="+mn-lt"/>
              </a:rPr>
              <a:t>lab</a:t>
            </a:r>
            <a:endParaRPr lang="es-ES" sz="2400" err="1">
              <a:latin typeface="Segoe UI Semibold"/>
              <a:cs typeface="Segoe UI Semibold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2D3D65-FE5A-B2F5-F43D-015763083E84}"/>
              </a:ext>
            </a:extLst>
          </p:cNvPr>
          <p:cNvSpPr txBox="1"/>
          <p:nvPr/>
        </p:nvSpPr>
        <p:spPr>
          <a:xfrm>
            <a:off x="2137317" y="3884341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356FA7-2165-DE68-FD91-12D80396D2AB}"/>
              </a:ext>
            </a:extLst>
          </p:cNvPr>
          <p:cNvSpPr txBox="1"/>
          <p:nvPr/>
        </p:nvSpPr>
        <p:spPr>
          <a:xfrm>
            <a:off x="2137317" y="3205975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EE992E1-E755-1867-A5AC-A1BCF5E75693}"/>
              </a:ext>
            </a:extLst>
          </p:cNvPr>
          <p:cNvSpPr txBox="1"/>
          <p:nvPr/>
        </p:nvSpPr>
        <p:spPr>
          <a:xfrm>
            <a:off x="2137317" y="4516242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3B74B3-0B65-C7B8-1016-CD3269421A96}"/>
              </a:ext>
            </a:extLst>
          </p:cNvPr>
          <p:cNvCxnSpPr>
            <a:cxnSpLocks/>
          </p:cNvCxnSpPr>
          <p:nvPr/>
        </p:nvCxnSpPr>
        <p:spPr>
          <a:xfrm>
            <a:off x="2749938" y="3827888"/>
            <a:ext cx="4055326" cy="1301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3">
            <a:extLst>
              <a:ext uri="{FF2B5EF4-FFF2-40B4-BE49-F238E27FC236}">
                <a16:creationId xmlns:a16="http://schemas.microsoft.com/office/drawing/2014/main" id="{83A6D7BC-7EE3-C714-2664-076C4274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913" y="1371600"/>
            <a:ext cx="3663175" cy="5490117"/>
          </a:xfrm>
          <a:prstGeom prst="rect">
            <a:avLst/>
          </a:prstGeom>
        </p:spPr>
      </p:pic>
      <p:pic>
        <p:nvPicPr>
          <p:cNvPr id="11" name="Imagen 15">
            <a:extLst>
              <a:ext uri="{FF2B5EF4-FFF2-40B4-BE49-F238E27FC236}">
                <a16:creationId xmlns:a16="http://schemas.microsoft.com/office/drawing/2014/main" id="{3CC1DDEE-9BA2-3381-FDF5-A07F05930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636058" y="3775294"/>
            <a:ext cx="3388658" cy="11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11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5" descr="Imagen que contiene persona, hombre, interior, vistiendo&#10;&#10;Descripción generada automáticamente">
            <a:extLst>
              <a:ext uri="{FF2B5EF4-FFF2-40B4-BE49-F238E27FC236}">
                <a16:creationId xmlns:a16="http://schemas.microsoft.com/office/drawing/2014/main" id="{B02AD270-D7A2-DC5C-7681-8E85D0C90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936" y="2189356"/>
            <a:ext cx="6330175" cy="421701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985C864-E8DB-2F2B-6A71-877CB30F6554}"/>
              </a:ext>
            </a:extLst>
          </p:cNvPr>
          <p:cNvSpPr/>
          <p:nvPr/>
        </p:nvSpPr>
        <p:spPr>
          <a:xfrm>
            <a:off x="6096000" y="2601950"/>
            <a:ext cx="5454804" cy="34382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Implications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of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laboratory</a:t>
            </a:r>
            <a:r>
              <a:rPr lang="es-ES" sz="4400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testing</a:t>
            </a:r>
            <a:endParaRPr lang="es-ES">
              <a:solidFill>
                <a:schemeClr val="accent5"/>
              </a:solidFill>
              <a:latin typeface="Segoe UI Semibold"/>
              <a:cs typeface="Segoe U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1753D6-BC86-8270-AA63-777A66C889CC}"/>
              </a:ext>
            </a:extLst>
          </p:cNvPr>
          <p:cNvSpPr txBox="1"/>
          <p:nvPr/>
        </p:nvSpPr>
        <p:spPr>
          <a:xfrm>
            <a:off x="7090316" y="3466170"/>
            <a:ext cx="3661315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Informed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decision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making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Adaptation</a:t>
            </a:r>
            <a:r>
              <a:rPr lang="es-ES" sz="1400">
                <a:latin typeface="Segoe UI Semilight"/>
                <a:ea typeface="+mn-lt"/>
                <a:cs typeface="+mn-lt"/>
              </a:rPr>
              <a:t>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mitigation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of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climate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change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Segoe UI Semiligh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Economic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feasibility</a:t>
            </a:r>
            <a:r>
              <a:rPr lang="es-ES" sz="1400">
                <a:latin typeface="Segoe UI Semilight"/>
                <a:ea typeface="+mn-lt"/>
                <a:cs typeface="+mn-lt"/>
              </a:rPr>
              <a:t>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validation</a:t>
            </a:r>
            <a:endParaRPr lang="es-ES" sz="1400">
              <a:latin typeface="Segoe UI Semilight"/>
              <a:cs typeface="Segoe UI Semilight"/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8144111-04D2-16E6-3F72-032E066039D2}"/>
              </a:ext>
            </a:extLst>
          </p:cNvPr>
          <p:cNvCxnSpPr>
            <a:cxnSpLocks/>
          </p:cNvCxnSpPr>
          <p:nvPr/>
        </p:nvCxnSpPr>
        <p:spPr>
          <a:xfrm>
            <a:off x="7201133" y="4608473"/>
            <a:ext cx="3423424" cy="1301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432D3D65-FE5A-B2F5-F43D-015763083E84}"/>
              </a:ext>
            </a:extLst>
          </p:cNvPr>
          <p:cNvSpPr txBox="1"/>
          <p:nvPr/>
        </p:nvSpPr>
        <p:spPr>
          <a:xfrm>
            <a:off x="6588512" y="4033024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356FA7-2165-DE68-FD91-12D80396D2AB}"/>
              </a:ext>
            </a:extLst>
          </p:cNvPr>
          <p:cNvSpPr txBox="1"/>
          <p:nvPr/>
        </p:nvSpPr>
        <p:spPr>
          <a:xfrm>
            <a:off x="6588512" y="3354658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EE992E1-E755-1867-A5AC-A1BCF5E75693}"/>
              </a:ext>
            </a:extLst>
          </p:cNvPr>
          <p:cNvSpPr txBox="1"/>
          <p:nvPr/>
        </p:nvSpPr>
        <p:spPr>
          <a:xfrm>
            <a:off x="6588512" y="4664925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3B74B3-0B65-C7B8-1016-CD3269421A96}"/>
              </a:ext>
            </a:extLst>
          </p:cNvPr>
          <p:cNvCxnSpPr>
            <a:cxnSpLocks/>
          </p:cNvCxnSpPr>
          <p:nvPr/>
        </p:nvCxnSpPr>
        <p:spPr>
          <a:xfrm>
            <a:off x="7201133" y="3976571"/>
            <a:ext cx="3423424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4">
            <a:extLst>
              <a:ext uri="{FF2B5EF4-FFF2-40B4-BE49-F238E27FC236}">
                <a16:creationId xmlns:a16="http://schemas.microsoft.com/office/drawing/2014/main" id="{44A09530-5C80-3F64-B7DA-8F7D2EFCD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659" y="5922342"/>
            <a:ext cx="3424517" cy="13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8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3985C864-E8DB-2F2B-6A71-877CB30F6554}"/>
              </a:ext>
            </a:extLst>
          </p:cNvPr>
          <p:cNvSpPr/>
          <p:nvPr/>
        </p:nvSpPr>
        <p:spPr>
          <a:xfrm>
            <a:off x="-1" y="2137316"/>
            <a:ext cx="5064512" cy="47206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Our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core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services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for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vs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food</a:t>
            </a:r>
            <a:r>
              <a:rPr lang="es-ES" sz="4400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 safety</a:t>
            </a:r>
            <a:endParaRPr lang="es-ES">
              <a:solidFill>
                <a:schemeClr val="accent5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1753D6-BC86-8270-AA63-777A66C889CC}"/>
              </a:ext>
            </a:extLst>
          </p:cNvPr>
          <p:cNvSpPr txBox="1"/>
          <p:nvPr/>
        </p:nvSpPr>
        <p:spPr>
          <a:xfrm>
            <a:off x="1514706" y="3772828"/>
            <a:ext cx="3215267" cy="2105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ea typeface="+mn-lt"/>
                <a:cs typeface="+mn-lt"/>
              </a:rPr>
              <a:t>Checking</a:t>
            </a:r>
            <a:r>
              <a:rPr lang="es-ES" sz="1400">
                <a:ea typeface="+mn-lt"/>
                <a:cs typeface="+mn-lt"/>
              </a:rPr>
              <a:t> </a:t>
            </a:r>
            <a:r>
              <a:rPr lang="es-ES" sz="1400" err="1">
                <a:ea typeface="+mn-lt"/>
                <a:cs typeface="+mn-lt"/>
              </a:rPr>
              <a:t>for</a:t>
            </a:r>
            <a:r>
              <a:rPr lang="es-ES" sz="1400">
                <a:ea typeface="+mn-lt"/>
                <a:cs typeface="+mn-lt"/>
              </a:rPr>
              <a:t> Macro and Micro </a:t>
            </a:r>
            <a:r>
              <a:rPr lang="es-ES" sz="1400" err="1">
                <a:ea typeface="+mn-lt"/>
                <a:cs typeface="+mn-lt"/>
              </a:rPr>
              <a:t>elements</a:t>
            </a:r>
            <a:endParaRPr lang="es-ES" err="1"/>
          </a:p>
          <a:p>
            <a:endParaRPr lang="es-ES" sz="1400">
              <a:ea typeface="+mn-lt"/>
              <a:cs typeface="+mn-lt"/>
            </a:endParaRPr>
          </a:p>
          <a:p>
            <a:endParaRPr lang="es-ES" sz="1400">
              <a:ea typeface="+mn-lt"/>
              <a:cs typeface="+mn-lt"/>
            </a:endParaRPr>
          </a:p>
          <a:p>
            <a:r>
              <a:rPr lang="es-ES" sz="1400">
                <a:ea typeface="+mn-lt"/>
                <a:cs typeface="+mn-lt"/>
              </a:rPr>
              <a:t>pH and EC, C.E.C , Total </a:t>
            </a:r>
            <a:r>
              <a:rPr lang="es-ES" sz="1400" err="1">
                <a:ea typeface="+mn-lt"/>
                <a:cs typeface="+mn-lt"/>
              </a:rPr>
              <a:t>nitrogen</a:t>
            </a:r>
            <a:r>
              <a:rPr lang="es-ES" sz="1400">
                <a:ea typeface="+mn-lt"/>
                <a:cs typeface="+mn-lt"/>
              </a:rPr>
              <a:t>, C/N ratio and </a:t>
            </a:r>
            <a:r>
              <a:rPr lang="es-ES" sz="1400" err="1">
                <a:ea typeface="+mn-lt"/>
                <a:cs typeface="+mn-lt"/>
              </a:rPr>
              <a:t>organic</a:t>
            </a:r>
            <a:r>
              <a:rPr lang="es-ES" sz="1400">
                <a:ea typeface="+mn-lt"/>
                <a:cs typeface="+mn-lt"/>
              </a:rPr>
              <a:t> </a:t>
            </a:r>
            <a:r>
              <a:rPr lang="es-ES" sz="1400" err="1">
                <a:ea typeface="+mn-lt"/>
                <a:cs typeface="+mn-lt"/>
              </a:rPr>
              <a:t>matter</a:t>
            </a:r>
            <a:r>
              <a:rPr lang="es-ES" sz="1400">
                <a:ea typeface="+mn-lt"/>
                <a:cs typeface="+mn-lt"/>
              </a:rPr>
              <a:t>.</a:t>
            </a:r>
            <a:endParaRPr lang="es-ES"/>
          </a:p>
          <a:p>
            <a:endParaRPr lang="es-ES" sz="1400">
              <a:ea typeface="+mn-lt"/>
              <a:cs typeface="+mn-lt"/>
            </a:endParaRPr>
          </a:p>
          <a:p>
            <a:endParaRPr lang="es-ES" sz="1400">
              <a:ea typeface="+mn-lt"/>
              <a:cs typeface="+mn-lt"/>
            </a:endParaRPr>
          </a:p>
          <a:p>
            <a:r>
              <a:rPr lang="es-ES" sz="1400" err="1">
                <a:ea typeface="+mn-lt"/>
                <a:cs typeface="+mn-lt"/>
              </a:rPr>
              <a:t>Presence</a:t>
            </a:r>
            <a:r>
              <a:rPr lang="es-ES" sz="1400">
                <a:ea typeface="+mn-lt"/>
                <a:cs typeface="+mn-lt"/>
              </a:rPr>
              <a:t> </a:t>
            </a:r>
            <a:r>
              <a:rPr lang="es-ES" sz="1400" err="1">
                <a:ea typeface="+mn-lt"/>
                <a:cs typeface="+mn-lt"/>
              </a:rPr>
              <a:t>of</a:t>
            </a:r>
            <a:r>
              <a:rPr lang="es-ES" sz="1400">
                <a:ea typeface="+mn-lt"/>
                <a:cs typeface="+mn-lt"/>
              </a:rPr>
              <a:t> heavy </a:t>
            </a:r>
            <a:r>
              <a:rPr lang="es-ES" sz="1400" err="1">
                <a:ea typeface="+mn-lt"/>
                <a:cs typeface="+mn-lt"/>
              </a:rPr>
              <a:t>metals</a:t>
            </a:r>
            <a:r>
              <a:rPr lang="es-ES" sz="1400">
                <a:ea typeface="+mn-lt"/>
                <a:cs typeface="+mn-lt"/>
              </a:rPr>
              <a:t> </a:t>
            </a:r>
            <a:endParaRPr lang="es-ES"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</p:txBody>
      </p: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88144111-04D2-16E6-3F72-032E066039D2}"/>
              </a:ext>
            </a:extLst>
          </p:cNvPr>
          <p:cNvCxnSpPr>
            <a:cxnSpLocks/>
          </p:cNvCxnSpPr>
          <p:nvPr/>
        </p:nvCxnSpPr>
        <p:spPr>
          <a:xfrm>
            <a:off x="1625523" y="5082399"/>
            <a:ext cx="2819400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432D3D65-FE5A-B2F5-F43D-015763083E84}"/>
              </a:ext>
            </a:extLst>
          </p:cNvPr>
          <p:cNvSpPr txBox="1"/>
          <p:nvPr/>
        </p:nvSpPr>
        <p:spPr>
          <a:xfrm>
            <a:off x="1012902" y="428392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356FA7-2165-DE68-FD91-12D80396D2AB}"/>
              </a:ext>
            </a:extLst>
          </p:cNvPr>
          <p:cNvSpPr txBox="1"/>
          <p:nvPr/>
        </p:nvSpPr>
        <p:spPr>
          <a:xfrm>
            <a:off x="1012902" y="366131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EE992E1-E755-1867-A5AC-A1BCF5E75693}"/>
              </a:ext>
            </a:extLst>
          </p:cNvPr>
          <p:cNvSpPr txBox="1"/>
          <p:nvPr/>
        </p:nvSpPr>
        <p:spPr>
          <a:xfrm>
            <a:off x="1012902" y="5157437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3B74B3-0B65-C7B8-1016-CD3269421A96}"/>
              </a:ext>
            </a:extLst>
          </p:cNvPr>
          <p:cNvCxnSpPr>
            <a:cxnSpLocks/>
          </p:cNvCxnSpPr>
          <p:nvPr/>
        </p:nvCxnSpPr>
        <p:spPr>
          <a:xfrm>
            <a:off x="1625523" y="4283229"/>
            <a:ext cx="2819400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BD65626-AD1E-66C0-ED06-96F37E125D97}"/>
              </a:ext>
            </a:extLst>
          </p:cNvPr>
          <p:cNvSpPr txBox="1"/>
          <p:nvPr/>
        </p:nvSpPr>
        <p:spPr>
          <a:xfrm>
            <a:off x="1514707" y="2824975"/>
            <a:ext cx="454412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err="1">
                <a:latin typeface="Segoe UI Semibold"/>
                <a:ea typeface="+mn-lt"/>
                <a:cs typeface="+mn-lt"/>
              </a:rPr>
              <a:t>Soil</a:t>
            </a:r>
            <a:r>
              <a:rPr lang="es-ES" sz="2400">
                <a:latin typeface="Segoe UI Semibold"/>
                <a:ea typeface="+mn-lt"/>
                <a:cs typeface="+mn-lt"/>
              </a:rPr>
              <a:t> </a:t>
            </a:r>
            <a:r>
              <a:rPr lang="es-ES" sz="2400" err="1">
                <a:latin typeface="Segoe UI Semibold"/>
                <a:ea typeface="+mn-lt"/>
                <a:cs typeface="+mn-lt"/>
              </a:rPr>
              <a:t>Nutrition</a:t>
            </a:r>
            <a:r>
              <a:rPr lang="es-ES" sz="2400">
                <a:latin typeface="Segoe UI Semibold"/>
                <a:ea typeface="+mn-lt"/>
                <a:cs typeface="+mn-lt"/>
              </a:rPr>
              <a:t> </a:t>
            </a:r>
            <a:r>
              <a:rPr lang="es-ES" sz="2400" err="1">
                <a:latin typeface="Segoe UI Semibold"/>
                <a:ea typeface="+mn-lt"/>
                <a:cs typeface="+mn-lt"/>
              </a:rPr>
              <a:t>Analysis</a:t>
            </a:r>
            <a:endParaRPr lang="es-ES" err="1"/>
          </a:p>
        </p:txBody>
      </p:sp>
      <p:pic>
        <p:nvPicPr>
          <p:cNvPr id="16" name="Imagen 16" descr="Imagen que contiene pieza, roca, pastel, chocolate&#10;&#10;Descripción generada automáticamente">
            <a:extLst>
              <a:ext uri="{FF2B5EF4-FFF2-40B4-BE49-F238E27FC236}">
                <a16:creationId xmlns:a16="http://schemas.microsoft.com/office/drawing/2014/main" id="{787F5FDE-FC59-521E-C3DC-5D4D94943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230" y="2133600"/>
            <a:ext cx="7120053" cy="472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0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 descr="Una planta con hojas verdes&#10;&#10;Descripción generada automáticamente">
            <a:extLst>
              <a:ext uri="{FF2B5EF4-FFF2-40B4-BE49-F238E27FC236}">
                <a16:creationId xmlns:a16="http://schemas.microsoft.com/office/drawing/2014/main" id="{D051CDDB-3CB3-DC9B-8CB3-6535121A1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571" y="1222917"/>
            <a:ext cx="7547516" cy="501618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985C864-E8DB-2F2B-6A71-877CB30F6554}"/>
              </a:ext>
            </a:extLst>
          </p:cNvPr>
          <p:cNvSpPr/>
          <p:nvPr/>
        </p:nvSpPr>
        <p:spPr>
          <a:xfrm>
            <a:off x="-1" y="2137316"/>
            <a:ext cx="5064512" cy="3698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Fertilizers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81753D6-BC86-8270-AA63-777A66C889CC}"/>
              </a:ext>
            </a:extLst>
          </p:cNvPr>
          <p:cNvSpPr txBox="1"/>
          <p:nvPr/>
        </p:nvSpPr>
        <p:spPr>
          <a:xfrm>
            <a:off x="1514706" y="3512633"/>
            <a:ext cx="3215267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Confirm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composition</a:t>
            </a:r>
            <a:r>
              <a:rPr lang="es-ES" sz="1400">
                <a:latin typeface="Segoe UI Semilight"/>
                <a:ea typeface="+mn-lt"/>
                <a:cs typeface="+mn-lt"/>
              </a:rPr>
              <a:t> as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specified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by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1400">
                <a:latin typeface="Segoe UI Semilight"/>
                <a:ea typeface="+mn-lt"/>
                <a:cs typeface="+mn-lt"/>
              </a:rPr>
              <a:t> manufacture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Check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1400">
                <a:latin typeface="Segoe UI Semilight"/>
                <a:ea typeface="+mn-lt"/>
                <a:cs typeface="+mn-lt"/>
              </a:rPr>
              <a:t> heavy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metals</a:t>
            </a:r>
            <a:r>
              <a:rPr lang="es-ES" sz="1400">
                <a:latin typeface="Segoe UI Semilight"/>
                <a:ea typeface="+mn-lt"/>
                <a:cs typeface="+mn-lt"/>
              </a:rPr>
              <a:t> </a:t>
            </a:r>
            <a:endParaRPr lang="es-ES">
              <a:latin typeface="Segoe UI Semilight"/>
              <a:cs typeface="Segoe UI Semilight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2D3D65-FE5A-B2F5-F43D-015763083E84}"/>
              </a:ext>
            </a:extLst>
          </p:cNvPr>
          <p:cNvSpPr txBox="1"/>
          <p:nvPr/>
        </p:nvSpPr>
        <p:spPr>
          <a:xfrm>
            <a:off x="1012902" y="4265341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6356FA7-2165-DE68-FD91-12D80396D2AB}"/>
              </a:ext>
            </a:extLst>
          </p:cNvPr>
          <p:cNvSpPr txBox="1"/>
          <p:nvPr/>
        </p:nvSpPr>
        <p:spPr>
          <a:xfrm>
            <a:off x="1012902" y="3401121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1E3B74B3-0B65-C7B8-1016-CD3269421A96}"/>
              </a:ext>
            </a:extLst>
          </p:cNvPr>
          <p:cNvCxnSpPr>
            <a:cxnSpLocks/>
          </p:cNvCxnSpPr>
          <p:nvPr/>
        </p:nvCxnSpPr>
        <p:spPr>
          <a:xfrm>
            <a:off x="1644108" y="4218180"/>
            <a:ext cx="2819400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1">
            <a:extLst>
              <a:ext uri="{FF2B5EF4-FFF2-40B4-BE49-F238E27FC236}">
                <a16:creationId xmlns:a16="http://schemas.microsoft.com/office/drawing/2014/main" id="{7A883FE0-0DCB-7F77-5E0D-D15D1FACC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541" y="5743047"/>
            <a:ext cx="2823882" cy="1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51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n 26">
            <a:extLst>
              <a:ext uri="{FF2B5EF4-FFF2-40B4-BE49-F238E27FC236}">
                <a16:creationId xmlns:a16="http://schemas.microsoft.com/office/drawing/2014/main" id="{962ABB7A-EE38-3A60-B43B-557F5F761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47" y="2057401"/>
            <a:ext cx="6302187" cy="4195480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Manure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 compost</a:t>
            </a:r>
            <a:endParaRPr lang="es-ES">
              <a:solidFill>
                <a:schemeClr val="accent5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D6AC70-DE37-5B3F-5F4E-1E7C787B22CF}"/>
              </a:ext>
            </a:extLst>
          </p:cNvPr>
          <p:cNvSpPr/>
          <p:nvPr/>
        </p:nvSpPr>
        <p:spPr>
          <a:xfrm>
            <a:off x="5934636" y="2539197"/>
            <a:ext cx="5616168" cy="3232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2A0F25F-6122-0226-40C4-60D3FB8150CD}"/>
              </a:ext>
            </a:extLst>
          </p:cNvPr>
          <p:cNvSpPr txBox="1"/>
          <p:nvPr/>
        </p:nvSpPr>
        <p:spPr>
          <a:xfrm>
            <a:off x="7135139" y="3403417"/>
            <a:ext cx="3661315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Checking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1400">
                <a:latin typeface="Segoe UI Semilight"/>
                <a:ea typeface="+mn-lt"/>
                <a:cs typeface="+mn-lt"/>
              </a:rPr>
              <a:t> Macro and Micro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elements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>
                <a:latin typeface="Segoe UI Semilight"/>
                <a:ea typeface="+mn-lt"/>
                <a:cs typeface="+mn-lt"/>
              </a:rPr>
              <a:t>pH and EC, C.E.C , Total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nitrogen</a:t>
            </a:r>
            <a:r>
              <a:rPr lang="es-ES" sz="1400">
                <a:latin typeface="Segoe UI Semilight"/>
                <a:ea typeface="+mn-lt"/>
                <a:cs typeface="+mn-lt"/>
              </a:rPr>
              <a:t>, C/N ratio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dry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matter</a:t>
            </a:r>
            <a:r>
              <a:rPr lang="es-ES" sz="1400">
                <a:latin typeface="Segoe UI Semilight"/>
                <a:ea typeface="+mn-lt"/>
                <a:cs typeface="+mn-lt"/>
              </a:rPr>
              <a:t>.</a:t>
            </a:r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Presence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of</a:t>
            </a:r>
            <a:r>
              <a:rPr lang="es-ES" sz="1400">
                <a:latin typeface="Segoe UI Semilight"/>
                <a:ea typeface="+mn-lt"/>
                <a:cs typeface="+mn-lt"/>
              </a:rPr>
              <a:t> heavy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metals</a:t>
            </a:r>
            <a:r>
              <a:rPr lang="es-ES" sz="1400">
                <a:ea typeface="+mn-lt"/>
                <a:cs typeface="+mn-lt"/>
              </a:rPr>
              <a:t> </a:t>
            </a:r>
            <a:endParaRPr lang="es-ES"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794187F-E8C6-2604-F212-C11CA6E56E8B}"/>
              </a:ext>
            </a:extLst>
          </p:cNvPr>
          <p:cNvCxnSpPr>
            <a:cxnSpLocks/>
          </p:cNvCxnSpPr>
          <p:nvPr/>
        </p:nvCxnSpPr>
        <p:spPr>
          <a:xfrm>
            <a:off x="7245957" y="4778802"/>
            <a:ext cx="3423424" cy="1301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D9D3782-66DA-6A76-F4F3-8E1231930E91}"/>
              </a:ext>
            </a:extLst>
          </p:cNvPr>
          <p:cNvSpPr txBox="1"/>
          <p:nvPr/>
        </p:nvSpPr>
        <p:spPr>
          <a:xfrm>
            <a:off x="6633336" y="3970271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C100EBE-D708-D201-4BEC-C9D5B4D53318}"/>
              </a:ext>
            </a:extLst>
          </p:cNvPr>
          <p:cNvSpPr txBox="1"/>
          <p:nvPr/>
        </p:nvSpPr>
        <p:spPr>
          <a:xfrm>
            <a:off x="6633336" y="3327764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C644448-3FBB-0C62-16BA-492B654E9F4C}"/>
              </a:ext>
            </a:extLst>
          </p:cNvPr>
          <p:cNvSpPr txBox="1"/>
          <p:nvPr/>
        </p:nvSpPr>
        <p:spPr>
          <a:xfrm>
            <a:off x="6633336" y="4844219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C04FBF6E-C43F-9C95-2E23-12F2EB0EC911}"/>
              </a:ext>
            </a:extLst>
          </p:cNvPr>
          <p:cNvCxnSpPr>
            <a:cxnSpLocks/>
          </p:cNvCxnSpPr>
          <p:nvPr/>
        </p:nvCxnSpPr>
        <p:spPr>
          <a:xfrm>
            <a:off x="7245957" y="3913818"/>
            <a:ext cx="3423424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2">
            <a:extLst>
              <a:ext uri="{FF2B5EF4-FFF2-40B4-BE49-F238E27FC236}">
                <a16:creationId xmlns:a16="http://schemas.microsoft.com/office/drawing/2014/main" id="{17E8B9AC-518A-5356-9E42-273CB6AFD1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0515599" y="4111470"/>
            <a:ext cx="3245223" cy="1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671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9" descr="Imagen que contiene persona, tabla, mujer, hombre&#10;&#10;Descripción generada automáticamente">
            <a:extLst>
              <a:ext uri="{FF2B5EF4-FFF2-40B4-BE49-F238E27FC236}">
                <a16:creationId xmlns:a16="http://schemas.microsoft.com/office/drawing/2014/main" id="{CC261EFB-1811-82D4-409B-6148404CA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388" y="2227729"/>
            <a:ext cx="6956611" cy="4634753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Pesticide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residue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levels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 </a:t>
            </a:r>
            <a:endParaRPr lang="es-ES">
              <a:solidFill>
                <a:schemeClr val="accent5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D6AC70-DE37-5B3F-5F4E-1E7C787B22CF}"/>
              </a:ext>
            </a:extLst>
          </p:cNvPr>
          <p:cNvSpPr/>
          <p:nvPr/>
        </p:nvSpPr>
        <p:spPr>
          <a:xfrm>
            <a:off x="1" y="2225432"/>
            <a:ext cx="6261627" cy="46574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2A0F25F-6122-0226-40C4-60D3FB8150CD}"/>
              </a:ext>
            </a:extLst>
          </p:cNvPr>
          <p:cNvSpPr txBox="1"/>
          <p:nvPr/>
        </p:nvSpPr>
        <p:spPr>
          <a:xfrm>
            <a:off x="1182575" y="2991041"/>
            <a:ext cx="3661315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Crop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injury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caused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by</a:t>
            </a:r>
            <a:r>
              <a:rPr lang="es-ES" sz="1400">
                <a:latin typeface="Segoe UI Semilight"/>
                <a:ea typeface="+mn-lt"/>
                <a:cs typeface="+mn-lt"/>
              </a:rPr>
              <a:t> &gt; 50,000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pathogens</a:t>
            </a:r>
            <a:r>
              <a:rPr lang="es-ES" sz="1400">
                <a:latin typeface="Segoe UI Semilight"/>
                <a:ea typeface="+mn-lt"/>
                <a:cs typeface="+mn-lt"/>
              </a:rPr>
              <a:t>, 900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insect</a:t>
            </a:r>
            <a:r>
              <a:rPr lang="es-ES" sz="1400">
                <a:latin typeface="Segoe UI Semilight"/>
                <a:ea typeface="+mn-lt"/>
                <a:cs typeface="+mn-lt"/>
              </a:rPr>
              <a:t> and mite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pests</a:t>
            </a:r>
            <a:r>
              <a:rPr lang="es-ES" sz="1400">
                <a:latin typeface="Segoe UI Semilight"/>
                <a:ea typeface="+mn-lt"/>
                <a:cs typeface="+mn-lt"/>
              </a:rPr>
              <a:t> and 800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weeds</a:t>
            </a:r>
            <a:r>
              <a:rPr lang="es-ES" sz="1400">
                <a:latin typeface="Segoe UI Semilight"/>
                <a:ea typeface="+mn-lt"/>
                <a:cs typeface="+mn-lt"/>
              </a:rPr>
              <a:t> 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Pesticides</a:t>
            </a:r>
            <a:r>
              <a:rPr lang="es-ES" sz="1400">
                <a:latin typeface="Segoe UI Semilight"/>
                <a:ea typeface="+mn-lt"/>
                <a:cs typeface="+mn-lt"/>
              </a:rPr>
              <a:t> indispensable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but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if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not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used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responsibly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detrimental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>
                <a:latin typeface="Segoe UI Semilight"/>
                <a:ea typeface="+mn-lt"/>
                <a:cs typeface="+mn-lt"/>
              </a:rPr>
              <a:t>Done in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partnership</a:t>
            </a:r>
            <a:r>
              <a:rPr lang="es-ES" sz="1400">
                <a:latin typeface="Segoe UI Semilight"/>
                <a:ea typeface="+mn-lt"/>
                <a:cs typeface="+mn-lt"/>
              </a:rPr>
              <a:t> 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with</a:t>
            </a:r>
            <a:r>
              <a:rPr lang="es-ES" sz="1400">
                <a:latin typeface="Segoe UI Semilight"/>
                <a:ea typeface="+mn-lt"/>
                <a:cs typeface="+mn-lt"/>
              </a:rPr>
              <a:t> </a:t>
            </a:r>
            <a:r>
              <a:rPr lang="es-ES" sz="1400">
                <a:latin typeface="Segoe UI Semibold"/>
                <a:ea typeface="+mn-lt"/>
                <a:cs typeface="+mn-lt"/>
              </a:rPr>
              <a:t>Groen Agro control </a:t>
            </a:r>
            <a:r>
              <a:rPr lang="es-ES" sz="1400" err="1">
                <a:latin typeface="Segoe UI Semibold"/>
                <a:ea typeface="+mn-lt"/>
                <a:cs typeface="+mn-lt"/>
              </a:rPr>
              <a:t>Lab</a:t>
            </a:r>
            <a:endParaRPr lang="es-ES" sz="1400">
              <a:latin typeface="Segoe UI Semibold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Check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both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pesticide</a:t>
            </a:r>
            <a:r>
              <a:rPr lang="es-ES" sz="1400">
                <a:latin typeface="Segoe UI Semilight"/>
                <a:ea typeface="+mn-lt"/>
                <a:cs typeface="+mn-lt"/>
              </a:rPr>
              <a:t> active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ingredients</a:t>
            </a:r>
            <a:r>
              <a:rPr lang="es-ES" sz="1400">
                <a:latin typeface="Segoe UI Semilight"/>
                <a:ea typeface="+mn-lt"/>
                <a:cs typeface="+mn-lt"/>
              </a:rPr>
              <a:t> and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their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metabolites</a:t>
            </a:r>
            <a:endParaRPr lang="es-ES" err="1">
              <a:latin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A794187F-E8C6-2604-F212-C11CA6E56E8B}"/>
              </a:ext>
            </a:extLst>
          </p:cNvPr>
          <p:cNvCxnSpPr>
            <a:cxnSpLocks/>
          </p:cNvCxnSpPr>
          <p:nvPr/>
        </p:nvCxnSpPr>
        <p:spPr>
          <a:xfrm>
            <a:off x="1257534" y="4536755"/>
            <a:ext cx="3271024" cy="4047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D9D3782-66DA-6A76-F4F3-8E1231930E91}"/>
              </a:ext>
            </a:extLst>
          </p:cNvPr>
          <p:cNvSpPr txBox="1"/>
          <p:nvPr/>
        </p:nvSpPr>
        <p:spPr>
          <a:xfrm>
            <a:off x="680772" y="3790977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C100EBE-D708-D201-4BEC-C9D5B4D53318}"/>
              </a:ext>
            </a:extLst>
          </p:cNvPr>
          <p:cNvSpPr txBox="1"/>
          <p:nvPr/>
        </p:nvSpPr>
        <p:spPr>
          <a:xfrm>
            <a:off x="680772" y="2915388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C644448-3FBB-0C62-16BA-492B654E9F4C}"/>
              </a:ext>
            </a:extLst>
          </p:cNvPr>
          <p:cNvSpPr txBox="1"/>
          <p:nvPr/>
        </p:nvSpPr>
        <p:spPr>
          <a:xfrm>
            <a:off x="680772" y="464699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C04FBF6E-C43F-9C95-2E23-12F2EB0EC911}"/>
              </a:ext>
            </a:extLst>
          </p:cNvPr>
          <p:cNvCxnSpPr>
            <a:cxnSpLocks/>
          </p:cNvCxnSpPr>
          <p:nvPr/>
        </p:nvCxnSpPr>
        <p:spPr>
          <a:xfrm>
            <a:off x="1257534" y="3689701"/>
            <a:ext cx="3271024" cy="12683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8DA4A93-BFE2-4A06-B930-3887344DEECD}"/>
              </a:ext>
            </a:extLst>
          </p:cNvPr>
          <p:cNvSpPr txBox="1"/>
          <p:nvPr/>
        </p:nvSpPr>
        <p:spPr>
          <a:xfrm>
            <a:off x="680772" y="5498643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4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C1B4CE70-B83E-0C73-4379-01C328390543}"/>
              </a:ext>
            </a:extLst>
          </p:cNvPr>
          <p:cNvCxnSpPr>
            <a:cxnSpLocks/>
          </p:cNvCxnSpPr>
          <p:nvPr/>
        </p:nvCxnSpPr>
        <p:spPr>
          <a:xfrm>
            <a:off x="1302357" y="5433225"/>
            <a:ext cx="3279989" cy="13011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9879EDEB-097C-C76A-7984-0BDB1180BE91}"/>
              </a:ext>
            </a:extLst>
          </p:cNvPr>
          <p:cNvSpPr/>
          <p:nvPr/>
        </p:nvSpPr>
        <p:spPr>
          <a:xfrm>
            <a:off x="4773448" y="4541603"/>
            <a:ext cx="2967318" cy="8964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AF03C590-763E-1141-CC49-4AB99AE20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129" y="4771388"/>
            <a:ext cx="2429436" cy="41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07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9">
            <a:extLst>
              <a:ext uri="{FF2B5EF4-FFF2-40B4-BE49-F238E27FC236}">
                <a16:creationId xmlns:a16="http://schemas.microsoft.com/office/drawing/2014/main" id="{04DD7A3D-F23A-64C2-6DA0-7F60D3EE4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2378126"/>
            <a:ext cx="6810375" cy="4482998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MRL </a:t>
            </a:r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Menace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?</a:t>
            </a:r>
            <a:endParaRPr lang="es-ES">
              <a:solidFill>
                <a:schemeClr val="accent5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D6AC70-DE37-5B3F-5F4E-1E7C787B22CF}"/>
              </a:ext>
            </a:extLst>
          </p:cNvPr>
          <p:cNvSpPr/>
          <p:nvPr/>
        </p:nvSpPr>
        <p:spPr>
          <a:xfrm>
            <a:off x="7022167" y="2983510"/>
            <a:ext cx="4518552" cy="31334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2A0F25F-6122-0226-40C4-60D3FB8150CD}"/>
              </a:ext>
            </a:extLst>
          </p:cNvPr>
          <p:cNvSpPr txBox="1"/>
          <p:nvPr/>
        </p:nvSpPr>
        <p:spPr>
          <a:xfrm>
            <a:off x="8183450" y="4019741"/>
            <a:ext cx="366131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Customized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recommendations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Customized</a:t>
            </a:r>
            <a:r>
              <a:rPr lang="es-ES" sz="1400">
                <a:latin typeface="Segoe UI Semilight"/>
                <a:ea typeface="+mn-lt"/>
                <a:cs typeface="+mn-lt"/>
              </a:rPr>
              <a:t> spray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program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Technical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support</a:t>
            </a:r>
            <a:r>
              <a:rPr lang="es-ES" sz="1400">
                <a:ea typeface="+mn-lt"/>
                <a:cs typeface="+mn-lt"/>
              </a:rPr>
              <a:t> </a:t>
            </a:r>
            <a:endParaRPr lang="es-ES"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D9D3782-66DA-6A76-F4F3-8E1231930E91}"/>
              </a:ext>
            </a:extLst>
          </p:cNvPr>
          <p:cNvSpPr txBox="1"/>
          <p:nvPr/>
        </p:nvSpPr>
        <p:spPr>
          <a:xfrm>
            <a:off x="7738797" y="4562502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C100EBE-D708-D201-4BEC-C9D5B4D53318}"/>
              </a:ext>
            </a:extLst>
          </p:cNvPr>
          <p:cNvSpPr txBox="1"/>
          <p:nvPr/>
        </p:nvSpPr>
        <p:spPr>
          <a:xfrm>
            <a:off x="7738797" y="3934563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C644448-3FBB-0C62-16BA-492B654E9F4C}"/>
              </a:ext>
            </a:extLst>
          </p:cNvPr>
          <p:cNvSpPr txBox="1"/>
          <p:nvPr/>
        </p:nvSpPr>
        <p:spPr>
          <a:xfrm>
            <a:off x="7738797" y="5199446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C04FBF6E-C43F-9C95-2E23-12F2EB0EC911}"/>
              </a:ext>
            </a:extLst>
          </p:cNvPr>
          <p:cNvCxnSpPr>
            <a:cxnSpLocks/>
          </p:cNvCxnSpPr>
          <p:nvPr/>
        </p:nvCxnSpPr>
        <p:spPr>
          <a:xfrm>
            <a:off x="8315559" y="4527901"/>
            <a:ext cx="2270899" cy="315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4C32693-A345-CD4D-9D5F-E4E83BA7B15C}"/>
              </a:ext>
            </a:extLst>
          </p:cNvPr>
          <p:cNvSpPr txBox="1"/>
          <p:nvPr/>
        </p:nvSpPr>
        <p:spPr>
          <a:xfrm>
            <a:off x="-1" y="1819274"/>
            <a:ext cx="1219200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000" err="1">
                <a:latin typeface="Segoe UI Semilight"/>
                <a:ea typeface="+mn-lt"/>
                <a:cs typeface="+mn-lt"/>
              </a:rPr>
              <a:t>Entomology</a:t>
            </a:r>
            <a:r>
              <a:rPr lang="es-ES" sz="2000">
                <a:latin typeface="Segoe UI Semilight"/>
                <a:ea typeface="+mn-lt"/>
                <a:cs typeface="+mn-lt"/>
              </a:rPr>
              <a:t> and 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pathology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2000">
                <a:latin typeface="Segoe UI Semilight"/>
                <a:ea typeface="+mn-lt"/>
                <a:cs typeface="+mn-lt"/>
              </a:rPr>
              <a:t> are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offered</a:t>
            </a:r>
            <a:r>
              <a:rPr lang="es-ES" sz="2000">
                <a:latin typeface="Segoe UI Semilight"/>
                <a:ea typeface="+mn-lt"/>
                <a:cs typeface="+mn-lt"/>
              </a:rPr>
              <a:t> at </a:t>
            </a:r>
            <a:r>
              <a:rPr lang="es-ES" sz="2000">
                <a:latin typeface="Segoe UI Semibold"/>
                <a:ea typeface="+mn-lt"/>
                <a:cs typeface="+mn-lt"/>
              </a:rPr>
              <a:t>CROPNUTS</a:t>
            </a:r>
            <a:endParaRPr lang="es-ES" sz="2000">
              <a:latin typeface="Segoe UI Semibold"/>
              <a:cs typeface="Segoe UI Semibold"/>
            </a:endParaRPr>
          </a:p>
          <a:p>
            <a:pPr algn="l"/>
            <a:endParaRPr lang="es-ES">
              <a:cs typeface="Calibri"/>
            </a:endParaRP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078040F-92B0-3BFF-93DB-3A50F6858F6B}"/>
              </a:ext>
            </a:extLst>
          </p:cNvPr>
          <p:cNvCxnSpPr>
            <a:cxnSpLocks/>
          </p:cNvCxnSpPr>
          <p:nvPr/>
        </p:nvCxnSpPr>
        <p:spPr>
          <a:xfrm>
            <a:off x="8248884" y="5127975"/>
            <a:ext cx="2270899" cy="315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248AC18-01CC-26C3-A9D0-55470A67C8D5}"/>
              </a:ext>
            </a:extLst>
          </p:cNvPr>
          <p:cNvSpPr txBox="1"/>
          <p:nvPr/>
        </p:nvSpPr>
        <p:spPr>
          <a:xfrm>
            <a:off x="8182207" y="3348850"/>
            <a:ext cx="403929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err="1">
                <a:latin typeface="Segoe UI Semibold"/>
                <a:ea typeface="+mn-lt"/>
                <a:cs typeface="+mn-lt"/>
              </a:rPr>
              <a:t>Benefits</a:t>
            </a:r>
            <a:endParaRPr lang="es-ES" err="1"/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28098160-50A6-BA07-1170-B09B32888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191870" y="4573154"/>
            <a:ext cx="4482352" cy="9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18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NEMA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4C32693-A345-CD4D-9D5F-E4E83BA7B15C}"/>
              </a:ext>
            </a:extLst>
          </p:cNvPr>
          <p:cNvSpPr txBox="1"/>
          <p:nvPr/>
        </p:nvSpPr>
        <p:spPr>
          <a:xfrm>
            <a:off x="1276349" y="2152649"/>
            <a:ext cx="4895850" cy="37364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err="1">
                <a:latin typeface="Segoe UI Semilight"/>
                <a:ea typeface="+mn-lt"/>
                <a:cs typeface="+mn-lt"/>
              </a:rPr>
              <a:t>This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is</a:t>
            </a:r>
            <a:r>
              <a:rPr lang="es-ES" sz="2000">
                <a:latin typeface="Segoe UI Semilight"/>
                <a:ea typeface="+mn-lt"/>
                <a:cs typeface="+mn-lt"/>
              </a:rPr>
              <a:t> done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compliance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to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2000">
                <a:latin typeface="Segoe UI Semilight"/>
                <a:ea typeface="+mn-lt"/>
                <a:cs typeface="+mn-lt"/>
              </a:rPr>
              <a:t> NEMA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regulations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on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effluent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water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management</a:t>
            </a:r>
            <a:r>
              <a:rPr lang="es-ES" sz="2000">
                <a:latin typeface="Segoe UI Semilight"/>
                <a:ea typeface="+mn-lt"/>
                <a:cs typeface="+mn-lt"/>
              </a:rPr>
              <a:t>.</a:t>
            </a:r>
            <a:endParaRPr lang="es-ES">
              <a:latin typeface="Segoe UI Semilight"/>
              <a:cs typeface="Calibri" panose="020F0502020204030204"/>
            </a:endParaRPr>
          </a:p>
          <a:p>
            <a:endParaRPr lang="es-ES" sz="2000">
              <a:latin typeface="Segoe UI Semilight"/>
              <a:cs typeface="Calibri"/>
            </a:endParaRPr>
          </a:p>
          <a:p>
            <a:r>
              <a:rPr lang="es-ES" sz="2000">
                <a:latin typeface="Segoe UI Semilight"/>
                <a:ea typeface="+mn-lt"/>
                <a:cs typeface="+mn-lt"/>
              </a:rPr>
              <a:t>Heavy metal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analysis</a:t>
            </a:r>
            <a:r>
              <a:rPr lang="es-ES" sz="2000">
                <a:latin typeface="Segoe UI Semilight"/>
                <a:ea typeface="+mn-lt"/>
                <a:cs typeface="+mn-lt"/>
              </a:rPr>
              <a:t> done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among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other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parameters</a:t>
            </a:r>
            <a:r>
              <a:rPr lang="es-ES" sz="2000">
                <a:latin typeface="Segoe UI Semilight"/>
                <a:ea typeface="+mn-lt"/>
                <a:cs typeface="+mn-lt"/>
              </a:rPr>
              <a:t>.</a:t>
            </a:r>
            <a:endParaRPr lang="es-ES">
              <a:latin typeface="Segoe UI Semilight"/>
              <a:cs typeface="Calibri" panose="020F0502020204030204"/>
            </a:endParaRPr>
          </a:p>
          <a:p>
            <a:endParaRPr lang="es-ES" sz="2000">
              <a:latin typeface="Segoe UI Semilight"/>
              <a:cs typeface="Calibri"/>
            </a:endParaRPr>
          </a:p>
          <a:p>
            <a:r>
              <a:rPr lang="es-ES" sz="2000" err="1">
                <a:latin typeface="Segoe UI Semilight"/>
                <a:ea typeface="+mn-lt"/>
                <a:cs typeface="+mn-lt"/>
              </a:rPr>
              <a:t>Microbial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analysis</a:t>
            </a:r>
            <a:r>
              <a:rPr lang="es-ES" sz="2000">
                <a:latin typeface="Segoe UI Semilight"/>
                <a:ea typeface="+mn-lt"/>
                <a:cs typeface="+mn-lt"/>
              </a:rPr>
              <a:t> done</a:t>
            </a:r>
            <a:endParaRPr lang="es-ES">
              <a:latin typeface="Segoe UI Semilight"/>
              <a:cs typeface="Calibri" panose="020F0502020204030204"/>
            </a:endParaRPr>
          </a:p>
          <a:p>
            <a:endParaRPr lang="es-ES" sz="2000">
              <a:latin typeface="Segoe UI Semilight"/>
              <a:cs typeface="Calibri"/>
            </a:endParaRPr>
          </a:p>
          <a:p>
            <a:r>
              <a:rPr lang="es-ES" sz="2000" err="1">
                <a:latin typeface="Segoe UI Semilight"/>
                <a:ea typeface="+mn-lt"/>
                <a:cs typeface="+mn-lt"/>
              </a:rPr>
              <a:t>Important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that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water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released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to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environment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is</a:t>
            </a:r>
            <a:r>
              <a:rPr lang="es-ES" sz="2000">
                <a:latin typeface="Segoe UI Semilight"/>
                <a:ea typeface="+mn-lt"/>
                <a:cs typeface="+mn-lt"/>
              </a:rPr>
              <a:t> </a:t>
            </a:r>
            <a:r>
              <a:rPr lang="es-ES" sz="2000" err="1">
                <a:latin typeface="Segoe UI Semilight"/>
                <a:ea typeface="+mn-lt"/>
                <a:cs typeface="+mn-lt"/>
              </a:rPr>
              <a:t>safe</a:t>
            </a:r>
            <a:r>
              <a:rPr lang="es-ES" sz="2000">
                <a:latin typeface="Segoe UI Semilight"/>
                <a:ea typeface="+mn-lt"/>
                <a:cs typeface="+mn-lt"/>
              </a:rPr>
              <a:t>.</a:t>
            </a:r>
            <a:endParaRPr lang="es-ES">
              <a:latin typeface="Segoe UI Semilight"/>
              <a:cs typeface="Calibri" panose="020F0502020204030204"/>
            </a:endParaRPr>
          </a:p>
          <a:p>
            <a:endParaRPr lang="es-ES" sz="2000">
              <a:latin typeface="Segoe UI Semilight"/>
              <a:cs typeface="Calibri"/>
            </a:endParaRPr>
          </a:p>
          <a:p>
            <a:pPr algn="l"/>
            <a:endParaRPr lang="es-ES">
              <a:cs typeface="Calibri"/>
            </a:endParaRPr>
          </a:p>
        </p:txBody>
      </p:sp>
      <p:pic>
        <p:nvPicPr>
          <p:cNvPr id="2" name="Imagen 2" descr="Imagen que contiene tabla, interior, plato, comida&#10;&#10;Descripción generada automáticamente">
            <a:extLst>
              <a:ext uri="{FF2B5EF4-FFF2-40B4-BE49-F238E27FC236}">
                <a16:creationId xmlns:a16="http://schemas.microsoft.com/office/drawing/2014/main" id="{C7F882AA-7EDA-32F2-95B5-06609F9F2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050" y="1171575"/>
            <a:ext cx="5057775" cy="5057775"/>
          </a:xfrm>
          <a:prstGeom prst="rect">
            <a:avLst/>
          </a:prstGeom>
        </p:spPr>
      </p:pic>
      <p:pic>
        <p:nvPicPr>
          <p:cNvPr id="3" name="Imagen 3">
            <a:extLst>
              <a:ext uri="{FF2B5EF4-FFF2-40B4-BE49-F238E27FC236}">
                <a16:creationId xmlns:a16="http://schemas.microsoft.com/office/drawing/2014/main" id="{15BCD9B5-3785-DEBB-AB59-93C2CE8A6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6732554"/>
            <a:ext cx="4518102" cy="12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03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 descr="Variedad de frutas y verduras&#10;&#10;Descripción generada automáticamente">
            <a:extLst>
              <a:ext uri="{FF2B5EF4-FFF2-40B4-BE49-F238E27FC236}">
                <a16:creationId xmlns:a16="http://schemas.microsoft.com/office/drawing/2014/main" id="{F6DFD5B4-6E22-6F6C-E6C7-CB0DFB1B4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4350" y="1097042"/>
            <a:ext cx="7219950" cy="5187791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Food</a:t>
            </a:r>
            <a:r>
              <a:rPr lang="es-ES" sz="4400">
                <a:solidFill>
                  <a:schemeClr val="accent5"/>
                </a:solidFill>
                <a:latin typeface="Segoe UI Semilight"/>
                <a:cs typeface="Calibri"/>
              </a:rPr>
              <a:t> safety</a:t>
            </a:r>
            <a:endParaRPr lang="es-ES">
              <a:solidFill>
                <a:schemeClr val="accent5"/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D6AC70-DE37-5B3F-5F4E-1E7C787B22CF}"/>
              </a:ext>
            </a:extLst>
          </p:cNvPr>
          <p:cNvSpPr/>
          <p:nvPr/>
        </p:nvSpPr>
        <p:spPr>
          <a:xfrm>
            <a:off x="878542" y="2993035"/>
            <a:ext cx="5547252" cy="27715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2A0F25F-6122-0226-40C4-60D3FB8150CD}"/>
              </a:ext>
            </a:extLst>
          </p:cNvPr>
          <p:cNvSpPr txBox="1"/>
          <p:nvPr/>
        </p:nvSpPr>
        <p:spPr>
          <a:xfrm>
            <a:off x="2039825" y="3667316"/>
            <a:ext cx="4004215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400" err="1">
                <a:latin typeface="Segoe UI Semilight"/>
                <a:ea typeface="+mn-lt"/>
                <a:cs typeface="+mn-lt"/>
              </a:rPr>
              <a:t>Aflatoxin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testing</a:t>
            </a:r>
            <a:r>
              <a:rPr lang="es-ES" sz="1400">
                <a:latin typeface="Segoe UI Semilight"/>
                <a:ea typeface="+mn-lt"/>
                <a:cs typeface="+mn-lt"/>
              </a:rPr>
              <a:t> in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feed</a:t>
            </a:r>
            <a:r>
              <a:rPr lang="es-ES" sz="1400">
                <a:latin typeface="Segoe UI Semilight"/>
                <a:ea typeface="+mn-lt"/>
                <a:cs typeface="+mn-lt"/>
              </a:rPr>
              <a:t>/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food</a:t>
            </a:r>
            <a:r>
              <a:rPr lang="es-ES" sz="1400">
                <a:latin typeface="Segoe UI Semilight"/>
                <a:ea typeface="+mn-lt"/>
                <a:cs typeface="+mn-lt"/>
              </a:rPr>
              <a:t>- Total and AFB1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 err="1">
                <a:latin typeface="Segoe UI Semilight"/>
                <a:ea typeface="+mn-lt"/>
                <a:cs typeface="+mn-lt"/>
              </a:rPr>
              <a:t>Microbial</a:t>
            </a:r>
            <a:r>
              <a:rPr lang="es-ES" sz="1400">
                <a:latin typeface="Segoe UI Semilight"/>
                <a:ea typeface="+mn-lt"/>
                <a:cs typeface="+mn-lt"/>
              </a:rPr>
              <a:t>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analysis</a:t>
            </a:r>
            <a:endParaRPr lang="es-ES" sz="1400">
              <a:latin typeface="Segoe UI Semilight"/>
              <a:cs typeface="Segoe UI Semilight"/>
            </a:endParaRPr>
          </a:p>
          <a:p>
            <a:endParaRPr lang="es-ES" sz="1400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ea typeface="+mn-lt"/>
              <a:cs typeface="+mn-lt"/>
            </a:endParaRPr>
          </a:p>
          <a:p>
            <a:r>
              <a:rPr lang="es-ES" sz="1400">
                <a:latin typeface="Segoe UI Semilight"/>
                <a:ea typeface="+mn-lt"/>
                <a:cs typeface="+mn-lt"/>
              </a:rPr>
              <a:t>Heavy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metals</a:t>
            </a:r>
            <a:r>
              <a:rPr lang="es-ES" sz="1400">
                <a:latin typeface="Segoe UI Semilight"/>
                <a:ea typeface="+mn-lt"/>
                <a:cs typeface="+mn-lt"/>
              </a:rPr>
              <a:t> in </a:t>
            </a:r>
            <a:r>
              <a:rPr lang="es-ES" sz="1400" err="1">
                <a:latin typeface="Segoe UI Semilight"/>
                <a:ea typeface="+mn-lt"/>
                <a:cs typeface="+mn-lt"/>
              </a:rPr>
              <a:t>food</a:t>
            </a:r>
            <a:endParaRPr lang="es-ES">
              <a:latin typeface="Segoe UI Semilight"/>
              <a:cs typeface="Calibri"/>
            </a:endParaRPr>
          </a:p>
          <a:p>
            <a:endParaRPr lang="es-ES" sz="1400">
              <a:latin typeface="Segoe UI Semilight"/>
              <a:cs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D9D3782-66DA-6A76-F4F3-8E1231930E91}"/>
              </a:ext>
            </a:extLst>
          </p:cNvPr>
          <p:cNvSpPr txBox="1"/>
          <p:nvPr/>
        </p:nvSpPr>
        <p:spPr>
          <a:xfrm>
            <a:off x="1595172" y="4210077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3C100EBE-D708-D201-4BEC-C9D5B4D53318}"/>
              </a:ext>
            </a:extLst>
          </p:cNvPr>
          <p:cNvSpPr txBox="1"/>
          <p:nvPr/>
        </p:nvSpPr>
        <p:spPr>
          <a:xfrm>
            <a:off x="1595172" y="3582138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1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3C644448-3FBB-0C62-16BA-492B654E9F4C}"/>
              </a:ext>
            </a:extLst>
          </p:cNvPr>
          <p:cNvSpPr txBox="1"/>
          <p:nvPr/>
        </p:nvSpPr>
        <p:spPr>
          <a:xfrm>
            <a:off x="1595172" y="4847021"/>
            <a:ext cx="44604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s-ES" sz="2400">
                <a:solidFill>
                  <a:schemeClr val="accent5"/>
                </a:solidFill>
                <a:latin typeface="Segoe UI Semibold"/>
                <a:cs typeface="Calibri"/>
              </a:rPr>
              <a:t>3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C04FBF6E-C43F-9C95-2E23-12F2EB0EC911}"/>
              </a:ext>
            </a:extLst>
          </p:cNvPr>
          <p:cNvCxnSpPr>
            <a:cxnSpLocks/>
          </p:cNvCxnSpPr>
          <p:nvPr/>
        </p:nvCxnSpPr>
        <p:spPr>
          <a:xfrm>
            <a:off x="2171934" y="4175476"/>
            <a:ext cx="2270899" cy="315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078040F-92B0-3BFF-93DB-3A50F6858F6B}"/>
              </a:ext>
            </a:extLst>
          </p:cNvPr>
          <p:cNvCxnSpPr>
            <a:cxnSpLocks/>
          </p:cNvCxnSpPr>
          <p:nvPr/>
        </p:nvCxnSpPr>
        <p:spPr>
          <a:xfrm>
            <a:off x="2105259" y="4775550"/>
            <a:ext cx="2270899" cy="3158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3">
            <a:extLst>
              <a:ext uri="{FF2B5EF4-FFF2-40B4-BE49-F238E27FC236}">
                <a16:creationId xmlns:a16="http://schemas.microsoft.com/office/drawing/2014/main" id="{34936E8D-E51C-6C30-E177-2E77ACF24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25137" y="4333512"/>
            <a:ext cx="2743200" cy="10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23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F8C86FDA-15C1-1F06-71D7-9F1186FD3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1793893"/>
            <a:ext cx="12184564" cy="5063702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66C8962-3400-966E-EF96-05890113D69F}"/>
              </a:ext>
            </a:extLst>
          </p:cNvPr>
          <p:cNvSpPr/>
          <p:nvPr/>
        </p:nvSpPr>
        <p:spPr>
          <a:xfrm>
            <a:off x="698" y="4019317"/>
            <a:ext cx="12194322" cy="174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Opportunity</a:t>
            </a:r>
            <a:endParaRPr lang="es-ES" err="1">
              <a:solidFill>
                <a:schemeClr val="accent5"/>
              </a:solidFill>
              <a:cs typeface="Calibri" panose="020F050202020403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4C32693-A345-CD4D-9D5F-E4E83BA7B15C}"/>
              </a:ext>
            </a:extLst>
          </p:cNvPr>
          <p:cNvSpPr txBox="1"/>
          <p:nvPr/>
        </p:nvSpPr>
        <p:spPr>
          <a:xfrm>
            <a:off x="782211" y="4286946"/>
            <a:ext cx="1067752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600" err="1">
                <a:latin typeface="Segoe UI Semilight"/>
                <a:ea typeface="+mn-lt"/>
                <a:cs typeface="+mn-lt"/>
              </a:rPr>
              <a:t>Have</a:t>
            </a:r>
            <a:r>
              <a:rPr lang="es-ES" sz="3600">
                <a:latin typeface="Segoe UI Semilight"/>
                <a:ea typeface="+mn-lt"/>
                <a:cs typeface="+mn-lt"/>
              </a:rPr>
              <a:t> a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policy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frame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work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3600">
                <a:latin typeface="Segoe UI Semilight"/>
                <a:ea typeface="+mn-lt"/>
                <a:cs typeface="+mn-lt"/>
              </a:rPr>
              <a:t> MRL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testing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for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both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b="1" err="1">
                <a:latin typeface="Segoe UI Semilight"/>
                <a:ea typeface="+mn-lt"/>
                <a:cs typeface="+mn-lt"/>
              </a:rPr>
              <a:t>export</a:t>
            </a:r>
            <a:r>
              <a:rPr lang="es-ES" sz="3600" b="1">
                <a:latin typeface="Segoe UI Semilight"/>
                <a:ea typeface="+mn-lt"/>
                <a:cs typeface="+mn-lt"/>
              </a:rPr>
              <a:t> and local </a:t>
            </a:r>
            <a:r>
              <a:rPr lang="es-ES" sz="3600" b="1" err="1">
                <a:latin typeface="Segoe UI Semilight"/>
                <a:ea typeface="+mn-lt"/>
                <a:cs typeface="+mn-lt"/>
              </a:rPr>
              <a:t>market</a:t>
            </a:r>
            <a:r>
              <a:rPr lang="es-ES" sz="2400">
                <a:latin typeface="Segoe UI Semilight"/>
                <a:ea typeface="+mn-lt"/>
                <a:cs typeface="+mn-lt"/>
              </a:rPr>
              <a:t> </a:t>
            </a:r>
            <a:endParaRPr lang="es-ES" sz="2400">
              <a:latin typeface="Segoe UI Semilight"/>
              <a:cs typeface="Segoe UI Semilight"/>
            </a:endParaRPr>
          </a:p>
        </p:txBody>
      </p:sp>
    </p:spTree>
    <p:extLst>
      <p:ext uri="{BB962C8B-B14F-4D97-AF65-F5344CB8AC3E}">
        <p14:creationId xmlns:p14="http://schemas.microsoft.com/office/powerpoint/2010/main" val="3932479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3">
            <a:extLst>
              <a:ext uri="{FF2B5EF4-FFF2-40B4-BE49-F238E27FC236}">
                <a16:creationId xmlns:a16="http://schemas.microsoft.com/office/drawing/2014/main" id="{0E979826-C48D-8571-1E2F-67009A83C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" y="1812478"/>
            <a:ext cx="12184564" cy="510087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66C8962-3400-966E-EF96-05890113D69F}"/>
              </a:ext>
            </a:extLst>
          </p:cNvPr>
          <p:cNvSpPr/>
          <p:nvPr/>
        </p:nvSpPr>
        <p:spPr>
          <a:xfrm>
            <a:off x="698" y="4093658"/>
            <a:ext cx="12194322" cy="1743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4400" err="1">
                <a:solidFill>
                  <a:schemeClr val="accent5"/>
                </a:solidFill>
                <a:latin typeface="Segoe UI Semilight"/>
                <a:cs typeface="Calibri"/>
              </a:rPr>
              <a:t>Remember</a:t>
            </a:r>
            <a:endParaRPr lang="es-ES" err="1">
              <a:solidFill>
                <a:schemeClr val="accent5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4C32693-A345-CD4D-9D5F-E4E83BA7B15C}"/>
              </a:ext>
            </a:extLst>
          </p:cNvPr>
          <p:cNvSpPr txBox="1"/>
          <p:nvPr/>
        </p:nvSpPr>
        <p:spPr>
          <a:xfrm>
            <a:off x="745040" y="4334393"/>
            <a:ext cx="1067752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600" err="1">
                <a:latin typeface="Segoe UI Semilight"/>
                <a:ea typeface="+mn-lt"/>
                <a:cs typeface="+mn-lt"/>
              </a:rPr>
              <a:t>Laboratory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analysis</a:t>
            </a:r>
            <a:r>
              <a:rPr lang="es-ES" sz="3600">
                <a:latin typeface="Segoe UI Semilight"/>
                <a:ea typeface="+mn-lt"/>
                <a:cs typeface="+mn-lt"/>
              </a:rPr>
              <a:t> </a:t>
            </a:r>
            <a:r>
              <a:rPr lang="es-ES" sz="3600" err="1">
                <a:latin typeface="Segoe UI Semilight"/>
                <a:ea typeface="+mn-lt"/>
                <a:cs typeface="+mn-lt"/>
              </a:rPr>
              <a:t>is</a:t>
            </a:r>
            <a:r>
              <a:rPr lang="es-ES" sz="3600">
                <a:latin typeface="Segoe UI Semilight"/>
                <a:ea typeface="+mn-lt"/>
                <a:cs typeface="+mn-lt"/>
              </a:rPr>
              <a:t> crucial in </a:t>
            </a:r>
            <a:endParaRPr lang="es-ES" sz="3600" b="1">
              <a:latin typeface="Segoe UI Semilight"/>
              <a:ea typeface="+mn-lt"/>
              <a:cs typeface="+mn-lt"/>
            </a:endParaRPr>
          </a:p>
          <a:p>
            <a:pPr algn="ctr"/>
            <a:r>
              <a:rPr lang="es-ES" sz="3600" b="1" err="1">
                <a:latin typeface="Segoe UI Semilight"/>
                <a:ea typeface="+mn-lt"/>
                <a:cs typeface="+mn-lt"/>
              </a:rPr>
              <a:t>food</a:t>
            </a:r>
            <a:r>
              <a:rPr lang="es-ES" sz="3600" b="1">
                <a:latin typeface="Segoe UI Semilight"/>
                <a:ea typeface="+mn-lt"/>
                <a:cs typeface="+mn-lt"/>
              </a:rPr>
              <a:t> safety </a:t>
            </a:r>
            <a:r>
              <a:rPr lang="es-ES" sz="3600" b="1" err="1">
                <a:latin typeface="Segoe UI Semilight"/>
                <a:ea typeface="+mn-lt"/>
                <a:cs typeface="+mn-lt"/>
              </a:rPr>
              <a:t>management</a:t>
            </a:r>
            <a:endParaRPr lang="es-ES" sz="3600" b="1">
              <a:latin typeface="Segoe UI Semiligh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0059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7">
            <a:extLst>
              <a:ext uri="{FF2B5EF4-FFF2-40B4-BE49-F238E27FC236}">
                <a16:creationId xmlns:a16="http://schemas.microsoft.com/office/drawing/2014/main" id="{252B58EF-3045-1A80-37E1-89791E831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247" y="2263588"/>
            <a:ext cx="1425389" cy="1398495"/>
          </a:xfrm>
          <a:prstGeom prst="rect">
            <a:avLst/>
          </a:prstGeom>
        </p:spPr>
      </p:pic>
      <p:pic>
        <p:nvPicPr>
          <p:cNvPr id="5" name="Imagen 5" descr="Logotipo&#10;&#10;Descripción generada automáticamente">
            <a:extLst>
              <a:ext uri="{FF2B5EF4-FFF2-40B4-BE49-F238E27FC236}">
                <a16:creationId xmlns:a16="http://schemas.microsoft.com/office/drawing/2014/main" id="{B690875C-EA40-A5B8-E6C0-C5D7D2C80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3936" y="1849"/>
            <a:ext cx="1172739" cy="62825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6456FB6-6BCA-212E-80A7-C690FD45D3C9}"/>
              </a:ext>
            </a:extLst>
          </p:cNvPr>
          <p:cNvSpPr/>
          <p:nvPr/>
        </p:nvSpPr>
        <p:spPr>
          <a:xfrm>
            <a:off x="-1" y="362414"/>
            <a:ext cx="669073" cy="7434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71DDE6-82AB-F187-AF60-401D862AFF7C}"/>
              </a:ext>
            </a:extLst>
          </p:cNvPr>
          <p:cNvSpPr txBox="1"/>
          <p:nvPr/>
        </p:nvSpPr>
        <p:spPr>
          <a:xfrm>
            <a:off x="678365" y="278779"/>
            <a:ext cx="4479073" cy="24622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Role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of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laboratory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testing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on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</a:t>
            </a:r>
            <a:r>
              <a:rPr lang="es-ES" sz="1000" err="1">
                <a:solidFill>
                  <a:srgbClr val="5B9BD5"/>
                </a:solidFill>
                <a:ea typeface="+mn-lt"/>
                <a:cs typeface="+mn-lt"/>
              </a:rPr>
              <a:t>food</a:t>
            </a:r>
            <a:r>
              <a:rPr lang="es-ES" sz="1000">
                <a:solidFill>
                  <a:srgbClr val="5B9BD5"/>
                </a:solidFill>
                <a:ea typeface="+mn-lt"/>
                <a:cs typeface="+mn-lt"/>
              </a:rPr>
              <a:t> safety</a:t>
            </a:r>
            <a:endParaRPr lang="es-ES" sz="1000">
              <a:solidFill>
                <a:srgbClr val="5B9BD5"/>
              </a:solidFill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C2CE3DE-192E-B595-7734-461EE2C6FD57}"/>
              </a:ext>
            </a:extLst>
          </p:cNvPr>
          <p:cNvSpPr txBox="1"/>
          <p:nvPr/>
        </p:nvSpPr>
        <p:spPr>
          <a:xfrm>
            <a:off x="789877" y="892097"/>
            <a:ext cx="10760926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4400" err="1">
                <a:solidFill>
                  <a:schemeClr val="accent5"/>
                </a:solidFill>
                <a:latin typeface="Segoe UI Semilight"/>
                <a:ea typeface="+mn-lt"/>
                <a:cs typeface="+mn-lt"/>
              </a:rPr>
              <a:t>Acknowledgement</a:t>
            </a:r>
            <a:endParaRPr lang="es-ES">
              <a:solidFill>
                <a:schemeClr val="accent5"/>
              </a:solidFill>
              <a:latin typeface="Segoe UI Semilight"/>
              <a:cs typeface="Segoe UI Semilight"/>
            </a:endParaRPr>
          </a:p>
        </p:txBody>
      </p:sp>
      <p:pic>
        <p:nvPicPr>
          <p:cNvPr id="2" name="Imagen 2">
            <a:extLst>
              <a:ext uri="{FF2B5EF4-FFF2-40B4-BE49-F238E27FC236}">
                <a16:creationId xmlns:a16="http://schemas.microsoft.com/office/drawing/2014/main" id="{B7EFEC7E-C7A8-D361-A635-353DB7180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529" y="5418713"/>
            <a:ext cx="1656613" cy="695777"/>
          </a:xfrm>
          <a:prstGeom prst="rect">
            <a:avLst/>
          </a:prstGeom>
        </p:spPr>
      </p:pic>
      <p:pic>
        <p:nvPicPr>
          <p:cNvPr id="3" name="Imagen 3" descr="Logotipo&#10;&#10;Descripción generada automáticamente">
            <a:extLst>
              <a:ext uri="{FF2B5EF4-FFF2-40B4-BE49-F238E27FC236}">
                <a16:creationId xmlns:a16="http://schemas.microsoft.com/office/drawing/2014/main" id="{2D13C978-85C1-BC89-9EC2-2C67FE38B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9618" y="5341441"/>
            <a:ext cx="1702421" cy="774998"/>
          </a:xfrm>
          <a:prstGeom prst="rect">
            <a:avLst/>
          </a:prstGeom>
        </p:spPr>
      </p:pic>
      <p:pic>
        <p:nvPicPr>
          <p:cNvPr id="4" name="Imagen 8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86060FEF-E9A3-2402-C868-F1D3FB5359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8132" y="5507958"/>
            <a:ext cx="2315737" cy="702156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68E5C0A-C5AE-C5E4-D6B0-52BF306DAF50}"/>
              </a:ext>
            </a:extLst>
          </p:cNvPr>
          <p:cNvCxnSpPr/>
          <p:nvPr/>
        </p:nvCxnSpPr>
        <p:spPr>
          <a:xfrm>
            <a:off x="676506" y="5090531"/>
            <a:ext cx="10764643" cy="371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>
            <a:extLst>
              <a:ext uri="{FF2B5EF4-FFF2-40B4-BE49-F238E27FC236}">
                <a16:creationId xmlns:a16="http://schemas.microsoft.com/office/drawing/2014/main" id="{5A4330F2-3BC5-3A46-C6D1-A6C168766838}"/>
              </a:ext>
            </a:extLst>
          </p:cNvPr>
          <p:cNvSpPr txBox="1"/>
          <p:nvPr/>
        </p:nvSpPr>
        <p:spPr>
          <a:xfrm>
            <a:off x="1523999" y="3540512"/>
            <a:ext cx="2518317" cy="10965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51EA078-BB7F-450B-FF7C-FD8F38181773}"/>
              </a:ext>
            </a:extLst>
          </p:cNvPr>
          <p:cNvSpPr txBox="1"/>
          <p:nvPr/>
        </p:nvSpPr>
        <p:spPr>
          <a:xfrm>
            <a:off x="827049" y="3893634"/>
            <a:ext cx="27432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Jeremy </a:t>
            </a:r>
            <a:r>
              <a:rPr lang="es-ES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Cordingley</a:t>
            </a:r>
            <a:endParaRPr lang="es-ES">
              <a:solidFill>
                <a:schemeClr val="accent5"/>
              </a:solidFill>
              <a:latin typeface="Segoe UI Semibold"/>
              <a:cs typeface="Segoe UI Semibold"/>
            </a:endParaRPr>
          </a:p>
          <a:p>
            <a:pPr algn="ctr"/>
            <a:r>
              <a:rPr lang="es-ES" sz="12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1200">
                <a:latin typeface="Segoe UI Semilight"/>
                <a:ea typeface="+mn-lt"/>
                <a:cs typeface="+mn-lt"/>
              </a:rPr>
              <a:t>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Managing</a:t>
            </a:r>
            <a:r>
              <a:rPr lang="es-ES" sz="1200">
                <a:latin typeface="Segoe UI Semilight"/>
                <a:ea typeface="+mn-lt"/>
                <a:cs typeface="+mn-lt"/>
              </a:rPr>
              <a:t> Director </a:t>
            </a:r>
            <a:r>
              <a:rPr lang="es-ES" sz="1200" b="1" err="1">
                <a:latin typeface="Segoe UI Semilight"/>
                <a:ea typeface="+mn-lt"/>
                <a:cs typeface="+mn-lt"/>
              </a:rPr>
              <a:t>Cropnuts</a:t>
            </a:r>
            <a:endParaRPr lang="es-ES" sz="1200" b="1">
              <a:latin typeface="Segoe UI Semilight"/>
              <a:cs typeface="Segoe UI Semiligh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EBA5EAB-B782-5F53-FF15-BEF2DF895FA6}"/>
              </a:ext>
            </a:extLst>
          </p:cNvPr>
          <p:cNvSpPr txBox="1"/>
          <p:nvPr/>
        </p:nvSpPr>
        <p:spPr>
          <a:xfrm>
            <a:off x="4339684" y="3856463"/>
            <a:ext cx="3291467" cy="8402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Stephen </a:t>
            </a:r>
            <a:r>
              <a:rPr lang="es-ES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Wanjala</a:t>
            </a:r>
            <a:r>
              <a:rPr lang="es-ES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 </a:t>
            </a:r>
            <a:r>
              <a:rPr lang="es-ES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Wamalwa</a:t>
            </a:r>
            <a:endParaRPr lang="es-ES">
              <a:solidFill>
                <a:schemeClr val="accent5"/>
              </a:solidFill>
              <a:latin typeface="Segoe UI Semibold"/>
              <a:cs typeface="Segoe UI Semilight"/>
            </a:endParaRPr>
          </a:p>
          <a:p>
            <a:pPr algn="ctr"/>
            <a:r>
              <a:rPr lang="es-ES" sz="1200" err="1">
                <a:latin typeface="Segoe UI Semilight"/>
                <a:ea typeface="+mn-lt"/>
                <a:cs typeface="+mn-lt"/>
              </a:rPr>
              <a:t>Technical</a:t>
            </a:r>
            <a:r>
              <a:rPr lang="es-ES" sz="1200">
                <a:latin typeface="Segoe UI Semilight"/>
                <a:ea typeface="+mn-lt"/>
                <a:cs typeface="+mn-lt"/>
              </a:rPr>
              <a:t> Sales (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Agronomy</a:t>
            </a:r>
            <a:r>
              <a:rPr lang="es-ES" sz="1200">
                <a:latin typeface="Segoe UI Semilight"/>
                <a:ea typeface="+mn-lt"/>
                <a:cs typeface="+mn-lt"/>
              </a:rPr>
              <a:t>) </a:t>
            </a:r>
            <a:r>
              <a:rPr lang="es-ES" sz="1200" b="1" err="1">
                <a:latin typeface="Segoe UI Semilight"/>
                <a:ea typeface="+mn-lt"/>
                <a:cs typeface="+mn-lt"/>
              </a:rPr>
              <a:t>Cropnuts</a:t>
            </a:r>
            <a:endParaRPr lang="es-ES" sz="1200" b="1">
              <a:latin typeface="Segoe UI Semilight"/>
              <a:ea typeface="+mn-lt"/>
              <a:cs typeface="+mn-lt"/>
            </a:endParaRPr>
          </a:p>
          <a:p>
            <a:pPr algn="ctr"/>
            <a:endParaRPr lang="es-ES">
              <a:solidFill>
                <a:schemeClr val="accent5"/>
              </a:solidFill>
              <a:latin typeface="Segoe UI Semibold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6261424-9021-5D94-A3A9-094DA887DCBF}"/>
              </a:ext>
            </a:extLst>
          </p:cNvPr>
          <p:cNvSpPr txBox="1"/>
          <p:nvPr/>
        </p:nvSpPr>
        <p:spPr>
          <a:xfrm>
            <a:off x="8261196" y="3856463"/>
            <a:ext cx="3179955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Oscar </a:t>
            </a:r>
            <a:r>
              <a:rPr lang="es-ES" err="1">
                <a:solidFill>
                  <a:schemeClr val="accent5"/>
                </a:solidFill>
                <a:latin typeface="Segoe UI Semibold"/>
                <a:ea typeface="+mn-lt"/>
                <a:cs typeface="+mn-lt"/>
              </a:rPr>
              <a:t>Adika</a:t>
            </a:r>
            <a:endParaRPr lang="es-ES">
              <a:solidFill>
                <a:schemeClr val="accent5"/>
              </a:solidFill>
              <a:latin typeface="Segoe UI Semibold"/>
              <a:cs typeface="Segoe UI Semibold"/>
            </a:endParaRPr>
          </a:p>
          <a:p>
            <a:pPr algn="ctr"/>
            <a:r>
              <a:rPr lang="es-ES" sz="1200" err="1">
                <a:latin typeface="Segoe UI Semilight"/>
                <a:ea typeface="+mn-lt"/>
                <a:cs typeface="+mn-lt"/>
              </a:rPr>
              <a:t>The</a:t>
            </a:r>
            <a:r>
              <a:rPr lang="es-ES" sz="1200">
                <a:latin typeface="Segoe UI Semilight"/>
                <a:ea typeface="+mn-lt"/>
                <a:cs typeface="+mn-lt"/>
              </a:rPr>
              <a:t> Digital Marketing Manager </a:t>
            </a:r>
            <a:r>
              <a:rPr lang="es-ES" sz="1200" b="1" err="1">
                <a:latin typeface="Segoe UI Semilight"/>
                <a:ea typeface="+mn-lt"/>
                <a:cs typeface="+mn-lt"/>
              </a:rPr>
              <a:t>Cropnuts</a:t>
            </a:r>
            <a:endParaRPr lang="es-ES" sz="1200" b="1" err="1">
              <a:latin typeface="Segoe UI Semilight"/>
              <a:cs typeface="Segoe UI Semilight"/>
            </a:endParaRPr>
          </a:p>
        </p:txBody>
      </p:sp>
      <p:pic>
        <p:nvPicPr>
          <p:cNvPr id="15" name="Imagen 15" descr="Foto montaje de la cara de una persona sonriendo&#10;&#10;Descripción generada automáticamente">
            <a:extLst>
              <a:ext uri="{FF2B5EF4-FFF2-40B4-BE49-F238E27FC236}">
                <a16:creationId xmlns:a16="http://schemas.microsoft.com/office/drawing/2014/main" id="{88253F85-2A47-2008-3EF2-E445D5C8E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7991" y="2217583"/>
            <a:ext cx="1428750" cy="1419225"/>
          </a:xfrm>
          <a:prstGeom prst="rect">
            <a:avLst/>
          </a:prstGeom>
        </p:spPr>
      </p:pic>
      <p:pic>
        <p:nvPicPr>
          <p:cNvPr id="16" name="Imagen 16">
            <a:extLst>
              <a:ext uri="{FF2B5EF4-FFF2-40B4-BE49-F238E27FC236}">
                <a16:creationId xmlns:a16="http://schemas.microsoft.com/office/drawing/2014/main" id="{FCCD6DC6-DB39-51B3-30AE-64EE388AE2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7284" y="2217583"/>
            <a:ext cx="1428750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09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2">
            <a:extLst>
              <a:ext uri="{FF2B5EF4-FFF2-40B4-BE49-F238E27FC236}">
                <a16:creationId xmlns:a16="http://schemas.microsoft.com/office/drawing/2014/main" id="{FCBDDC8E-C748-D4D9-3BD3-12E6A64CF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83" y="5355590"/>
            <a:ext cx="10856258" cy="115809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289C7CB-49F0-B32C-0F18-956C12DBB3D3}"/>
              </a:ext>
            </a:extLst>
          </p:cNvPr>
          <p:cNvSpPr txBox="1"/>
          <p:nvPr/>
        </p:nvSpPr>
        <p:spPr>
          <a:xfrm>
            <a:off x="6457321" y="5307979"/>
            <a:ext cx="4719261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200" err="1">
                <a:latin typeface="Segoe UI Semilight"/>
                <a:ea typeface="+mn-lt"/>
                <a:cs typeface="+mn-lt"/>
              </a:rPr>
              <a:t>Crop</a:t>
            </a:r>
            <a:r>
              <a:rPr lang="es-ES" sz="1200">
                <a:latin typeface="Segoe UI Semilight"/>
                <a:ea typeface="+mn-lt"/>
                <a:cs typeface="+mn-lt"/>
              </a:rPr>
              <a:t>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Nutrition</a:t>
            </a:r>
            <a:r>
              <a:rPr lang="es-ES" sz="1200">
                <a:latin typeface="Segoe UI Semilight"/>
                <a:ea typeface="+mn-lt"/>
                <a:cs typeface="+mn-lt"/>
              </a:rPr>
              <a:t>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Laboratory</a:t>
            </a:r>
            <a:r>
              <a:rPr lang="es-ES" sz="1200">
                <a:latin typeface="Segoe UI Semilight"/>
                <a:ea typeface="+mn-lt"/>
                <a:cs typeface="+mn-lt"/>
              </a:rPr>
              <a:t>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Services</a:t>
            </a:r>
            <a:r>
              <a:rPr lang="es-ES" sz="1200">
                <a:latin typeface="Segoe UI Semilight"/>
                <a:ea typeface="+mn-lt"/>
                <a:cs typeface="+mn-lt"/>
              </a:rPr>
              <a:t> Ltd.</a:t>
            </a:r>
            <a:endParaRPr lang="es-ES" sz="1200">
              <a:latin typeface="Segoe UI Semilight"/>
              <a:cs typeface="Segoe UI Semilight"/>
            </a:endParaRPr>
          </a:p>
          <a:p>
            <a:r>
              <a:rPr lang="es-ES" sz="1200" err="1">
                <a:latin typeface="Segoe UI Semilight"/>
                <a:ea typeface="+mn-lt"/>
                <a:cs typeface="+mn-lt"/>
              </a:rPr>
              <a:t>Limuru</a:t>
            </a:r>
            <a:r>
              <a:rPr lang="es-ES" sz="1200">
                <a:latin typeface="Segoe UI Semilight"/>
                <a:ea typeface="+mn-lt"/>
                <a:cs typeface="+mn-lt"/>
              </a:rPr>
              <a:t>, off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Limuru</a:t>
            </a:r>
            <a:r>
              <a:rPr lang="es-ES" sz="1200">
                <a:latin typeface="Segoe UI Semilight"/>
                <a:ea typeface="+mn-lt"/>
                <a:cs typeface="+mn-lt"/>
              </a:rPr>
              <a:t> </a:t>
            </a:r>
            <a:r>
              <a:rPr lang="es-ES" sz="1200" err="1">
                <a:latin typeface="Segoe UI Semilight"/>
                <a:ea typeface="+mn-lt"/>
                <a:cs typeface="+mn-lt"/>
              </a:rPr>
              <a:t>road</a:t>
            </a:r>
            <a:r>
              <a:rPr lang="es-ES" sz="1200">
                <a:latin typeface="Segoe UI Semilight"/>
                <a:ea typeface="+mn-lt"/>
                <a:cs typeface="+mn-lt"/>
              </a:rPr>
              <a:t>, P.O. Box 66437</a:t>
            </a:r>
            <a:endParaRPr lang="es-ES" sz="1200">
              <a:latin typeface="Segoe UI Semilight"/>
              <a:cs typeface="Segoe UI Semilight"/>
            </a:endParaRPr>
          </a:p>
          <a:p>
            <a:r>
              <a:rPr lang="es-ES" sz="1200">
                <a:latin typeface="Segoe UI Semilight"/>
                <a:ea typeface="+mn-lt"/>
                <a:cs typeface="+mn-lt"/>
              </a:rPr>
              <a:t>00800 Nairobi • KENYA</a:t>
            </a:r>
            <a:endParaRPr lang="es-ES" sz="1200">
              <a:latin typeface="Segoe UI Semilight"/>
              <a:cs typeface="Segoe UI Semilight"/>
            </a:endParaRPr>
          </a:p>
          <a:p>
            <a:r>
              <a:rPr lang="es-ES" sz="1200">
                <a:latin typeface="Segoe UI Semilight"/>
                <a:ea typeface="+mn-lt"/>
                <a:cs typeface="+mn-lt"/>
              </a:rPr>
              <a:t>+254 711 094 444 • +254 720 639 933 </a:t>
            </a:r>
            <a:endParaRPr lang="es-ES" sz="1200">
              <a:latin typeface="Segoe UI Semilight"/>
              <a:cs typeface="Segoe UI Semilight"/>
            </a:endParaRPr>
          </a:p>
          <a:p>
            <a:r>
              <a:rPr lang="es-ES" sz="1200">
                <a:latin typeface="Segoe UI Semilight"/>
                <a:ea typeface="+mn-lt"/>
                <a:cs typeface="+mn-lt"/>
                <a:hlinkClick r:id="rId3"/>
              </a:rPr>
              <a:t>support@cropnuts.com</a:t>
            </a:r>
            <a:r>
              <a:rPr lang="es-ES" sz="1200">
                <a:latin typeface="Segoe UI Semilight"/>
                <a:ea typeface="+mn-lt"/>
                <a:cs typeface="+mn-lt"/>
              </a:rPr>
              <a:t> • </a:t>
            </a:r>
            <a:r>
              <a:rPr lang="es-ES" sz="1200">
                <a:latin typeface="Segoe UI Semilight"/>
                <a:ea typeface="+mn-lt"/>
                <a:cs typeface="+mn-lt"/>
                <a:hlinkClick r:id="rId4"/>
              </a:rPr>
              <a:t>www.cropnuts.com</a:t>
            </a:r>
            <a:endParaRPr lang="es-ES" sz="1200">
              <a:latin typeface="Segoe UI Semilight"/>
              <a:cs typeface="Segoe UI Semilight"/>
            </a:endParaRPr>
          </a:p>
          <a:p>
            <a:pPr algn="l"/>
            <a:endParaRPr lang="es-ES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9C3FC0F-5151-BD76-2379-1AA31FF7A970}"/>
              </a:ext>
            </a:extLst>
          </p:cNvPr>
          <p:cNvSpPr txBox="1"/>
          <p:nvPr/>
        </p:nvSpPr>
        <p:spPr>
          <a:xfrm>
            <a:off x="-1" y="4303059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3600" err="1">
                <a:solidFill>
                  <a:schemeClr val="accent5"/>
                </a:solidFill>
                <a:latin typeface="Segoe UI Semilight"/>
                <a:cs typeface="Segoe UI Semilight"/>
              </a:rPr>
              <a:t>Thank</a:t>
            </a:r>
            <a:r>
              <a:rPr lang="es-ES" sz="3600">
                <a:solidFill>
                  <a:schemeClr val="accent5"/>
                </a:solidFill>
                <a:latin typeface="Segoe UI Semilight"/>
                <a:cs typeface="Segoe UI Semilight"/>
              </a:rPr>
              <a:t> </a:t>
            </a:r>
            <a:r>
              <a:rPr lang="es-ES" sz="3600" err="1">
                <a:solidFill>
                  <a:schemeClr val="accent5"/>
                </a:solidFill>
                <a:latin typeface="Segoe UI Semilight"/>
                <a:cs typeface="Segoe UI Semilight"/>
              </a:rPr>
              <a:t>you</a:t>
            </a:r>
            <a:r>
              <a:rPr lang="es-ES" sz="3600">
                <a:solidFill>
                  <a:schemeClr val="accent5"/>
                </a:solidFill>
                <a:latin typeface="Segoe UI Semilight"/>
                <a:cs typeface="Segoe UI Semilight"/>
              </a:rPr>
              <a:t> </a:t>
            </a:r>
            <a:r>
              <a:rPr lang="es-ES" sz="3600" err="1">
                <a:solidFill>
                  <a:schemeClr val="accent5"/>
                </a:solidFill>
                <a:latin typeface="Segoe UI Semilight"/>
                <a:cs typeface="Segoe UI Semilight"/>
              </a:rPr>
              <a:t>for</a:t>
            </a:r>
            <a:r>
              <a:rPr lang="es-ES" sz="3600">
                <a:solidFill>
                  <a:schemeClr val="accent5"/>
                </a:solidFill>
                <a:latin typeface="Segoe UI Semilight"/>
                <a:cs typeface="Segoe UI Semilight"/>
              </a:rPr>
              <a:t> </a:t>
            </a:r>
            <a:r>
              <a:rPr lang="es-ES" sz="3600" err="1">
                <a:solidFill>
                  <a:schemeClr val="accent5"/>
                </a:solidFill>
                <a:latin typeface="Segoe UI Semilight"/>
                <a:cs typeface="Segoe UI Semilight"/>
              </a:rPr>
              <a:t>your</a:t>
            </a:r>
            <a:r>
              <a:rPr lang="es-ES" sz="3600">
                <a:solidFill>
                  <a:schemeClr val="accent5"/>
                </a:solidFill>
                <a:latin typeface="Segoe UI Semilight"/>
                <a:cs typeface="Segoe UI Semilight"/>
              </a:rPr>
              <a:t> </a:t>
            </a:r>
            <a:r>
              <a:rPr lang="es-ES" sz="3600" err="1">
                <a:solidFill>
                  <a:schemeClr val="accent5"/>
                </a:solidFill>
                <a:latin typeface="Segoe UI Semilight"/>
                <a:cs typeface="Segoe UI Semilight"/>
              </a:rPr>
              <a:t>attention</a:t>
            </a:r>
            <a:endParaRPr lang="es-ES" sz="3600">
              <a:solidFill>
                <a:schemeClr val="accent5"/>
              </a:solidFill>
              <a:latin typeface="Segoe UI Semilight"/>
              <a:cs typeface="Segoe UI Semilight"/>
            </a:endParaRPr>
          </a:p>
        </p:txBody>
      </p:sp>
      <p:pic>
        <p:nvPicPr>
          <p:cNvPr id="5" name="Imagen 5" descr="Imagen que contiene persona, exterior, hombre, pastel&#10;&#10;Descripción generada automáticamente">
            <a:extLst>
              <a:ext uri="{FF2B5EF4-FFF2-40B4-BE49-F238E27FC236}">
                <a16:creationId xmlns:a16="http://schemas.microsoft.com/office/drawing/2014/main" id="{9E4E12AB-5180-AA90-FE32-6D188BCC5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284" y="665760"/>
            <a:ext cx="10856257" cy="34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827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14</cp:revision>
  <dcterms:created xsi:type="dcterms:W3CDTF">2023-03-24T19:37:46Z</dcterms:created>
  <dcterms:modified xsi:type="dcterms:W3CDTF">2023-03-28T07:26:22Z</dcterms:modified>
</cp:coreProperties>
</file>