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32"/>
  </p:notesMasterIdLst>
  <p:handoutMasterIdLst>
    <p:handoutMasterId r:id="rId33"/>
  </p:handoutMasterIdLst>
  <p:sldIdLst>
    <p:sldId id="320" r:id="rId5"/>
    <p:sldId id="2142532660" r:id="rId6"/>
    <p:sldId id="821" r:id="rId7"/>
    <p:sldId id="1619" r:id="rId8"/>
    <p:sldId id="1239" r:id="rId9"/>
    <p:sldId id="2142532659" r:id="rId10"/>
    <p:sldId id="825" r:id="rId11"/>
    <p:sldId id="803" r:id="rId12"/>
    <p:sldId id="1639" r:id="rId13"/>
    <p:sldId id="806" r:id="rId14"/>
    <p:sldId id="897" r:id="rId15"/>
    <p:sldId id="2142532661" r:id="rId16"/>
    <p:sldId id="831" r:id="rId17"/>
    <p:sldId id="833" r:id="rId18"/>
    <p:sldId id="1458" r:id="rId19"/>
    <p:sldId id="2142532656" r:id="rId20"/>
    <p:sldId id="834" r:id="rId21"/>
    <p:sldId id="1467" r:id="rId22"/>
    <p:sldId id="1614" r:id="rId23"/>
    <p:sldId id="939" r:id="rId24"/>
    <p:sldId id="2142532663" r:id="rId25"/>
    <p:sldId id="2142532664" r:id="rId26"/>
    <p:sldId id="899" r:id="rId27"/>
    <p:sldId id="2142532662" r:id="rId28"/>
    <p:sldId id="2142532698" r:id="rId29"/>
    <p:sldId id="449" r:id="rId30"/>
    <p:sldId id="450" r:id="rId31"/>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172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979F0D-00DB-D34C-3085-056828E32036}" name="Carolina Echevarria" initials="CE" userId="S::echevarria@globalgap.org::9b42e701-b0c7-4e8a-9a8f-8c3493385bb4" providerId="AD"/>
  <p188:author id="{E7160C19-9D94-406E-D300-88608552F773}" name="Christi Venter" initials="CV" userId="S::venter@globalgap.org::434a3e56-19fc-466a-af98-089d140eaad8" providerId="AD"/>
  <p188:author id="{CE600E55-894D-CD59-AB78-98162C8F7D76}" name="Christi Venter" initials="CV" userId="S::cventer@globalgap.onmicrosoft.com::434a3e56-19fc-466a-af98-089d140eaad8" providerId="AD"/>
  <p188:author id="{41379C9D-B7B5-9073-3674-047B1E25267E}" name="Georgia Tsolaki" initials="GT" userId="S::tsolaki@globalgap.org::163d72b9-3954-4cff-bdf5-6e34dac1a8b9" providerId="AD"/>
  <p188:author id="{B1A4E4BD-1599-230F-7FA6-DD51D89FCD74}" name="Jennifer Mbuvi" initials="JM" userId="S::mbuvi@globalgap.org::3ed56983-9df2-4784-a34f-495b2664a168" providerId="AD"/>
  <p188:author id="{64759FF3-333D-878D-2321-CE2271EDB8EC}" name="Penny Pedder" initials="PP" userId="S::pedder@globalgap.org::d6124f60-ded2-4453-8047-3d17b4634b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3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5" autoAdjust="0"/>
    <p:restoredTop sz="76221"/>
  </p:normalViewPr>
  <p:slideViewPr>
    <p:cSldViewPr snapToGrid="0" snapToObjects="1">
      <p:cViewPr varScale="1">
        <p:scale>
          <a:sx n="136" d="100"/>
          <a:sy n="136" d="100"/>
        </p:scale>
        <p:origin x="928" y="184"/>
      </p:cViewPr>
      <p:guideLst>
        <p:guide orient="horz" pos="1620"/>
        <p:guide pos="172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13932B"/>
            </a:solidFill>
            <a:ln w="12700" cmpd="sng">
              <a:noFill/>
            </a:ln>
            <a:effectLst/>
          </c:spPr>
          <c:dPt>
            <c:idx val="0"/>
            <c:bubble3D val="0"/>
            <c:spPr>
              <a:solidFill>
                <a:srgbClr val="F6A500"/>
              </a:solidFill>
              <a:ln w="12700" cmpd="sng">
                <a:noFill/>
              </a:ln>
              <a:effectLst/>
            </c:spPr>
            <c:extLst>
              <c:ext xmlns:c16="http://schemas.microsoft.com/office/drawing/2014/chart" uri="{C3380CC4-5D6E-409C-BE32-E72D297353CC}">
                <c16:uniqueId val="{00000001-4531-457E-B53D-F9CFE92B791A}"/>
              </c:ext>
            </c:extLst>
          </c:dPt>
          <c:dPt>
            <c:idx val="1"/>
            <c:bubble3D val="0"/>
            <c:spPr>
              <a:solidFill>
                <a:srgbClr val="93C01B"/>
              </a:solidFill>
              <a:ln w="12700" cmpd="sng">
                <a:noFill/>
              </a:ln>
              <a:effectLst/>
            </c:spPr>
            <c:extLst>
              <c:ext xmlns:c16="http://schemas.microsoft.com/office/drawing/2014/chart" uri="{C3380CC4-5D6E-409C-BE32-E72D297353CC}">
                <c16:uniqueId val="{00000002-4531-457E-B53D-F9CFE92B791A}"/>
              </c:ext>
            </c:extLst>
          </c:dPt>
          <c:dPt>
            <c:idx val="2"/>
            <c:bubble3D val="0"/>
            <c:spPr>
              <a:solidFill>
                <a:srgbClr val="00A038"/>
              </a:solidFill>
              <a:ln w="12700" cmpd="sng">
                <a:noFill/>
              </a:ln>
              <a:effectLst/>
            </c:spPr>
            <c:extLst>
              <c:ext xmlns:c16="http://schemas.microsoft.com/office/drawing/2014/chart" uri="{C3380CC4-5D6E-409C-BE32-E72D297353CC}">
                <c16:uniqueId val="{00000004-4531-457E-B53D-F9CFE92B791A}"/>
              </c:ext>
            </c:extLst>
          </c:dPt>
          <c:dPt>
            <c:idx val="3"/>
            <c:bubble3D val="0"/>
            <c:spPr>
              <a:solidFill>
                <a:srgbClr val="2DB6BB"/>
              </a:solidFill>
              <a:ln w="12700" cmpd="sng">
                <a:noFill/>
              </a:ln>
              <a:effectLst/>
            </c:spPr>
            <c:extLst>
              <c:ext xmlns:c16="http://schemas.microsoft.com/office/drawing/2014/chart" uri="{C3380CC4-5D6E-409C-BE32-E72D297353CC}">
                <c16:uniqueId val="{00000006-4531-457E-B53D-F9CFE92B791A}"/>
              </c:ext>
            </c:extLst>
          </c:dPt>
          <c:dPt>
            <c:idx val="4"/>
            <c:bubble3D val="0"/>
            <c:spPr>
              <a:solidFill>
                <a:srgbClr val="009CDE"/>
              </a:solidFill>
              <a:ln w="12700" cmpd="sng">
                <a:noFill/>
              </a:ln>
              <a:effectLst/>
            </c:spPr>
            <c:extLst>
              <c:ext xmlns:c16="http://schemas.microsoft.com/office/drawing/2014/chart" uri="{C3380CC4-5D6E-409C-BE32-E72D297353CC}">
                <c16:uniqueId val="{00000008-4531-457E-B53D-F9CFE92B791A}"/>
              </c:ext>
            </c:extLst>
          </c:dPt>
          <c:cat>
            <c:numRef>
              <c:f>Sheet1!$A$2:$A$6</c:f>
              <c:numCache>
                <c:formatCode>General</c:formatCode>
                <c:ptCount val="5"/>
              </c:numCache>
            </c:numRef>
          </c:cat>
          <c:val>
            <c:numRef>
              <c:f>Sheet1!$B$2:$B$6</c:f>
              <c:numCache>
                <c:formatCode>General</c:formatCode>
                <c:ptCount val="5"/>
                <c:pt idx="0">
                  <c:v>56</c:v>
                </c:pt>
                <c:pt idx="1">
                  <c:v>66</c:v>
                </c:pt>
                <c:pt idx="2">
                  <c:v>53</c:v>
                </c:pt>
                <c:pt idx="3">
                  <c:v>51</c:v>
                </c:pt>
                <c:pt idx="4">
                  <c:v>51</c:v>
                </c:pt>
              </c:numCache>
            </c:numRef>
          </c:val>
          <c:extLst>
            <c:ext xmlns:c16="http://schemas.microsoft.com/office/drawing/2014/chart" uri="{C3380CC4-5D6E-409C-BE32-E72D297353CC}">
              <c16:uniqueId val="{00000009-4531-457E-B53D-F9CFE92B791A}"/>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9206663967428E-2"/>
          <c:y val="1.6024400830408844E-2"/>
          <c:w val="0.76260397456707396"/>
          <c:h val="0.88248772724366842"/>
        </c:manualLayout>
      </c:layout>
      <c:doughnutChart>
        <c:varyColors val="1"/>
        <c:ser>
          <c:idx val="0"/>
          <c:order val="0"/>
          <c:tx>
            <c:strRef>
              <c:f>Sheet1!$B$1</c:f>
              <c:strCache>
                <c:ptCount val="1"/>
                <c:pt idx="0">
                  <c:v>Column1</c:v>
                </c:pt>
              </c:strCache>
            </c:strRef>
          </c:tx>
          <c:spPr>
            <a:solidFill>
              <a:schemeClr val="accent2"/>
            </a:solidFill>
          </c:spPr>
          <c:explosion val="1"/>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575-41FB-856B-E74DE04857D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B575-41FB-856B-E74DE04857D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B575-41FB-856B-E74DE04857D7}"/>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B575-41FB-856B-E74DE04857D7}"/>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B575-41FB-856B-E74DE04857D7}"/>
              </c:ext>
            </c:extLst>
          </c:dPt>
          <c:cat>
            <c:numRef>
              <c:f>Sheet1!$A$2:$A$6</c:f>
              <c:numCache>
                <c:formatCode>General</c:formatCode>
                <c:ptCount val="5"/>
              </c:numCache>
            </c:numRef>
          </c:cat>
          <c:val>
            <c:numRef>
              <c:f>Sheet1!$B$2:$B$6</c:f>
              <c:numCache>
                <c:formatCode>General</c:formatCode>
                <c:ptCount val="5"/>
                <c:pt idx="0">
                  <c:v>28</c:v>
                </c:pt>
                <c:pt idx="1">
                  <c:v>31</c:v>
                </c:pt>
                <c:pt idx="2">
                  <c:v>19</c:v>
                </c:pt>
                <c:pt idx="3">
                  <c:v>22</c:v>
                </c:pt>
              </c:numCache>
            </c:numRef>
          </c:val>
          <c:extLst>
            <c:ext xmlns:c16="http://schemas.microsoft.com/office/drawing/2014/chart" uri="{C3380CC4-5D6E-409C-BE32-E72D297353CC}">
              <c16:uniqueId val="{0000000A-B575-41FB-856B-E74DE04857D7}"/>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54025" y="249238"/>
            <a:ext cx="5335588" cy="457200"/>
          </a:xfrm>
          <a:prstGeom prst="rect">
            <a:avLst/>
          </a:prstGeom>
        </p:spPr>
        <p:txBody>
          <a:bodyPr vert="horz" lIns="91440" tIns="45720" rIns="91440" bIns="45720" rtlCol="0"/>
          <a:lstStyle>
            <a:lvl1pPr algn="l" fontAlgn="auto">
              <a:spcBef>
                <a:spcPts val="0"/>
              </a:spcBef>
              <a:spcAft>
                <a:spcPts val="0"/>
              </a:spcAft>
              <a:defRPr sz="1400" dirty="0" err="1" smtClean="0">
                <a:latin typeface="+mn-lt"/>
                <a:ea typeface="+mn-ea"/>
                <a:cs typeface="+mn-cs"/>
              </a:defRPr>
            </a:lvl1pPr>
          </a:lstStyle>
          <a:p>
            <a:pPr>
              <a:defRPr/>
            </a:pPr>
            <a:r>
              <a:rPr lang="en-US"/>
              <a:t>Titel</a:t>
            </a:r>
          </a:p>
        </p:txBody>
      </p:sp>
      <p:sp>
        <p:nvSpPr>
          <p:cNvPr id="7" name="Date Placeholder 3"/>
          <p:cNvSpPr>
            <a:spLocks noGrp="1"/>
          </p:cNvSpPr>
          <p:nvPr>
            <p:ph type="dt" sz="half" idx="1"/>
          </p:nvPr>
        </p:nvSpPr>
        <p:spPr>
          <a:xfrm>
            <a:off x="5776913" y="8769350"/>
            <a:ext cx="588962" cy="273050"/>
          </a:xfrm>
          <a:prstGeom prst="rect">
            <a:avLst/>
          </a:prstGeom>
        </p:spPr>
        <p:txBody>
          <a:bodyPr vert="horz" lIns="0" tIns="0" rIns="0" bIns="0" rtlCol="0" anchor="ctr"/>
          <a:lstStyle>
            <a:lvl1pPr algn="r" fontAlgn="auto">
              <a:spcBef>
                <a:spcPts val="0"/>
              </a:spcBef>
              <a:spcAft>
                <a:spcPts val="0"/>
              </a:spcAft>
              <a:defRPr sz="1000">
                <a:solidFill>
                  <a:srgbClr val="3B3C32"/>
                </a:solidFill>
                <a:latin typeface="+mn-lt"/>
                <a:ea typeface="+mn-ea"/>
                <a:cs typeface="+mn-cs"/>
              </a:defRPr>
            </a:lvl1pPr>
          </a:lstStyle>
          <a:p>
            <a:pPr>
              <a:defRPr/>
            </a:pPr>
            <a:fld id="{8AC72811-FD33-BE46-B3A9-4135BC28CF30}" type="datetime1">
              <a:rPr lang="en-AU" smtClean="0"/>
              <a:t>24/3/2023</a:t>
            </a:fld>
            <a:endParaRPr lang="en-US" dirty="0"/>
          </a:p>
        </p:txBody>
      </p:sp>
      <p:sp>
        <p:nvSpPr>
          <p:cNvPr id="8" name="Slide Number Placeholder 5"/>
          <p:cNvSpPr>
            <a:spLocks noGrp="1"/>
          </p:cNvSpPr>
          <p:nvPr>
            <p:ph type="sldNum" sz="quarter" idx="3"/>
          </p:nvPr>
        </p:nvSpPr>
        <p:spPr>
          <a:xfrm>
            <a:off x="6478588" y="8769350"/>
            <a:ext cx="303212" cy="273050"/>
          </a:xfrm>
          <a:prstGeom prst="rect">
            <a:avLst/>
          </a:prstGeom>
        </p:spPr>
        <p:txBody>
          <a:bodyPr vert="horz" lIns="0" tIns="0" rIns="0" bIns="0" rtlCol="0" anchor="ctr"/>
          <a:lstStyle>
            <a:lvl1pPr algn="r" fontAlgn="auto">
              <a:spcBef>
                <a:spcPts val="0"/>
              </a:spcBef>
              <a:spcAft>
                <a:spcPts val="0"/>
              </a:spcAft>
              <a:defRPr sz="1000">
                <a:solidFill>
                  <a:srgbClr val="3B3C32"/>
                </a:solidFill>
                <a:latin typeface="+mn-lt"/>
                <a:ea typeface="+mn-ea"/>
                <a:cs typeface="+mn-cs"/>
              </a:defRPr>
            </a:lvl1pPr>
          </a:lstStyle>
          <a:p>
            <a:pPr>
              <a:defRPr/>
            </a:pPr>
            <a:fld id="{10FCD561-F2DC-3F4B-82E0-6435209A9132}" type="slidenum">
              <a:rPr lang="en-US"/>
              <a:pPr>
                <a:defRPr/>
              </a:pPr>
              <a:t>‹#›</a:t>
            </a:fld>
            <a:endParaRPr lang="en-US" dirty="0"/>
          </a:p>
        </p:txBody>
      </p:sp>
      <p:sp>
        <p:nvSpPr>
          <p:cNvPr id="9" name="Footer Placeholder 9"/>
          <p:cNvSpPr>
            <a:spLocks noGrp="1"/>
          </p:cNvSpPr>
          <p:nvPr>
            <p:ph type="ftr" sz="quarter" idx="2"/>
          </p:nvPr>
        </p:nvSpPr>
        <p:spPr>
          <a:xfrm>
            <a:off x="2795588" y="8769350"/>
            <a:ext cx="2895600" cy="274638"/>
          </a:xfrm>
          <a:prstGeom prst="rect">
            <a:avLst/>
          </a:prstGeom>
        </p:spPr>
        <p:txBody>
          <a:bodyPr vert="horz" lIns="0" tIns="0" rIns="0" bIns="0" rtlCol="0" anchor="ctr"/>
          <a:lstStyle>
            <a:lvl1pPr algn="r" fontAlgn="auto">
              <a:spcBef>
                <a:spcPts val="0"/>
              </a:spcBef>
              <a:spcAft>
                <a:spcPts val="0"/>
              </a:spcAft>
              <a:defRPr sz="1000">
                <a:solidFill>
                  <a:srgbClr val="3B3C32"/>
                </a:solidFill>
                <a:latin typeface="+mn-lt"/>
                <a:ea typeface="+mn-ea"/>
                <a:cs typeface="Arial" charset="0"/>
              </a:defRPr>
            </a:lvl1pPr>
          </a:lstStyle>
          <a:p>
            <a:pPr>
              <a:defRPr/>
            </a:pPr>
            <a:r>
              <a:rPr lang="de-DE"/>
              <a:t>© GLOBALG.A.P. </a:t>
            </a:r>
            <a:r>
              <a:rPr lang="de-DE" err="1"/>
              <a:t>Secretariat</a:t>
            </a:r>
            <a:r>
              <a:rPr lang="de-DE"/>
              <a:t> </a:t>
            </a:r>
            <a:endParaRPr lang="en-US">
              <a:cs typeface="+mn-cs"/>
            </a:endParaRPr>
          </a:p>
        </p:txBody>
      </p:sp>
      <p:cxnSp>
        <p:nvCxnSpPr>
          <p:cNvPr id="10" name="Straight Connector 11"/>
          <p:cNvCxnSpPr/>
          <p:nvPr/>
        </p:nvCxnSpPr>
        <p:spPr>
          <a:xfrm flipV="1">
            <a:off x="6427788" y="8810625"/>
            <a:ext cx="0" cy="180975"/>
          </a:xfrm>
          <a:prstGeom prst="line">
            <a:avLst/>
          </a:prstGeom>
          <a:ln>
            <a:solidFill>
              <a:srgbClr val="3B3C32"/>
            </a:solidFill>
          </a:ln>
        </p:spPr>
        <p:style>
          <a:lnRef idx="1">
            <a:schemeClr val="dk1"/>
          </a:lnRef>
          <a:fillRef idx="0">
            <a:schemeClr val="dk1"/>
          </a:fillRef>
          <a:effectRef idx="0">
            <a:schemeClr val="dk1"/>
          </a:effectRef>
          <a:fontRef idx="minor">
            <a:schemeClr val="tx1"/>
          </a:fontRef>
        </p:style>
      </p:cxnSp>
      <p:cxnSp>
        <p:nvCxnSpPr>
          <p:cNvPr id="11" name="Straight Connector 13"/>
          <p:cNvCxnSpPr/>
          <p:nvPr/>
        </p:nvCxnSpPr>
        <p:spPr>
          <a:xfrm flipV="1">
            <a:off x="5768975" y="8810625"/>
            <a:ext cx="0" cy="180975"/>
          </a:xfrm>
          <a:prstGeom prst="line">
            <a:avLst/>
          </a:prstGeom>
          <a:ln>
            <a:solidFill>
              <a:srgbClr val="3B3C32"/>
            </a:solidFill>
          </a:ln>
        </p:spPr>
        <p:style>
          <a:lnRef idx="1">
            <a:schemeClr val="dk1"/>
          </a:lnRef>
          <a:fillRef idx="0">
            <a:schemeClr val="dk1"/>
          </a:fillRef>
          <a:effectRef idx="0">
            <a:schemeClr val="dk1"/>
          </a:effectRef>
          <a:fontRef idx="minor">
            <a:schemeClr val="tx1"/>
          </a:fontRef>
        </p:style>
      </p:cxnSp>
      <p:pic>
        <p:nvPicPr>
          <p:cNvPr id="12" name="Picture 11" descr="G_Logo_slogan_green.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9889" y="104746"/>
            <a:ext cx="719999" cy="719999"/>
          </a:xfrm>
          <a:prstGeom prst="rect">
            <a:avLst/>
          </a:prstGeom>
        </p:spPr>
      </p:pic>
    </p:spTree>
    <p:extLst>
      <p:ext uri="{BB962C8B-B14F-4D97-AF65-F5344CB8AC3E}">
        <p14:creationId xmlns:p14="http://schemas.microsoft.com/office/powerpoint/2010/main" val="296783568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65871F75-9AF1-E84D-AD8F-11A3E955363C}" type="datetime1">
              <a:rPr lang="en-AU" smtClean="0"/>
              <a:t>24/3/2023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B64FC88-1757-834E-ADF8-976CE16DE09D}" type="slidenum">
              <a:rPr lang="en-US"/>
              <a:pPr>
                <a:defRPr/>
              </a:pPr>
              <a:t>‹#›</a:t>
            </a:fld>
            <a:endParaRPr lang="en-US"/>
          </a:p>
        </p:txBody>
      </p:sp>
    </p:spTree>
    <p:extLst>
      <p:ext uri="{BB962C8B-B14F-4D97-AF65-F5344CB8AC3E}">
        <p14:creationId xmlns:p14="http://schemas.microsoft.com/office/powerpoint/2010/main" val="187109376"/>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DAD06AB1-636E-B341-91C6-55A1645121D2}" type="datetime1">
              <a:rPr lang="en-AU" smtClean="0"/>
              <a:t>24/3/2023</a:t>
            </a:fld>
            <a:endParaRPr lang="en-US"/>
          </a:p>
        </p:txBody>
      </p:sp>
      <p:sp>
        <p:nvSpPr>
          <p:cNvPr id="5" name="Slide Number Placeholder 4"/>
          <p:cNvSpPr>
            <a:spLocks noGrp="1"/>
          </p:cNvSpPr>
          <p:nvPr>
            <p:ph type="sldNum" sz="quarter" idx="11"/>
          </p:nvPr>
        </p:nvSpPr>
        <p:spPr/>
        <p:txBody>
          <a:bodyPr/>
          <a:lstStyle/>
          <a:p>
            <a:pPr>
              <a:defRPr/>
            </a:pPr>
            <a:fld id="{EB64FC88-1757-834E-ADF8-976CE16DE09D}" type="slidenum">
              <a:rPr lang="en-US" smtClean="0"/>
              <a:pPr>
                <a:defRPr/>
              </a:pPr>
              <a:t>1</a:t>
            </a:fld>
            <a:endParaRPr lang="en-US"/>
          </a:p>
        </p:txBody>
      </p:sp>
    </p:spTree>
    <p:extLst>
      <p:ext uri="{BB962C8B-B14F-4D97-AF65-F5344CB8AC3E}">
        <p14:creationId xmlns:p14="http://schemas.microsoft.com/office/powerpoint/2010/main" val="1874882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None/>
            </a:pPr>
            <a:r>
              <a:rPr lang="en-us" sz="1200" dirty="0"/>
              <a:t>The IFA v6 approach focuses on the </a:t>
            </a:r>
            <a:r>
              <a:rPr lang="en-us" sz="1200" b="1" dirty="0"/>
              <a:t>outcomes achieved, rather than the specific measures</a:t>
            </a:r>
            <a:r>
              <a:rPr lang="en-us" sz="1200" dirty="0"/>
              <a:t>. This provides greater flexibility as it allows producers to demonstrate compliance in a way that is most appropriate for their production practices.</a:t>
            </a:r>
          </a:p>
          <a:p>
            <a:pPr marL="0" indent="0" rtl="0">
              <a:buNone/>
            </a:pPr>
            <a:endParaRPr lang="en-US" sz="1200" dirty="0"/>
          </a:p>
          <a:p>
            <a:pPr marL="0" indent="0" rtl="0">
              <a:buNone/>
            </a:pPr>
            <a:r>
              <a:rPr lang="en-us" sz="1200" dirty="0"/>
              <a:t>“Control points” and “compliance criteria” from IFA v5 are therefore replaced by </a:t>
            </a:r>
            <a:r>
              <a:rPr lang="en-us" sz="1200" b="1" dirty="0"/>
              <a:t>“principles”</a:t>
            </a:r>
            <a:r>
              <a:rPr lang="en-us" sz="1200" dirty="0"/>
              <a:t> and </a:t>
            </a:r>
            <a:r>
              <a:rPr lang="en-us" sz="1200" b="1" dirty="0"/>
              <a:t>“criteria”</a:t>
            </a:r>
            <a:r>
              <a:rPr lang="en-us" sz="1200" dirty="0"/>
              <a:t> in IFA v6.</a:t>
            </a:r>
          </a:p>
          <a:p>
            <a:endParaRPr lang="en-US" dirty="0"/>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13</a:t>
            </a:fld>
            <a:endParaRPr lang="en-US"/>
          </a:p>
        </p:txBody>
      </p:sp>
    </p:spTree>
    <p:extLst>
      <p:ext uri="{BB962C8B-B14F-4D97-AF65-F5344CB8AC3E}">
        <p14:creationId xmlns:p14="http://schemas.microsoft.com/office/powerpoint/2010/main" val="2667392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noProof="0" dirty="0"/>
          </a:p>
        </p:txBody>
      </p:sp>
      <p:sp>
        <p:nvSpPr>
          <p:cNvPr id="4" name="Date Placeholder 3"/>
          <p:cNvSpPr>
            <a:spLocks noGrp="1"/>
          </p:cNvSpPr>
          <p:nvPr>
            <p:ph type="dt" idx="10"/>
          </p:nvPr>
        </p:nvSpPr>
        <p:spPr/>
        <p:txBody>
          <a:bodyPr rtlCol="0"/>
          <a:lstStyle/>
          <a:p>
            <a:pPr rtl="0">
              <a:defRPr/>
            </a:pPr>
            <a:r>
              <a:rPr lang="en-us"/>
              <a:t>11/06/2021</a:t>
            </a:r>
            <a:endParaRPr lang="en-US"/>
          </a:p>
        </p:txBody>
      </p:sp>
      <p:sp>
        <p:nvSpPr>
          <p:cNvPr id="5" name="Slide Number Placeholder 4"/>
          <p:cNvSpPr>
            <a:spLocks noGrp="1"/>
          </p:cNvSpPr>
          <p:nvPr>
            <p:ph type="sldNum" sz="quarter" idx="11"/>
          </p:nvPr>
        </p:nvSpPr>
        <p:spPr/>
        <p:txBody>
          <a:bodyPr rtlCol="0"/>
          <a:lstStyle/>
          <a:p>
            <a:pPr rtl="0">
              <a:defRPr/>
            </a:pPr>
            <a:fld id="{EB64FC88-1757-834E-ADF8-976CE16DE09D}" type="slidenum">
              <a:rPr lang="en-US" smtClean="0"/>
              <a:pPr rtl="0">
                <a:defRPr/>
              </a:pPr>
              <a:t>15</a:t>
            </a:fld>
            <a:endParaRPr lang="en-US"/>
          </a:p>
        </p:txBody>
      </p:sp>
    </p:spTree>
    <p:extLst>
      <p:ext uri="{BB962C8B-B14F-4D97-AF65-F5344CB8AC3E}">
        <p14:creationId xmlns:p14="http://schemas.microsoft.com/office/powerpoint/2010/main" val="1103726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n-us" sz="1200" noProof="0"/>
          </a:p>
        </p:txBody>
      </p:sp>
      <p:sp>
        <p:nvSpPr>
          <p:cNvPr id="4" name="Datumsplatzhalter 3"/>
          <p:cNvSpPr>
            <a:spLocks noGrp="1"/>
          </p:cNvSpPr>
          <p:nvPr>
            <p:ph type="dt" idx="1"/>
          </p:nvPr>
        </p:nvSpPr>
        <p:spPr/>
        <p:txBody>
          <a:bodyPr rtlCol="0"/>
          <a:lstStyle/>
          <a:p>
            <a:pPr rtl="0">
              <a:defRPr/>
            </a:pPr>
            <a:r>
              <a:rPr lang="en-us"/>
              <a:t>11.06.2021</a:t>
            </a:r>
            <a:endParaRPr lang="en-US"/>
          </a:p>
        </p:txBody>
      </p:sp>
      <p:sp>
        <p:nvSpPr>
          <p:cNvPr id="5" name="Foliennummernplatzhalter 4"/>
          <p:cNvSpPr>
            <a:spLocks noGrp="1"/>
          </p:cNvSpPr>
          <p:nvPr>
            <p:ph type="sldNum" sz="quarter" idx="5"/>
          </p:nvPr>
        </p:nvSpPr>
        <p:spPr/>
        <p:txBody>
          <a:bodyPr rtlCol="0"/>
          <a:lstStyle/>
          <a:p>
            <a:pPr rtl="0">
              <a:defRPr/>
            </a:pPr>
            <a:fld id="{EB64FC88-1757-834E-ADF8-976CE16DE09D}" type="slidenum">
              <a:rPr lang="en-US" smtClean="0"/>
              <a:pPr rtl="0">
                <a:defRPr/>
              </a:pPr>
              <a:t>16</a:t>
            </a:fld>
            <a:endParaRPr lang="en-US"/>
          </a:p>
        </p:txBody>
      </p:sp>
    </p:spTree>
    <p:extLst>
      <p:ext uri="{BB962C8B-B14F-4D97-AF65-F5344CB8AC3E}">
        <p14:creationId xmlns:p14="http://schemas.microsoft.com/office/powerpoint/2010/main" val="3395580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participant fee is linked to production type; option and amount of Ha per crop (including crop cycles), </a:t>
            </a:r>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18</a:t>
            </a:fld>
            <a:endParaRPr lang="en-US"/>
          </a:p>
        </p:txBody>
      </p:sp>
    </p:spTree>
    <p:extLst>
      <p:ext uri="{BB962C8B-B14F-4D97-AF65-F5344CB8AC3E}">
        <p14:creationId xmlns:p14="http://schemas.microsoft.com/office/powerpoint/2010/main" val="2081421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13BAF88-F9C8-4027-85B4-906EFAD3916D}"/>
              </a:ext>
            </a:extLst>
          </p:cNvPr>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noProof="0"/>
              <a:t>NOTES FOR THE TRAINER</a:t>
            </a:r>
            <a:r>
              <a:rPr lang="en-US" b="1" i="0" noProof="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noProof="0"/>
              <a:t>Here we introduce you the new Registered Trainer Program for GLOBALG.A.P. Standards.</a:t>
            </a:r>
            <a:r>
              <a:rPr lang="en-us" b="0" i="0" noProof="0"/>
              <a:t> </a:t>
            </a:r>
          </a:p>
          <a:p>
            <a:endParaRPr lang="en-GB" sz="1200" b="0" i="0" u="none" strike="noStrike" kern="1200">
              <a:solidFill>
                <a:schemeClr val="tx1"/>
              </a:solidFill>
              <a:effectLst/>
              <a:latin typeface="+mn-lt"/>
              <a:ea typeface="ＭＳ Ｐゴシック" charset="0"/>
              <a:cs typeface="ＭＳ Ｐゴシック" charset="0"/>
            </a:endParaRPr>
          </a:p>
          <a:p>
            <a:endParaRPr lang="en-GB" sz="1200" b="0" i="0" u="none" strike="noStrike" kern="1200">
              <a:solidFill>
                <a:schemeClr val="tx1"/>
              </a:solidFill>
              <a:effectLst/>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noProof="0"/>
          </a:p>
          <a:p>
            <a:pPr rtl="0"/>
            <a:endParaRPr lang="en-US"/>
          </a:p>
        </p:txBody>
      </p:sp>
      <p:sp>
        <p:nvSpPr>
          <p:cNvPr id="3" name="Fußzeilenplatzhalter 2">
            <a:extLst>
              <a:ext uri="{FF2B5EF4-FFF2-40B4-BE49-F238E27FC236}">
                <a16:creationId xmlns:a16="http://schemas.microsoft.com/office/drawing/2014/main" id="{AE9F589D-3E01-4C3A-927B-74DA7ADAD24A}"/>
              </a:ext>
            </a:extLst>
          </p:cNvPr>
          <p:cNvSpPr>
            <a:spLocks noGrp="1"/>
          </p:cNvSpPr>
          <p:nvPr>
            <p:ph type="ftr" sz="quarter" idx="4"/>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Chain of Custody v6</a:t>
            </a:r>
          </a:p>
        </p:txBody>
      </p:sp>
      <p:sp>
        <p:nvSpPr>
          <p:cNvPr id="4" name="Kopfzeilenplatzhalter 3">
            <a:extLst>
              <a:ext uri="{FF2B5EF4-FFF2-40B4-BE49-F238E27FC236}">
                <a16:creationId xmlns:a16="http://schemas.microsoft.com/office/drawing/2014/main" id="{29FF8004-F969-4E5A-9A2F-050562FC297A}"/>
              </a:ext>
            </a:extLst>
          </p:cNvPr>
          <p:cNvSpPr>
            <a:spLocks noGrp="1"/>
          </p:cNvSpPr>
          <p:nvPr>
            <p:ph type="hdr" sz="quarter"/>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CoC In-House Trainer Training</a:t>
            </a:r>
          </a:p>
        </p:txBody>
      </p:sp>
    </p:spTree>
    <p:extLst>
      <p:ext uri="{BB962C8B-B14F-4D97-AF65-F5344CB8AC3E}">
        <p14:creationId xmlns:p14="http://schemas.microsoft.com/office/powerpoint/2010/main" val="3283576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20</a:t>
            </a:fld>
            <a:endParaRPr lang="en-US"/>
          </a:p>
        </p:txBody>
      </p:sp>
    </p:spTree>
    <p:extLst>
      <p:ext uri="{BB962C8B-B14F-4D97-AF65-F5344CB8AC3E}">
        <p14:creationId xmlns:p14="http://schemas.microsoft.com/office/powerpoint/2010/main" val="2088339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Calibri" panose="020F0502020204030204" pitchFamily="34" charset="0"/>
                <a:ea typeface="Calibri" panose="020F0502020204030204" pitchFamily="34" charset="0"/>
                <a:cs typeface="Arial" panose="020B0604020202020204" pitchFamily="34" charset="0"/>
              </a:rPr>
              <a:t>The registered trainer program offers 6 benefits.</a:t>
            </a:r>
          </a:p>
          <a:p>
            <a:pPr marL="457200" indent="-457200">
              <a:buFont typeface="+mj-lt"/>
              <a:buAutoNum type="arabicPeriod"/>
            </a:pPr>
            <a:r>
              <a:rPr lang="en-US" sz="2000" b="1" dirty="0">
                <a:latin typeface="Calibri" panose="020F0502020204030204" pitchFamily="34" charset="0"/>
                <a:cs typeface="Arial" panose="020B0604020202020204" pitchFamily="34" charset="0"/>
              </a:rPr>
              <a:t>Extra visibility: </a:t>
            </a:r>
            <a:r>
              <a:rPr lang="en-ZA" dirty="0"/>
              <a:t>Your name and company are listed on the GLOBALG.A.P. website and included in publications (under information regarding Registered Trainers). Future clients can find and contact you easily using the “Find a Registered Trainer” function on our website. </a:t>
            </a:r>
          </a:p>
          <a:p>
            <a:pPr marL="457200" indent="-457200">
              <a:buFont typeface="+mj-lt"/>
              <a:buAutoNum type="arabicPeriod"/>
            </a:pPr>
            <a:r>
              <a:rPr lang="en-ZA" b="1" dirty="0"/>
              <a:t>Public Affiliation: </a:t>
            </a:r>
            <a:r>
              <a:rPr lang="en-ZA" dirty="0"/>
              <a:t>with the GLOBALG.A.P. brand, including free use of a GLOBALG.A.P. seal for Registered Trainers.  This seal is updated yearly and can be used in your communication channels and on marketing materials. Use of the Registered Trainer seal confirms your status as an approved training provider and adds value to your business with a trusted global brand name. </a:t>
            </a:r>
          </a:p>
          <a:p>
            <a:pPr marL="457200" indent="-457200">
              <a:buFont typeface="+mj-lt"/>
              <a:buAutoNum type="arabicPeriod"/>
            </a:pPr>
            <a:r>
              <a:rPr lang="en-ZA" b="1" dirty="0"/>
              <a:t>Training Promotion: </a:t>
            </a:r>
            <a:r>
              <a:rPr lang="en-ZA" dirty="0"/>
              <a:t>in the GLOBALG.A.P. Registered Trainer course catalogue. Your training will be visible to all visitors on the GLOBALG.A.P. Academy website, providing an additional platform for potential clients to find your trainings.</a:t>
            </a:r>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21</a:t>
            </a:fld>
            <a:endParaRPr lang="en-US"/>
          </a:p>
        </p:txBody>
      </p:sp>
    </p:spTree>
    <p:extLst>
      <p:ext uri="{BB962C8B-B14F-4D97-AF65-F5344CB8AC3E}">
        <p14:creationId xmlns:p14="http://schemas.microsoft.com/office/powerpoint/2010/main" val="2074452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noProof="0" dirty="0"/>
              <a:t>Continued from previous slide: Benefits for Registered Trainers: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alibri" panose="020F0502020204030204" pitchFamily="34" charset="0"/>
                <a:ea typeface="Calibri" panose="020F0502020204030204" pitchFamily="34" charset="0"/>
                <a:cs typeface="Arial" panose="020B0604020202020204" pitchFamily="34" charset="0"/>
              </a:rPr>
              <a:t>Lifelong learning: </a:t>
            </a:r>
            <a:r>
              <a:rPr lang="en-US" sz="1200" dirty="0">
                <a:latin typeface="Calibri" panose="020F0502020204030204" pitchFamily="34" charset="0"/>
                <a:ea typeface="Calibri" panose="020F0502020204030204" pitchFamily="34" charset="0"/>
                <a:cs typeface="Arial" panose="020B0604020202020204" pitchFamily="34" charset="0"/>
              </a:rPr>
              <a:t>Registered trainers have access to free webinars on new topics to ensure up-to-date knowledge on GLOBALG.A.P. topics such as localg.a.p., GRASP, etc.</a:t>
            </a:r>
            <a:endParaRPr lang="en-US" sz="1200" b="1" dirty="0">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alibri" panose="020F0502020204030204" pitchFamily="34" charset="0"/>
                <a:ea typeface="Calibri" panose="020F0502020204030204" pitchFamily="34" charset="0"/>
                <a:cs typeface="Arial" panose="020B0604020202020204" pitchFamily="34" charset="0"/>
              </a:rPr>
              <a:t>Free materials for their workshops</a:t>
            </a:r>
            <a:r>
              <a:rPr lang="en-US" sz="1200" dirty="0">
                <a:latin typeface="Calibri" panose="020F0502020204030204" pitchFamily="34" charset="0"/>
                <a:ea typeface="Calibri" panose="020F0502020204030204" pitchFamily="34" charset="0"/>
                <a:cs typeface="Arial" panose="020B0604020202020204" pitchFamily="34" charset="0"/>
              </a:rPr>
              <a:t>: GLOBALG.A.P. training material  and the G.A.P. in Action posters are freely available to registered trainers. We will offer these training materials in English and Spanish and, if requested, in Arabic, French, Greek, Italian, Japanese, Portuguese, and Turkish. With these materials Registered Trainers will be best prepared to lead training sessions. We also provide a certificate template for their participants.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alibri" panose="020F0502020204030204" pitchFamily="34" charset="0"/>
                <a:cs typeface="Arial" panose="020B0604020202020204" pitchFamily="34" charset="0"/>
              </a:rPr>
              <a:t>Priority status</a:t>
            </a:r>
            <a:r>
              <a:rPr lang="en-US" sz="1200" dirty="0">
                <a:latin typeface="Calibri" panose="020F0502020204030204" pitchFamily="34" charset="0"/>
                <a:cs typeface="Arial" panose="020B0604020202020204" pitchFamily="34" charset="0"/>
              </a:rPr>
              <a:t>: Registered Trainers </a:t>
            </a:r>
            <a:r>
              <a:rPr lang="en-US" sz="1200" dirty="0">
                <a:cs typeface="Calibri"/>
              </a:rPr>
              <a:t>have direct contact with the responsible person for the program. </a:t>
            </a:r>
            <a:endParaRPr lang="en-US" dirty="0"/>
          </a:p>
          <a:p>
            <a:endParaRPr lang="en-ZA" dirty="0"/>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22</a:t>
            </a:fld>
            <a:endParaRPr lang="en-US"/>
          </a:p>
        </p:txBody>
      </p:sp>
    </p:spTree>
    <p:extLst>
      <p:ext uri="{BB962C8B-B14F-4D97-AF65-F5344CB8AC3E}">
        <p14:creationId xmlns:p14="http://schemas.microsoft.com/office/powerpoint/2010/main" val="513408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pPr>
            <a:r>
              <a:rPr lang="en-US" sz="2000" dirty="0">
                <a:latin typeface="Calibri" panose="020F0502020204030204" pitchFamily="34" charset="0"/>
                <a:ea typeface="Calibri" panose="020F0502020204030204" pitchFamily="34" charset="0"/>
                <a:cs typeface="Arial" panose="020B0604020202020204" pitchFamily="34" charset="0"/>
              </a:rPr>
              <a:t>In order to ensure that registered trainers have an adequate level of GLOBALG.A.P. knowledge, applicants to the program must go through an approval process. This includes:</a:t>
            </a:r>
            <a:endParaRPr lang="en-GB" sz="2000" dirty="0">
              <a:latin typeface="Calibri" panose="020F0502020204030204" pitchFamily="34" charset="0"/>
              <a:ea typeface="Calibri" panose="020F0502020204030204" pitchFamily="34" charset="0"/>
              <a:cs typeface="Arial" panose="020B0604020202020204" pitchFamily="34" charset="0"/>
            </a:endParaRPr>
          </a:p>
          <a:p>
            <a:pPr marL="371532" indent="-371532">
              <a:lnSpc>
                <a:spcPct val="106000"/>
              </a:lnSpc>
              <a:buFont typeface="Calibri" panose="020F0502020204030204" pitchFamily="34" charset="0"/>
              <a:buChar char="-"/>
            </a:pPr>
            <a:r>
              <a:rPr lang="en-US" sz="2000" dirty="0">
                <a:latin typeface="Calibri" panose="020F0502020204030204" pitchFamily="34" charset="0"/>
                <a:ea typeface="Calibri" panose="020F0502020204030204" pitchFamily="34" charset="0"/>
                <a:cs typeface="Arial" panose="020B0604020202020204" pitchFamily="34" charset="0"/>
              </a:rPr>
              <a:t>Participation in a IFA course or the In-house-trainer Training for candidates from Certification Bodies </a:t>
            </a:r>
            <a:endParaRPr lang="en-GB" sz="2000" dirty="0">
              <a:latin typeface="Calibri" panose="020F0502020204030204" pitchFamily="34" charset="0"/>
              <a:ea typeface="Calibri" panose="020F0502020204030204" pitchFamily="34" charset="0"/>
              <a:cs typeface="Arial" panose="020B0604020202020204" pitchFamily="34" charset="0"/>
            </a:endParaRPr>
          </a:p>
          <a:p>
            <a:pPr marL="371532" indent="-371532">
              <a:lnSpc>
                <a:spcPct val="106000"/>
              </a:lnSpc>
              <a:buFont typeface="Calibri" panose="020F0502020204030204" pitchFamily="34" charset="0"/>
              <a:buChar char="-"/>
            </a:pPr>
            <a:r>
              <a:rPr lang="en-US" sz="2000" dirty="0">
                <a:latin typeface="Calibri" panose="020F0502020204030204" pitchFamily="34" charset="0"/>
                <a:ea typeface="Calibri" panose="020F0502020204030204" pitchFamily="34" charset="0"/>
                <a:cs typeface="Arial" panose="020B0604020202020204" pitchFamily="34" charset="0"/>
              </a:rPr>
              <a:t>Achieving at least 80% in a proctored exam </a:t>
            </a:r>
            <a:endParaRPr lang="en-GB" sz="2000" dirty="0">
              <a:latin typeface="Calibri" panose="020F0502020204030204" pitchFamily="34" charset="0"/>
              <a:ea typeface="Calibri" panose="020F0502020204030204" pitchFamily="34" charset="0"/>
              <a:cs typeface="Arial" panose="020B0604020202020204" pitchFamily="34" charset="0"/>
            </a:endParaRPr>
          </a:p>
          <a:p>
            <a:pPr marL="371532" indent="-371532">
              <a:lnSpc>
                <a:spcPct val="106000"/>
              </a:lnSpc>
              <a:buFont typeface="Calibri" panose="020F0502020204030204" pitchFamily="34" charset="0"/>
              <a:buChar char="-"/>
            </a:pPr>
            <a:r>
              <a:rPr lang="en-US" sz="2000" dirty="0">
                <a:latin typeface="Calibri" panose="020F0502020204030204" pitchFamily="34" charset="0"/>
                <a:ea typeface="Calibri" panose="020F0502020204030204" pitchFamily="34" charset="0"/>
                <a:cs typeface="Arial" panose="020B0604020202020204" pitchFamily="34" charset="0"/>
              </a:rPr>
              <a:t>Registering for the program via the online application form</a:t>
            </a:r>
            <a:endParaRPr lang="en-GB" sz="2000" dirty="0">
              <a:latin typeface="Calibri" panose="020F0502020204030204" pitchFamily="34" charset="0"/>
              <a:ea typeface="Calibri" panose="020F0502020204030204" pitchFamily="34" charset="0"/>
              <a:cs typeface="Arial" panose="020B0604020202020204" pitchFamily="34" charset="0"/>
            </a:endParaRPr>
          </a:p>
          <a:p>
            <a:pPr marL="371532" indent="-371532">
              <a:lnSpc>
                <a:spcPct val="106000"/>
              </a:lnSpc>
              <a:spcAft>
                <a:spcPts val="867"/>
              </a:spcAft>
              <a:buFont typeface="Calibri" panose="020F0502020204030204" pitchFamily="34" charset="0"/>
              <a:buChar char="-"/>
            </a:pPr>
            <a:r>
              <a:rPr lang="en-US" sz="2000" dirty="0">
                <a:latin typeface="Calibri" panose="020F0502020204030204" pitchFamily="34" charset="0"/>
                <a:ea typeface="Calibri" panose="020F0502020204030204" pitchFamily="34" charset="0"/>
                <a:cs typeface="Arial" panose="020B0604020202020204" pitchFamily="34" charset="0"/>
              </a:rPr>
              <a:t>Signing the terms and conditions</a:t>
            </a:r>
          </a:p>
          <a:p>
            <a:pPr marL="371532" indent="-371532">
              <a:lnSpc>
                <a:spcPct val="106000"/>
              </a:lnSpc>
              <a:spcAft>
                <a:spcPts val="867"/>
              </a:spcAft>
              <a:buFont typeface="Calibri" panose="020F0502020204030204" pitchFamily="34" charset="0"/>
              <a:buChar char="-"/>
            </a:pPr>
            <a:endParaRPr lang="en-US" sz="2000" dirty="0">
              <a:latin typeface="Calibri" panose="020F0502020204030204" pitchFamily="34" charset="0"/>
              <a:ea typeface="Calibri" panose="020F0502020204030204" pitchFamily="34" charset="0"/>
              <a:cs typeface="Arial" panose="020B0604020202020204" pitchFamily="34" charset="0"/>
            </a:endParaRPr>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23</a:t>
            </a:fld>
            <a:endParaRPr lang="en-US"/>
          </a:p>
        </p:txBody>
      </p:sp>
    </p:spTree>
    <p:extLst>
      <p:ext uri="{BB962C8B-B14F-4D97-AF65-F5344CB8AC3E}">
        <p14:creationId xmlns:p14="http://schemas.microsoft.com/office/powerpoint/2010/main" val="1474592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24</a:t>
            </a:fld>
            <a:endParaRPr lang="en-US"/>
          </a:p>
        </p:txBody>
      </p:sp>
    </p:spTree>
    <p:extLst>
      <p:ext uri="{BB962C8B-B14F-4D97-AF65-F5344CB8AC3E}">
        <p14:creationId xmlns:p14="http://schemas.microsoft.com/office/powerpoint/2010/main" val="168887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2</a:t>
            </a:fld>
            <a:endParaRPr lang="en-US"/>
          </a:p>
        </p:txBody>
      </p:sp>
    </p:spTree>
    <p:extLst>
      <p:ext uri="{BB962C8B-B14F-4D97-AF65-F5344CB8AC3E}">
        <p14:creationId xmlns:p14="http://schemas.microsoft.com/office/powerpoint/2010/main" val="397266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25</a:t>
            </a:fld>
            <a:endParaRPr lang="en-US"/>
          </a:p>
        </p:txBody>
      </p:sp>
    </p:spTree>
    <p:extLst>
      <p:ext uri="{BB962C8B-B14F-4D97-AF65-F5344CB8AC3E}">
        <p14:creationId xmlns:p14="http://schemas.microsoft.com/office/powerpoint/2010/main" val="1120087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8D79196E-141B-8E42-814B-1A78C7359563}" type="datetime1">
              <a:rPr lang="de-DE" smtClean="0"/>
              <a:t>24.03.23</a:t>
            </a:fld>
            <a:endParaRPr lang="en-US"/>
          </a:p>
        </p:txBody>
      </p:sp>
      <p:sp>
        <p:nvSpPr>
          <p:cNvPr id="5" name="Slide Number Placeholder 4"/>
          <p:cNvSpPr>
            <a:spLocks noGrp="1"/>
          </p:cNvSpPr>
          <p:nvPr>
            <p:ph type="sldNum" sz="quarter" idx="11"/>
          </p:nvPr>
        </p:nvSpPr>
        <p:spPr/>
        <p:txBody>
          <a:bodyPr/>
          <a:lstStyle/>
          <a:p>
            <a:pPr>
              <a:defRPr/>
            </a:pPr>
            <a:fld id="{EB64FC88-1757-834E-ADF8-976CE16DE09D}" type="slidenum">
              <a:rPr lang="en-US" smtClean="0"/>
              <a:pPr>
                <a:defRPr/>
              </a:pPr>
              <a:t>26</a:t>
            </a:fld>
            <a:endParaRPr lang="en-US"/>
          </a:p>
        </p:txBody>
      </p:sp>
    </p:spTree>
    <p:extLst>
      <p:ext uri="{BB962C8B-B14F-4D97-AF65-F5344CB8AC3E}">
        <p14:creationId xmlns:p14="http://schemas.microsoft.com/office/powerpoint/2010/main" val="3253825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38C8E2E-ACF5-834A-9BDE-8E134C4DF5E0}" type="datetime1">
              <a:rPr lang="de-DE" smtClean="0"/>
              <a:t>24.03.23</a:t>
            </a:fld>
            <a:endParaRPr lang="en-US"/>
          </a:p>
        </p:txBody>
      </p:sp>
      <p:sp>
        <p:nvSpPr>
          <p:cNvPr id="5" name="Slide Number Placeholder 4"/>
          <p:cNvSpPr>
            <a:spLocks noGrp="1"/>
          </p:cNvSpPr>
          <p:nvPr>
            <p:ph type="sldNum" sz="quarter" idx="11"/>
          </p:nvPr>
        </p:nvSpPr>
        <p:spPr/>
        <p:txBody>
          <a:bodyPr/>
          <a:lstStyle/>
          <a:p>
            <a:pPr>
              <a:defRPr/>
            </a:pPr>
            <a:fld id="{EB64FC88-1757-834E-ADF8-976CE16DE09D}" type="slidenum">
              <a:rPr lang="en-US" smtClean="0"/>
              <a:pPr>
                <a:defRPr/>
              </a:pPr>
              <a:t>27</a:t>
            </a:fld>
            <a:endParaRPr lang="en-US"/>
          </a:p>
        </p:txBody>
      </p:sp>
    </p:spTree>
    <p:extLst>
      <p:ext uri="{BB962C8B-B14F-4D97-AF65-F5344CB8AC3E}">
        <p14:creationId xmlns:p14="http://schemas.microsoft.com/office/powerpoint/2010/main" val="109617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ZA" dirty="0"/>
              <a:t>Over the last two-three years, GLOBALG.A.P. has been coordinating the revision of its flagship Integrated Farm Assurance (IFA) standard as well as other GLOBALG.A.P. rules, standards, and systems. Over the course of the revision process, it became clear that this included much more than just a new version of the IFA standard.</a:t>
            </a:r>
          </a:p>
          <a:p>
            <a:pPr rtl="0"/>
            <a:endParaRPr lang="en-ZA" dirty="0"/>
          </a:p>
          <a:p>
            <a:pPr rtl="0"/>
            <a:r>
              <a:rPr lang="en-ZA" dirty="0"/>
              <a:t>Starting in April 2022 and spearheaded by our new and improved IFA v6, we are updating our whole portfolio of farm assurance solutions, including our services, to offer more </a:t>
            </a:r>
            <a:r>
              <a:rPr lang="en-ZA" b="1" dirty="0"/>
              <a:t>streamlined</a:t>
            </a:r>
            <a:r>
              <a:rPr lang="en-ZA" dirty="0"/>
              <a:t>, </a:t>
            </a:r>
            <a:r>
              <a:rPr lang="en-ZA" b="1" dirty="0"/>
              <a:t>intuitive</a:t>
            </a:r>
            <a:r>
              <a:rPr lang="en-ZA" dirty="0"/>
              <a:t>, and </a:t>
            </a:r>
            <a:r>
              <a:rPr lang="en-ZA" b="1" dirty="0"/>
              <a:t>digitalized</a:t>
            </a:r>
            <a:r>
              <a:rPr lang="en-ZA" dirty="0"/>
              <a:t> solutions for the entire sector. </a:t>
            </a:r>
          </a:p>
          <a:p>
            <a:pPr rtl="0"/>
            <a:endParaRPr lang="en-ZA" dirty="0"/>
          </a:p>
          <a:p>
            <a:pPr rtl="0"/>
            <a:r>
              <a:rPr lang="en-ZA" dirty="0"/>
              <a:t>We are entering the smart era!</a:t>
            </a:r>
            <a:endParaRPr lang="en-US" dirty="0"/>
          </a:p>
        </p:txBody>
      </p:sp>
      <p:sp>
        <p:nvSpPr>
          <p:cNvPr id="4" name="Date Placeholder 3"/>
          <p:cNvSpPr>
            <a:spLocks noGrp="1"/>
          </p:cNvSpPr>
          <p:nvPr>
            <p:ph type="dt" idx="1"/>
          </p:nvPr>
        </p:nvSpPr>
        <p:spPr/>
        <p:txBody>
          <a:bodyPr rtlCol="0"/>
          <a:lstStyle/>
          <a:p>
            <a:pPr rtl="0">
              <a:defRPr/>
            </a:pPr>
            <a:r>
              <a:rPr lang="en-AU"/>
              <a:t>17/11/2021</a:t>
            </a:r>
            <a:endParaRPr lang="en-US"/>
          </a:p>
        </p:txBody>
      </p:sp>
      <p:sp>
        <p:nvSpPr>
          <p:cNvPr id="5" name="Slide Number Placeholder 4"/>
          <p:cNvSpPr>
            <a:spLocks noGrp="1"/>
          </p:cNvSpPr>
          <p:nvPr>
            <p:ph type="sldNum" sz="quarter" idx="5"/>
          </p:nvPr>
        </p:nvSpPr>
        <p:spPr/>
        <p:txBody>
          <a:bodyPr rtlCol="0"/>
          <a:lstStyle/>
          <a:p>
            <a:pPr rtl="0">
              <a:defRPr/>
            </a:pPr>
            <a:fld id="{EB64FC88-1757-834E-ADF8-976CE16DE09D}" type="slidenum">
              <a:rPr lang="en-US" smtClean="0"/>
              <a:pPr rtl="0">
                <a:defRPr/>
              </a:pPr>
              <a:t>3</a:t>
            </a:fld>
            <a:endParaRPr lang="en-US"/>
          </a:p>
        </p:txBody>
      </p:sp>
    </p:spTree>
    <p:extLst>
      <p:ext uri="{BB962C8B-B14F-4D97-AF65-F5344CB8AC3E}">
        <p14:creationId xmlns:p14="http://schemas.microsoft.com/office/powerpoint/2010/main" val="2332307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13BAF88-F9C8-4027-85B4-906EFAD3916D}"/>
              </a:ext>
            </a:extLst>
          </p:cNvPr>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noProof="0" dirty="0"/>
          </a:p>
          <a:p>
            <a:pPr rtl="0"/>
            <a:endParaRPr lang="en-US" dirty="0"/>
          </a:p>
        </p:txBody>
      </p:sp>
      <p:sp>
        <p:nvSpPr>
          <p:cNvPr id="3" name="Fußzeilenplatzhalter 2">
            <a:extLst>
              <a:ext uri="{FF2B5EF4-FFF2-40B4-BE49-F238E27FC236}">
                <a16:creationId xmlns:a16="http://schemas.microsoft.com/office/drawing/2014/main" id="{AE9F589D-3E01-4C3A-927B-74DA7ADAD24A}"/>
              </a:ext>
            </a:extLst>
          </p:cNvPr>
          <p:cNvSpPr>
            <a:spLocks noGrp="1"/>
          </p:cNvSpPr>
          <p:nvPr>
            <p:ph type="ftr" sz="quarter" idx="4"/>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Chain of Custody v6</a:t>
            </a:r>
          </a:p>
        </p:txBody>
      </p:sp>
      <p:sp>
        <p:nvSpPr>
          <p:cNvPr id="4" name="Kopfzeilenplatzhalter 3">
            <a:extLst>
              <a:ext uri="{FF2B5EF4-FFF2-40B4-BE49-F238E27FC236}">
                <a16:creationId xmlns:a16="http://schemas.microsoft.com/office/drawing/2014/main" id="{29FF8004-F969-4E5A-9A2F-050562FC297A}"/>
              </a:ext>
            </a:extLst>
          </p:cNvPr>
          <p:cNvSpPr>
            <a:spLocks noGrp="1"/>
          </p:cNvSpPr>
          <p:nvPr>
            <p:ph type="hdr" sz="quarter"/>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CoC In-House Trainer Training</a:t>
            </a:r>
          </a:p>
        </p:txBody>
      </p:sp>
    </p:spTree>
    <p:extLst>
      <p:ext uri="{BB962C8B-B14F-4D97-AF65-F5344CB8AC3E}">
        <p14:creationId xmlns:p14="http://schemas.microsoft.com/office/powerpoint/2010/main" val="102776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DE"/>
          </a:p>
        </p:txBody>
      </p:sp>
      <p:sp>
        <p:nvSpPr>
          <p:cNvPr id="4" name="Date Placeholder 3"/>
          <p:cNvSpPr>
            <a:spLocks noGrp="1"/>
          </p:cNvSpPr>
          <p:nvPr>
            <p:ph type="dt" idx="1"/>
          </p:nvPr>
        </p:nvSpPr>
        <p:spPr/>
        <p:txBody>
          <a:bodyPr rtlCol="0"/>
          <a:lstStyle/>
          <a:p>
            <a:pPr rtl="0">
              <a:defRPr/>
            </a:pPr>
            <a:r>
              <a:rPr lang="en-us"/>
              <a:t>11.06.2021</a:t>
            </a:r>
            <a:endParaRPr lang="en-US"/>
          </a:p>
        </p:txBody>
      </p:sp>
      <p:sp>
        <p:nvSpPr>
          <p:cNvPr id="5" name="Slide Number Placeholder 4"/>
          <p:cNvSpPr>
            <a:spLocks noGrp="1"/>
          </p:cNvSpPr>
          <p:nvPr>
            <p:ph type="sldNum" sz="quarter" idx="5"/>
          </p:nvPr>
        </p:nvSpPr>
        <p:spPr/>
        <p:txBody>
          <a:bodyPr rtlCol="0"/>
          <a:lstStyle/>
          <a:p>
            <a:pPr rtl="0">
              <a:defRPr/>
            </a:pPr>
            <a:fld id="{EB64FC88-1757-834E-ADF8-976CE16DE09D}" type="slidenum">
              <a:rPr lang="en-US" smtClean="0"/>
              <a:pPr rtl="0">
                <a:defRPr/>
              </a:pPr>
              <a:t>6</a:t>
            </a:fld>
            <a:endParaRPr lang="en-US"/>
          </a:p>
        </p:txBody>
      </p:sp>
    </p:spTree>
    <p:extLst>
      <p:ext uri="{BB962C8B-B14F-4D97-AF65-F5344CB8AC3E}">
        <p14:creationId xmlns:p14="http://schemas.microsoft.com/office/powerpoint/2010/main" val="3049676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defRPr/>
            </a:pPr>
            <a:r>
              <a:rPr lang="en-AU"/>
              <a:t>17/11/2021</a:t>
            </a:r>
            <a:endParaRPr lang="en-US"/>
          </a:p>
        </p:txBody>
      </p:sp>
      <p:sp>
        <p:nvSpPr>
          <p:cNvPr id="5" name="Slide Number Placeholder 4"/>
          <p:cNvSpPr>
            <a:spLocks noGrp="1"/>
          </p:cNvSpPr>
          <p:nvPr>
            <p:ph type="sldNum" sz="quarter" idx="5"/>
          </p:nvPr>
        </p:nvSpPr>
        <p:spPr/>
        <p:txBody>
          <a:bodyPr/>
          <a:lstStyle/>
          <a:p>
            <a:pPr rtl="0">
              <a:defRPr/>
            </a:pPr>
            <a:fld id="{EB64FC88-1757-834E-ADF8-976CE16DE09D}" type="slidenum">
              <a:rPr lang="en-US" smtClean="0"/>
              <a:pPr rtl="0">
                <a:defRPr/>
              </a:pPr>
              <a:t>8</a:t>
            </a:fld>
            <a:endParaRPr lang="en-US"/>
          </a:p>
        </p:txBody>
      </p:sp>
    </p:spTree>
    <p:extLst>
      <p:ext uri="{BB962C8B-B14F-4D97-AF65-F5344CB8AC3E}">
        <p14:creationId xmlns:p14="http://schemas.microsoft.com/office/powerpoint/2010/main" val="109537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noProof="0" dirty="0"/>
              <a:t>NOTES FOR THE TRAINER: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HOP and FO product categories are available only for the IFA Smart edition while FV and AQ are available for both editions.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noProof="0" dirty="0"/>
          </a:p>
          <a:p>
            <a:endParaRPr lang="en-GB"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33D19-2B12-4E73-ACFF-531DDC18FE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149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Similarities</a:t>
            </a:r>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r>
              <a:rPr lang="en-us" sz="1200" noProof="0" dirty="0"/>
              <a:t>Both have </a:t>
            </a:r>
            <a:r>
              <a:rPr lang="en-us" sz="1200" b="1" noProof="0" dirty="0"/>
              <a:t>evolved from IFA v5 </a:t>
            </a:r>
            <a:r>
              <a:rPr lang="en-us" sz="1200" b="0" noProof="0" dirty="0"/>
              <a:t>with full support from GLOBALG.A.P. technical committees.</a:t>
            </a:r>
            <a:endParaRPr lang="en-US" sz="1200" b="0" noProof="0" dirty="0"/>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r>
              <a:rPr lang="en-us" sz="1200" b="1" noProof="0" dirty="0"/>
              <a:t>Same six topics,</a:t>
            </a:r>
            <a:r>
              <a:rPr lang="en-us" sz="1200" b="0" noProof="0" dirty="0"/>
              <a:t> same holistic approach. </a:t>
            </a:r>
            <a:endParaRPr lang="en-US" sz="1200" b="0" noProof="0" dirty="0"/>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r>
              <a:rPr lang="en-us" sz="1200" b="0" noProof="0" dirty="0"/>
              <a:t>The topics of </a:t>
            </a:r>
            <a:r>
              <a:rPr lang="en-us" sz="1200" b="1" noProof="0" dirty="0"/>
              <a:t>environmental sustainability, and workers’ well-being</a:t>
            </a:r>
            <a:r>
              <a:rPr lang="en-us" sz="1200" b="0" noProof="0" dirty="0"/>
              <a:t> are covered in the same way in both editions.</a:t>
            </a:r>
            <a:endParaRPr lang="en-US" sz="1200" b="0" noProof="0" dirty="0"/>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r>
              <a:rPr lang="en-us" sz="1200" b="1" noProof="0" dirty="0"/>
              <a:t>Content and user experience</a:t>
            </a:r>
            <a:r>
              <a:rPr lang="en-us" sz="1200" noProof="0" dirty="0"/>
              <a:t> have been aligned as closely as possible.</a:t>
            </a:r>
            <a:endParaRPr lang="en-US" sz="1200" noProof="0" dirty="0"/>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endParaRPr lang="en-US" sz="1200" b="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endParaRPr lang="en-US" sz="1200" noProof="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endParaRPr lang="en-us" sz="1200" b="0" noProof="0" dirty="0"/>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endParaRPr lang="en-us" sz="1200" b="0" noProof="0" dirty="0"/>
          </a:p>
          <a:p>
            <a:endParaRPr lang="en-GB" dirty="0"/>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11</a:t>
            </a:fld>
            <a:endParaRPr lang="en-US"/>
          </a:p>
        </p:txBody>
      </p:sp>
    </p:spTree>
    <p:extLst>
      <p:ext uri="{BB962C8B-B14F-4D97-AF65-F5344CB8AC3E}">
        <p14:creationId xmlns:p14="http://schemas.microsoft.com/office/powerpoint/2010/main" val="415517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endParaRPr lang="en-US" sz="1200" b="0" noProof="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0" noProof="0" dirty="0"/>
              <a:t>Differences</a:t>
            </a:r>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r>
              <a:rPr lang="en-us" sz="1200" noProof="0" dirty="0"/>
              <a:t>V6 Smart is intended for the majority of producers, v6 GFS is specifically </a:t>
            </a:r>
            <a:r>
              <a:rPr lang="en-us" sz="1200" b="1" i="0" noProof="0" dirty="0"/>
              <a:t>adapted for GFSI</a:t>
            </a:r>
            <a:r>
              <a:rPr lang="en-us" sz="1200" noProof="0" dirty="0"/>
              <a:t>. </a:t>
            </a:r>
            <a:endParaRPr lang="en-US" sz="1200" b="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r>
              <a:rPr lang="en-us" sz="1200" b="1" noProof="0" dirty="0"/>
              <a:t>General regulations</a:t>
            </a:r>
            <a:r>
              <a:rPr lang="en-us" sz="1200" noProof="0" dirty="0"/>
              <a:t> for GFS edition have a few extra requirements.</a:t>
            </a:r>
            <a:r>
              <a:rPr lang="en-US" sz="1200" noProof="0" dirty="0"/>
              <a:t> E.g. unannounced have no 48h notification period</a:t>
            </a:r>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r>
              <a:rPr lang="en-us" sz="1200" b="0" noProof="0" dirty="0"/>
              <a:t>The principles and criteria (P&amp;Cs) relating to the topics of </a:t>
            </a:r>
            <a:r>
              <a:rPr lang="en-us" sz="1200" b="1" noProof="0" dirty="0"/>
              <a:t>legal, management and traceability, food safety, and production processes </a:t>
            </a:r>
            <a:r>
              <a:rPr lang="en-us" sz="1200" b="0" noProof="0" dirty="0"/>
              <a:t>are </a:t>
            </a:r>
            <a:r>
              <a:rPr lang="en-us" sz="1200" b="1" noProof="0" dirty="0"/>
              <a:t>more prescriptive </a:t>
            </a:r>
            <a:r>
              <a:rPr lang="en-us" sz="1200" noProof="0" dirty="0"/>
              <a:t>to accommodate GFSI benchmarking.</a:t>
            </a:r>
            <a:endParaRPr lang="en-US" sz="120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r>
              <a:rPr lang="en-us" sz="1200" b="1" noProof="0" dirty="0"/>
              <a:t>Less than 15%</a:t>
            </a:r>
            <a:r>
              <a:rPr lang="en-us" sz="1200" noProof="0" dirty="0"/>
              <a:t> of the P&amp;Cs in the GFS and Smart editions differ from each other.</a:t>
            </a:r>
            <a:r>
              <a:rPr lang="en-us" sz="1200" b="1" noProof="0" dirty="0"/>
              <a:t> </a:t>
            </a:r>
            <a:endParaRPr lang="en-US" sz="1200" b="1"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r>
              <a:rPr lang="en-us" sz="1200" b="1" noProof="0" dirty="0"/>
              <a:t>There is one extra P&amp;C</a:t>
            </a:r>
            <a:r>
              <a:rPr lang="en-us" sz="1200" noProof="0" dirty="0"/>
              <a:t> in the GFS edition for FV (190 vs. 191 total).</a:t>
            </a:r>
            <a:endParaRPr lang="en-US" sz="120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r>
              <a:rPr lang="en-us" sz="1200" b="1" noProof="0" dirty="0"/>
              <a:t>Compliance levels</a:t>
            </a:r>
            <a:r>
              <a:rPr lang="en-us" sz="1200" noProof="0" dirty="0"/>
              <a:t>: GFS edition has 15 more P&amp;Cs graded as Major Musts, while the corresponding points in v6 Smart are Minor Musts. </a:t>
            </a:r>
            <a:endParaRPr lang="en-US" sz="120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r>
              <a:rPr lang="en-us" sz="1200" noProof="0" dirty="0"/>
              <a:t>Recertification audit: </a:t>
            </a:r>
            <a:r>
              <a:rPr lang="en-us" sz="1200" b="1" noProof="0" dirty="0"/>
              <a:t>Remote audit </a:t>
            </a:r>
            <a:r>
              <a:rPr lang="en-us" sz="1200" noProof="0" dirty="0"/>
              <a:t>(fully remote) is included as an emergency procedure for the Smart edition </a:t>
            </a:r>
            <a:r>
              <a:rPr lang="en-us" sz="1200" noProof="0" dirty="0">
                <a:solidFill>
                  <a:srgbClr val="565549"/>
                </a:solidFill>
              </a:rPr>
              <a:t>only</a:t>
            </a:r>
            <a:r>
              <a:rPr lang="en-us" sz="1200" noProof="0" dirty="0"/>
              <a:t>. Initial certification based on a fully remote audit is not possible. </a:t>
            </a:r>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endParaRPr lang="en-us" sz="120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endParaRPr lang="en-us" sz="120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endParaRPr lang="en-us" sz="120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endParaRPr lang="en-US" sz="1200" noProof="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noProof="0" dirty="0"/>
          </a:p>
          <a:p>
            <a:pPr marL="228600" marR="0" lvl="0" indent="-228600" algn="l" defTabSz="457200" rtl="0" eaLnBrk="1" fontAlgn="base" latinLnBrk="0" hangingPunct="1">
              <a:lnSpc>
                <a:spcPct val="100000"/>
              </a:lnSpc>
              <a:spcBef>
                <a:spcPct val="30000"/>
              </a:spcBef>
              <a:spcAft>
                <a:spcPct val="0"/>
              </a:spcAft>
              <a:buClrTx/>
              <a:buSzTx/>
              <a:buFont typeface="+mj-lt"/>
              <a:buAutoNum type="arabicPeriod"/>
              <a:tabLst/>
              <a:defRPr/>
            </a:pPr>
            <a:endParaRPr lang="en-us" sz="1200" b="0" noProof="0" dirty="0"/>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endParaRPr lang="en-us" sz="1200" b="0" noProof="0" dirty="0"/>
          </a:p>
          <a:p>
            <a:endParaRPr lang="en-GB" dirty="0"/>
          </a:p>
        </p:txBody>
      </p:sp>
      <p:sp>
        <p:nvSpPr>
          <p:cNvPr id="4" name="Date Placeholder 3"/>
          <p:cNvSpPr>
            <a:spLocks noGrp="1"/>
          </p:cNvSpPr>
          <p:nvPr>
            <p:ph type="dt" idx="1"/>
          </p:nvPr>
        </p:nvSpPr>
        <p:spPr/>
        <p:txBody>
          <a:bodyPr/>
          <a:lstStyle/>
          <a:p>
            <a:pPr>
              <a:defRPr/>
            </a:pPr>
            <a:fld id="{65871F75-9AF1-E84D-AD8F-11A3E955363C}" type="datetime1">
              <a:rPr lang="en-AU" smtClean="0"/>
              <a:t>24/3/2023</a:t>
            </a:fld>
            <a:endParaRPr lang="en-US"/>
          </a:p>
        </p:txBody>
      </p:sp>
      <p:sp>
        <p:nvSpPr>
          <p:cNvPr id="5" name="Slide Number Placeholder 4"/>
          <p:cNvSpPr>
            <a:spLocks noGrp="1"/>
          </p:cNvSpPr>
          <p:nvPr>
            <p:ph type="sldNum" sz="quarter" idx="5"/>
          </p:nvPr>
        </p:nvSpPr>
        <p:spPr/>
        <p:txBody>
          <a:bodyPr/>
          <a:lstStyle/>
          <a:p>
            <a:pPr>
              <a:defRPr/>
            </a:pPr>
            <a:fld id="{EB64FC88-1757-834E-ADF8-976CE16DE09D}" type="slidenum">
              <a:rPr lang="en-US" smtClean="0"/>
              <a:pPr>
                <a:defRPr/>
              </a:pPr>
              <a:t>12</a:t>
            </a:fld>
            <a:endParaRPr lang="en-US"/>
          </a:p>
        </p:txBody>
      </p:sp>
    </p:spTree>
    <p:extLst>
      <p:ext uri="{BB962C8B-B14F-4D97-AF65-F5344CB8AC3E}">
        <p14:creationId xmlns:p14="http://schemas.microsoft.com/office/powerpoint/2010/main" val="2020021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accent1"/>
        </a:solidFill>
        <a:effectLst/>
      </p:bgPr>
    </p:bg>
    <p:spTree>
      <p:nvGrpSpPr>
        <p:cNvPr id="1" name=""/>
        <p:cNvGrpSpPr/>
        <p:nvPr/>
      </p:nvGrpSpPr>
      <p:grpSpPr>
        <a:xfrm>
          <a:off x="0" y="0"/>
          <a:ext cx="0" cy="0"/>
          <a:chOff x="0" y="0"/>
          <a:chExt cx="0" cy="0"/>
        </a:xfrm>
      </p:grpSpPr>
      <p:sp>
        <p:nvSpPr>
          <p:cNvPr id="25" name="Text Placeholder 24"/>
          <p:cNvSpPr>
            <a:spLocks noGrp="1"/>
          </p:cNvSpPr>
          <p:nvPr>
            <p:ph type="body" sz="quarter" idx="14" hasCustomPrompt="1"/>
          </p:nvPr>
        </p:nvSpPr>
        <p:spPr>
          <a:xfrm>
            <a:off x="505010" y="3034854"/>
            <a:ext cx="4656650" cy="855663"/>
          </a:xfrm>
        </p:spPr>
        <p:txBody>
          <a:bodyPr>
            <a:noAutofit/>
          </a:bodyPr>
          <a:lstStyle>
            <a:lvl1pPr marL="0" indent="0">
              <a:buNone/>
              <a:defRPr sz="20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GB" dirty="0"/>
              <a:t>CLICK TO EDIT MASTER TEXT STYLES</a:t>
            </a:r>
          </a:p>
        </p:txBody>
      </p:sp>
      <p:pic>
        <p:nvPicPr>
          <p:cNvPr id="10" name="Picture 14" descr="G_Icon_white.ai"/>
          <p:cNvPicPr>
            <a:picLocks noChangeAspect="1"/>
          </p:cNvPicPr>
          <p:nvPr userDrawn="1"/>
        </p:nvPicPr>
        <p:blipFill rotWithShape="1">
          <a:blip r:embed="rId2" cstate="screen">
            <a:extLst>
              <a:ext uri="{28A0092B-C50C-407E-A947-70E740481C1C}">
                <a14:useLocalDpi xmlns:a14="http://schemas.microsoft.com/office/drawing/2010/main"/>
              </a:ext>
            </a:extLst>
          </a:blip>
          <a:srcRect l="15104" t="18518" r="50854" b="40292"/>
          <a:stretch/>
        </p:blipFill>
        <p:spPr bwMode="auto">
          <a:xfrm>
            <a:off x="4893038" y="0"/>
            <a:ext cx="4250962"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itle 1"/>
          <p:cNvSpPr>
            <a:spLocks noGrp="1"/>
          </p:cNvSpPr>
          <p:nvPr>
            <p:ph type="title" hasCustomPrompt="1"/>
          </p:nvPr>
        </p:nvSpPr>
        <p:spPr>
          <a:xfrm>
            <a:off x="505010" y="2250149"/>
            <a:ext cx="5092485" cy="673770"/>
          </a:xfrm>
          <a:prstGeom prst="rect">
            <a:avLst/>
          </a:prstGeom>
        </p:spPr>
        <p:txBody>
          <a:bodyPr anchor="t">
            <a:normAutofit/>
          </a:bodyPr>
          <a:lstStyle>
            <a:lvl1pPr>
              <a:defRPr sz="2400">
                <a:solidFill>
                  <a:schemeClr val="tx1"/>
                </a:solidFill>
              </a:defRPr>
            </a:lvl1pPr>
          </a:lstStyle>
          <a:p>
            <a:r>
              <a:rPr lang="en-US" dirty="0"/>
              <a:t>CLICK TO EDIT MASTER TITLE STYLE</a:t>
            </a:r>
          </a:p>
        </p:txBody>
      </p:sp>
      <p:pic>
        <p:nvPicPr>
          <p:cNvPr id="3" name="Grafik 2">
            <a:extLst>
              <a:ext uri="{FF2B5EF4-FFF2-40B4-BE49-F238E27FC236}">
                <a16:creationId xmlns:a16="http://schemas.microsoft.com/office/drawing/2014/main" id="{EF7E31AA-492F-4FAC-9FAD-050F949445AF}"/>
              </a:ext>
            </a:extLst>
          </p:cNvPr>
          <p:cNvPicPr>
            <a:picLocks noChangeAspect="1"/>
          </p:cNvPicPr>
          <p:nvPr userDrawn="1"/>
        </p:nvPicPr>
        <p:blipFill>
          <a:blip r:embed="rId3"/>
          <a:stretch>
            <a:fillRect/>
          </a:stretch>
        </p:blipFill>
        <p:spPr>
          <a:xfrm>
            <a:off x="589718" y="313765"/>
            <a:ext cx="1239573" cy="1069788"/>
          </a:xfrm>
          <a:prstGeom prst="rect">
            <a:avLst/>
          </a:prstGeom>
        </p:spPr>
      </p:pic>
    </p:spTree>
    <p:extLst>
      <p:ext uri="{BB962C8B-B14F-4D97-AF65-F5344CB8AC3E}">
        <p14:creationId xmlns:p14="http://schemas.microsoft.com/office/powerpoint/2010/main" val="273234586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rge 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p:spPr>
        <p:txBody>
          <a:bodyPr/>
          <a:lstStyle/>
          <a:p>
            <a:r>
              <a:rPr lang="en-US"/>
              <a:t>Click icon to add picture</a:t>
            </a:r>
          </a:p>
        </p:txBody>
      </p:sp>
      <p:sp>
        <p:nvSpPr>
          <p:cNvPr id="4" name="Title 1"/>
          <p:cNvSpPr>
            <a:spLocks noGrp="1"/>
          </p:cNvSpPr>
          <p:nvPr>
            <p:ph type="title"/>
          </p:nvPr>
        </p:nvSpPr>
        <p:spPr>
          <a:xfrm>
            <a:off x="4677156" y="1543050"/>
            <a:ext cx="3744468" cy="960120"/>
          </a:xfrm>
        </p:spPr>
        <p:txBody>
          <a:bodyPr lIns="0" tIns="0" rIns="0" bIns="0">
            <a:noAutofit/>
          </a:bodyPr>
          <a:lstStyle>
            <a:lvl1pPr algn="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15403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620728-953B-05F1-F179-7EE818194A34}"/>
              </a:ext>
            </a:extLst>
          </p:cNvPr>
          <p:cNvSpPr>
            <a:spLocks noGrp="1"/>
          </p:cNvSpPr>
          <p:nvPr>
            <p:ph type="dt" sz="half" idx="10"/>
          </p:nvPr>
        </p:nvSpPr>
        <p:spPr/>
        <p:txBody>
          <a:bodyPr/>
          <a:lstStyle/>
          <a:p>
            <a:fld id="{B00AC667-14C6-A04C-9441-31D3F757CE01}" type="datetimeFigureOut">
              <a:rPr lang="en-TZ" smtClean="0"/>
              <a:t>3/24/23</a:t>
            </a:fld>
            <a:endParaRPr lang="en-TZ"/>
          </a:p>
        </p:txBody>
      </p:sp>
      <p:sp>
        <p:nvSpPr>
          <p:cNvPr id="3" name="Footer Placeholder 2">
            <a:extLst>
              <a:ext uri="{FF2B5EF4-FFF2-40B4-BE49-F238E27FC236}">
                <a16:creationId xmlns:a16="http://schemas.microsoft.com/office/drawing/2014/main" id="{B99D75A9-0AC7-2EEE-3CB6-201B4369EAF4}"/>
              </a:ext>
            </a:extLst>
          </p:cNvPr>
          <p:cNvSpPr>
            <a:spLocks noGrp="1"/>
          </p:cNvSpPr>
          <p:nvPr>
            <p:ph type="ftr" sz="quarter" idx="11"/>
          </p:nvPr>
        </p:nvSpPr>
        <p:spPr/>
        <p:txBody>
          <a:bodyPr/>
          <a:lstStyle/>
          <a:p>
            <a:endParaRPr lang="en-TZ"/>
          </a:p>
        </p:txBody>
      </p:sp>
      <p:sp>
        <p:nvSpPr>
          <p:cNvPr id="4" name="Slide Number Placeholder 3">
            <a:extLst>
              <a:ext uri="{FF2B5EF4-FFF2-40B4-BE49-F238E27FC236}">
                <a16:creationId xmlns:a16="http://schemas.microsoft.com/office/drawing/2014/main" id="{9DDA5A89-B9E4-D5A2-A4C7-9E2D9E230899}"/>
              </a:ext>
            </a:extLst>
          </p:cNvPr>
          <p:cNvSpPr>
            <a:spLocks noGrp="1"/>
          </p:cNvSpPr>
          <p:nvPr>
            <p:ph type="sldNum" sz="quarter" idx="12"/>
          </p:nvPr>
        </p:nvSpPr>
        <p:spPr/>
        <p:txBody>
          <a:bodyPr/>
          <a:lstStyle/>
          <a:p>
            <a:fld id="{B3A781CD-DC4C-BB49-982B-3B204CB08846}" type="slidenum">
              <a:rPr lang="en-TZ" smtClean="0"/>
              <a:t>‹#›</a:t>
            </a:fld>
            <a:endParaRPr lang="en-TZ"/>
          </a:p>
        </p:txBody>
      </p:sp>
      <p:sp>
        <p:nvSpPr>
          <p:cNvPr id="5" name="Title 4">
            <a:extLst>
              <a:ext uri="{FF2B5EF4-FFF2-40B4-BE49-F238E27FC236}">
                <a16:creationId xmlns:a16="http://schemas.microsoft.com/office/drawing/2014/main" id="{80A72EAD-AE65-56E9-F3B2-1CDA3494102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275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3" name="Picture 10" descr="G_Icon_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18488" y="82550"/>
            <a:ext cx="811212"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3"/>
          </p:nvPr>
        </p:nvSpPr>
        <p:spPr>
          <a:xfrm>
            <a:off x="0" y="0"/>
            <a:ext cx="9144000" cy="5143500"/>
          </a:xfrm>
        </p:spPr>
        <p:txBody>
          <a:bodyPr rtlCol="0" anchor="ctr">
            <a:normAutofit/>
          </a:bodyPr>
          <a:lstStyle>
            <a:lvl1pPr marL="0" indent="0" algn="ctr">
              <a:buNone/>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82296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3224" y="1200151"/>
            <a:ext cx="7683576" cy="339447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4" name="Title 3"/>
          <p:cNvSpPr>
            <a:spLocks noGrp="1"/>
          </p:cNvSpPr>
          <p:nvPr>
            <p:ph type="title" hasCustomPrompt="1"/>
          </p:nvPr>
        </p:nvSpPr>
        <p:spPr>
          <a:xfrm>
            <a:off x="1003224" y="-1"/>
            <a:ext cx="7683576" cy="936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95855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3224" y="1615155"/>
            <a:ext cx="7683576" cy="2979468"/>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p:txBody>
      </p:sp>
      <p:sp>
        <p:nvSpPr>
          <p:cNvPr id="4" name="Title 3"/>
          <p:cNvSpPr>
            <a:spLocks noGrp="1"/>
          </p:cNvSpPr>
          <p:nvPr>
            <p:ph type="title" hasCustomPrompt="1"/>
          </p:nvPr>
        </p:nvSpPr>
        <p:spPr>
          <a:xfrm>
            <a:off x="1003224" y="-1"/>
            <a:ext cx="7683576" cy="936000"/>
          </a:xfrm>
          <a:prstGeom prst="rect">
            <a:avLst/>
          </a:prstGeom>
        </p:spPr>
        <p:txBody>
          <a:bodyPr/>
          <a:lstStyle/>
          <a:p>
            <a:r>
              <a:rPr lang="en-US" dirty="0"/>
              <a:t>CLICK TO EDIT MASTER TITLE STYLE</a:t>
            </a:r>
          </a:p>
        </p:txBody>
      </p:sp>
      <p:sp>
        <p:nvSpPr>
          <p:cNvPr id="5" name="Text Placeholder 4"/>
          <p:cNvSpPr>
            <a:spLocks noGrp="1"/>
          </p:cNvSpPr>
          <p:nvPr>
            <p:ph type="body" sz="quarter" idx="13"/>
          </p:nvPr>
        </p:nvSpPr>
        <p:spPr>
          <a:xfrm>
            <a:off x="1003300" y="1050925"/>
            <a:ext cx="7683500" cy="487318"/>
          </a:xfrm>
        </p:spPr>
        <p:txBody>
          <a:bodyPr/>
          <a:lstStyle>
            <a:lvl1pPr marL="0" indent="0">
              <a:buNone/>
              <a:defRPr sz="1600"/>
            </a:lvl1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11265" y="1212319"/>
            <a:ext cx="4038600" cy="3351213"/>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p:txBody>
      </p:sp>
      <p:sp>
        <p:nvSpPr>
          <p:cNvPr id="14" name="Text Placeholder 13"/>
          <p:cNvSpPr>
            <a:spLocks noGrp="1"/>
          </p:cNvSpPr>
          <p:nvPr>
            <p:ph type="body" sz="quarter" idx="14"/>
          </p:nvPr>
        </p:nvSpPr>
        <p:spPr>
          <a:xfrm>
            <a:off x="4648200" y="1205969"/>
            <a:ext cx="4038600" cy="3351213"/>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p:txBody>
      </p:sp>
      <p:sp>
        <p:nvSpPr>
          <p:cNvPr id="3" name="Title 2"/>
          <p:cNvSpPr>
            <a:spLocks noGrp="1"/>
          </p:cNvSpPr>
          <p:nvPr>
            <p:ph type="title" hasCustomPrompt="1"/>
          </p:nvPr>
        </p:nvSpPr>
        <p:spPr>
          <a:xfrm>
            <a:off x="1003224" y="-1"/>
            <a:ext cx="7683576" cy="936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74564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1003224" y="1151334"/>
            <a:ext cx="3816000" cy="795999"/>
          </a:xfrm>
        </p:spPr>
        <p:txBody>
          <a:bodyPr>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p:cNvSpPr>
            <a:spLocks noGrp="1"/>
          </p:cNvSpPr>
          <p:nvPr>
            <p:ph sz="half" idx="2"/>
          </p:nvPr>
        </p:nvSpPr>
        <p:spPr>
          <a:xfrm>
            <a:off x="1003224" y="1947332"/>
            <a:ext cx="3816000" cy="2647289"/>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Text Placeholder 4"/>
          <p:cNvSpPr>
            <a:spLocks noGrp="1"/>
          </p:cNvSpPr>
          <p:nvPr>
            <p:ph type="body" sz="quarter" idx="3"/>
          </p:nvPr>
        </p:nvSpPr>
        <p:spPr>
          <a:xfrm>
            <a:off x="4870800" y="1151334"/>
            <a:ext cx="3816000" cy="795999"/>
          </a:xfrm>
        </p:spPr>
        <p:txBody>
          <a:bodyPr>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p:cNvSpPr>
            <a:spLocks noGrp="1"/>
          </p:cNvSpPr>
          <p:nvPr>
            <p:ph sz="quarter" idx="4"/>
          </p:nvPr>
        </p:nvSpPr>
        <p:spPr>
          <a:xfrm>
            <a:off x="4870800" y="1947332"/>
            <a:ext cx="3816000" cy="2647289"/>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vl6pPr>
              <a:defRPr sz="1600"/>
            </a:lvl6pPr>
            <a:lvl7pPr>
              <a:defRPr sz="1600"/>
            </a:lvl7pPr>
            <a:lvl8pPr>
              <a:defRPr sz="1600"/>
            </a:lvl8pPr>
            <a:lvl9pPr>
              <a:defRPr sz="1600"/>
            </a:lvl9pPr>
          </a:lstStyle>
          <a:p>
            <a:pPr lvl="0"/>
            <a:r>
              <a:rPr lang="en-US"/>
              <a:t>Click to edit Master text styles</a:t>
            </a:r>
          </a:p>
        </p:txBody>
      </p:sp>
      <p:sp>
        <p:nvSpPr>
          <p:cNvPr id="3" name="Title 2"/>
          <p:cNvSpPr>
            <a:spLocks noGrp="1"/>
          </p:cNvSpPr>
          <p:nvPr>
            <p:ph type="title" hasCustomPrompt="1"/>
          </p:nvPr>
        </p:nvSpPr>
        <p:spPr>
          <a:xfrm>
            <a:off x="1003224" y="-1"/>
            <a:ext cx="7683576" cy="936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87276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003224" y="-1"/>
            <a:ext cx="7683576" cy="936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8645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1003224" y="1227667"/>
            <a:ext cx="2277072" cy="3335866"/>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8" name="Text Placeholder 7"/>
          <p:cNvSpPr>
            <a:spLocks noGrp="1"/>
          </p:cNvSpPr>
          <p:nvPr>
            <p:ph type="body" sz="quarter" idx="13"/>
          </p:nvPr>
        </p:nvSpPr>
        <p:spPr>
          <a:xfrm>
            <a:off x="3462338" y="1227667"/>
            <a:ext cx="5224462" cy="3336396"/>
          </a:xfrm>
        </p:spPr>
        <p:txBody>
          <a:bodyPr/>
          <a:lstStyle>
            <a:lvl1pPr>
              <a:buClr>
                <a:schemeClr val="accent1"/>
              </a:buClr>
              <a:defRPr sz="16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p:txBody>
      </p:sp>
      <p:sp>
        <p:nvSpPr>
          <p:cNvPr id="3" name="Title 2"/>
          <p:cNvSpPr>
            <a:spLocks noGrp="1"/>
          </p:cNvSpPr>
          <p:nvPr>
            <p:ph type="title" hasCustomPrompt="1"/>
          </p:nvPr>
        </p:nvSpPr>
        <p:spPr>
          <a:xfrm>
            <a:off x="1003224" y="-1"/>
            <a:ext cx="7683576" cy="936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613606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arge Image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04955" y="1358100"/>
            <a:ext cx="9144000" cy="3096618"/>
          </a:xfrm>
        </p:spPr>
        <p:txBody>
          <a:bodyPr/>
          <a:lstStyle/>
          <a:p>
            <a:r>
              <a:rPr lang="en-US"/>
              <a:t>Click icon to add picture</a:t>
            </a:r>
          </a:p>
        </p:txBody>
      </p:sp>
      <p:sp>
        <p:nvSpPr>
          <p:cNvPr id="2" name="Title 1"/>
          <p:cNvSpPr>
            <a:spLocks noGrp="1"/>
          </p:cNvSpPr>
          <p:nvPr>
            <p:ph type="title" hasCustomPrompt="1"/>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14550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2" name="Text Placeholder 2"/>
          <p:cNvSpPr>
            <a:spLocks noGrp="1"/>
          </p:cNvSpPr>
          <p:nvPr>
            <p:ph type="body" idx="1"/>
          </p:nvPr>
        </p:nvSpPr>
        <p:spPr bwMode="auto">
          <a:xfrm>
            <a:off x="271463" y="1200150"/>
            <a:ext cx="8415337" cy="33940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G_Icon_green.ai"/>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 y="0"/>
            <a:ext cx="958942" cy="958942"/>
          </a:xfrm>
          <a:prstGeom prst="rect">
            <a:avLst/>
          </a:prstGeom>
        </p:spPr>
      </p:pic>
      <p:cxnSp>
        <p:nvCxnSpPr>
          <p:cNvPr id="13" name="Straight Connector 12"/>
          <p:cNvCxnSpPr/>
          <p:nvPr userDrawn="1"/>
        </p:nvCxnSpPr>
        <p:spPr>
          <a:xfrm>
            <a:off x="-1" y="958941"/>
            <a:ext cx="9144001" cy="1"/>
          </a:xfrm>
          <a:prstGeom prst="line">
            <a:avLst/>
          </a:prstGeom>
          <a:ln w="12700" cmpd="sng">
            <a:gradFill flip="none" rotWithShape="1">
              <a:gsLst>
                <a:gs pos="0">
                  <a:schemeClr val="accent1">
                    <a:alpha val="45000"/>
                  </a:schemeClr>
                </a:gs>
                <a:gs pos="100000">
                  <a:prstClr val="white"/>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5" name="Title Placeholder 1"/>
          <p:cNvSpPr>
            <a:spLocks noGrp="1"/>
          </p:cNvSpPr>
          <p:nvPr>
            <p:ph type="title"/>
          </p:nvPr>
        </p:nvSpPr>
        <p:spPr>
          <a:xfrm>
            <a:off x="1003224" y="-1"/>
            <a:ext cx="7683576" cy="936000"/>
          </a:xfrm>
          <a:prstGeom prst="rect">
            <a:avLst/>
          </a:prstGeom>
        </p:spPr>
        <p:txBody>
          <a:bodyPr vert="horz" wrap="none" lIns="91440" tIns="45720" rIns="91440" bIns="45720" rtlCol="0" anchor="ctr">
            <a:noAutofit/>
          </a:bodyPr>
          <a:lstStyle/>
          <a:p>
            <a:r>
              <a:rPr lang="de-DE" dirty="0"/>
              <a:t>Mastertitelformat bearbeiten</a:t>
            </a:r>
            <a:endParaRPr lang="en-US" dirty="0"/>
          </a:p>
        </p:txBody>
      </p:sp>
    </p:spTree>
    <p:extLst>
      <p:ext uri="{BB962C8B-B14F-4D97-AF65-F5344CB8AC3E}">
        <p14:creationId xmlns:p14="http://schemas.microsoft.com/office/powerpoint/2010/main" val="29931607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8" r:id="rId4"/>
    <p:sldLayoutId id="2147483683" r:id="rId5"/>
    <p:sldLayoutId id="2147483684" r:id="rId6"/>
    <p:sldLayoutId id="2147483685" r:id="rId7"/>
    <p:sldLayoutId id="2147483686" r:id="rId8"/>
    <p:sldLayoutId id="2147483689" r:id="rId9"/>
    <p:sldLayoutId id="2147483690" r:id="rId10"/>
    <p:sldLayoutId id="2147483694" r:id="rId11"/>
  </p:sldLayoutIdLst>
  <p:hf hdr="0"/>
  <p:txStyles>
    <p:titleStyle>
      <a:lvl1pPr algn="l" defTabSz="457200" rtl="0" eaLnBrk="1" fontAlgn="base" hangingPunct="1">
        <a:spcBef>
          <a:spcPct val="0"/>
        </a:spcBef>
        <a:spcAft>
          <a:spcPct val="0"/>
        </a:spcAft>
        <a:defRPr sz="2000" b="1" kern="1200">
          <a:solidFill>
            <a:schemeClr val="accent1"/>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accent1"/>
        </a:buClr>
        <a:buSzPct val="90000"/>
        <a:buFont typeface="Arial" charset="0"/>
        <a:buChar char="•"/>
        <a:defRPr sz="16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16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7.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5.svg"/><Relationship Id="rId5" Type="http://schemas.openxmlformats.org/officeDocument/2006/relationships/image" Target="../media/image41.sv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26.sv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4.jp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hyperlink" Target="mailto:registered_trainer@globalgap.or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emf"/><Relationship Id="rId7" Type="http://schemas.openxmlformats.org/officeDocument/2006/relationships/image" Target="../media/image65.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7.xml"/><Relationship Id="rId7"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11AF0D-EC93-4968-0271-5A086EEA8EC7}"/>
              </a:ext>
            </a:extLst>
          </p:cNvPr>
          <p:cNvSpPr>
            <a:spLocks noGrp="1"/>
          </p:cNvSpPr>
          <p:nvPr>
            <p:ph type="title"/>
          </p:nvPr>
        </p:nvSpPr>
        <p:spPr>
          <a:xfrm>
            <a:off x="352610" y="1897980"/>
            <a:ext cx="5092485" cy="673770"/>
          </a:xfrm>
        </p:spPr>
        <p:txBody>
          <a:bodyPr>
            <a:normAutofit fontScale="90000"/>
          </a:bodyPr>
          <a:lstStyle/>
          <a:p>
            <a:r>
              <a:rPr lang="en-US" dirty="0"/>
              <a:t>GLOBALG.A.P. </a:t>
            </a:r>
            <a:r>
              <a:rPr lang="en-US" dirty="0" err="1"/>
              <a:t>Tourstop</a:t>
            </a:r>
            <a:r>
              <a:rPr lang="en-US" dirty="0"/>
              <a:t>:</a:t>
            </a:r>
            <a:br>
              <a:rPr lang="en-US" dirty="0"/>
            </a:br>
            <a:r>
              <a:rPr lang="en-US" dirty="0"/>
              <a:t>Kenya</a:t>
            </a:r>
          </a:p>
        </p:txBody>
      </p:sp>
      <p:sp>
        <p:nvSpPr>
          <p:cNvPr id="5" name="Text Placeholder 2">
            <a:extLst>
              <a:ext uri="{FF2B5EF4-FFF2-40B4-BE49-F238E27FC236}">
                <a16:creationId xmlns:a16="http://schemas.microsoft.com/office/drawing/2014/main" id="{8ED4A7D5-8321-BC51-088B-AADF357F74AB}"/>
              </a:ext>
            </a:extLst>
          </p:cNvPr>
          <p:cNvSpPr>
            <a:spLocks noGrp="1"/>
          </p:cNvSpPr>
          <p:nvPr>
            <p:ph type="body" sz="quarter" idx="14"/>
          </p:nvPr>
        </p:nvSpPr>
        <p:spPr>
          <a:xfrm>
            <a:off x="352610" y="2840890"/>
            <a:ext cx="5562505" cy="855663"/>
          </a:xfrm>
        </p:spPr>
        <p:txBody>
          <a:bodyPr/>
          <a:lstStyle/>
          <a:p>
            <a:r>
              <a:rPr kumimoji="0" lang="en-US" sz="2000" b="1" i="0" u="none" strike="noStrike" kern="1200" cap="none" spc="-200" normalizeH="0" baseline="0" noProof="0" dirty="0">
                <a:ln>
                  <a:noFill/>
                </a:ln>
                <a:solidFill>
                  <a:srgbClr val="FFFFFF"/>
                </a:solidFill>
                <a:effectLst/>
                <a:uLnTx/>
                <a:uFillTx/>
                <a:latin typeface="Century Gothic" panose="020F0302020204030204"/>
                <a:cs typeface="Times New Roman" panose="02020603050405020304" pitchFamily="18" charset="0"/>
              </a:rPr>
              <a:t>TOPIC OF SESSION:</a:t>
            </a:r>
          </a:p>
          <a:p>
            <a:r>
              <a:rPr kumimoji="0" lang="en-US" sz="2000" i="0" u="none" strike="noStrike" kern="1200" cap="none" spc="-200" normalizeH="0" baseline="0" noProof="0" dirty="0">
                <a:ln>
                  <a:noFill/>
                </a:ln>
                <a:solidFill>
                  <a:srgbClr val="FFFFFF"/>
                </a:solidFill>
                <a:effectLst/>
                <a:uLnTx/>
                <a:uFillTx/>
                <a:latin typeface="Century Gothic" panose="020F0302020204030204"/>
                <a:cs typeface="Times New Roman" panose="02020603050405020304" pitchFamily="18" charset="0"/>
              </a:rPr>
              <a:t> The new IFA standard, IFA v6 Smart and GFS</a:t>
            </a:r>
          </a:p>
          <a:p>
            <a:endParaRPr lang="en-US" spc="-200" dirty="0">
              <a:latin typeface="Century Gothic" panose="020F0302020204030204"/>
              <a:cs typeface="Times New Roman" panose="02020603050405020304" pitchFamily="18" charset="0"/>
            </a:endParaRPr>
          </a:p>
          <a:p>
            <a:r>
              <a:rPr lang="en-US" sz="1800" spc="-200" dirty="0">
                <a:solidFill>
                  <a:schemeClr val="tx1"/>
                </a:solidFill>
                <a:latin typeface="Century Gothic" panose="020F0302020204030204"/>
                <a:cs typeface="Times New Roman" panose="02020603050405020304" pitchFamily="18" charset="0"/>
              </a:rPr>
              <a:t>Nairobi, Kenya</a:t>
            </a:r>
          </a:p>
          <a:p>
            <a:r>
              <a:rPr lang="en-US" sz="1800" spc="-200" dirty="0">
                <a:solidFill>
                  <a:schemeClr val="tx1"/>
                </a:solidFill>
                <a:latin typeface="Century Gothic" panose="020F0302020204030204"/>
                <a:cs typeface="Times New Roman" panose="02020603050405020304" pitchFamily="18" charset="0"/>
              </a:rPr>
              <a:t>28-30  MARCH 2022</a:t>
            </a:r>
            <a:endParaRPr lang="en-GB" sz="1800" dirty="0">
              <a:solidFill>
                <a:schemeClr val="tx1"/>
              </a:solidFill>
            </a:endParaRPr>
          </a:p>
          <a:p>
            <a:endParaRPr lang="en-US" dirty="0"/>
          </a:p>
        </p:txBody>
      </p:sp>
    </p:spTree>
    <p:extLst>
      <p:ext uri="{BB962C8B-B14F-4D97-AF65-F5344CB8AC3E}">
        <p14:creationId xmlns:p14="http://schemas.microsoft.com/office/powerpoint/2010/main" val="3772263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704477-0473-412B-8F1A-ABB993D612D0}"/>
              </a:ext>
            </a:extLst>
          </p:cNvPr>
          <p:cNvSpPr>
            <a:spLocks noGrp="1"/>
          </p:cNvSpPr>
          <p:nvPr>
            <p:ph type="title"/>
          </p:nvPr>
        </p:nvSpPr>
        <p:spPr/>
        <p:txBody>
          <a:bodyPr rtlCol="0"/>
          <a:lstStyle/>
          <a:p>
            <a:pPr rtl="0"/>
            <a:r>
              <a:rPr lang="en-us"/>
              <a:t>TWO IFA V6 EDITIONS</a:t>
            </a:r>
            <a:br>
              <a:rPr lang="en-US" dirty="0"/>
            </a:br>
            <a:r>
              <a:rPr lang="en-us" sz="1600" b="0">
                <a:solidFill>
                  <a:srgbClr val="565549"/>
                </a:solidFill>
              </a:rPr>
              <a:t>An overview</a:t>
            </a:r>
            <a:endParaRPr lang="en-US" b="0" dirty="0">
              <a:solidFill>
                <a:srgbClr val="565549"/>
              </a:solidFill>
            </a:endParaRPr>
          </a:p>
        </p:txBody>
      </p:sp>
      <p:sp>
        <p:nvSpPr>
          <p:cNvPr id="5" name="TextBox 4">
            <a:extLst>
              <a:ext uri="{FF2B5EF4-FFF2-40B4-BE49-F238E27FC236}">
                <a16:creationId xmlns:a16="http://schemas.microsoft.com/office/drawing/2014/main" id="{26E12595-CBE9-43DD-B68C-7D96AD6373E1}"/>
              </a:ext>
            </a:extLst>
          </p:cNvPr>
          <p:cNvSpPr txBox="1"/>
          <p:nvPr/>
        </p:nvSpPr>
        <p:spPr>
          <a:xfrm>
            <a:off x="1003224" y="1173891"/>
            <a:ext cx="5617968" cy="338554"/>
          </a:xfrm>
          <a:prstGeom prst="rect">
            <a:avLst/>
          </a:prstGeom>
          <a:noFill/>
        </p:spPr>
        <p:txBody>
          <a:bodyPr wrap="square" rtlCol="0">
            <a:spAutoFit/>
          </a:bodyPr>
          <a:lstStyle/>
          <a:p>
            <a:pPr rtl="0"/>
            <a:r>
              <a:rPr lang="en-us" sz="1600" b="1"/>
              <a:t>IFA v6 Smart</a:t>
            </a:r>
          </a:p>
        </p:txBody>
      </p:sp>
      <p:sp>
        <p:nvSpPr>
          <p:cNvPr id="14" name="TextBox 13">
            <a:extLst>
              <a:ext uri="{FF2B5EF4-FFF2-40B4-BE49-F238E27FC236}">
                <a16:creationId xmlns:a16="http://schemas.microsoft.com/office/drawing/2014/main" id="{1B7FF321-CFF4-4E39-8A01-7223337FE789}"/>
              </a:ext>
            </a:extLst>
          </p:cNvPr>
          <p:cNvSpPr txBox="1"/>
          <p:nvPr/>
        </p:nvSpPr>
        <p:spPr>
          <a:xfrm>
            <a:off x="861772" y="2420512"/>
            <a:ext cx="2015173" cy="461665"/>
          </a:xfrm>
          <a:prstGeom prst="rect">
            <a:avLst/>
          </a:prstGeom>
          <a:noFill/>
        </p:spPr>
        <p:txBody>
          <a:bodyPr wrap="square" rtlCol="0">
            <a:spAutoFit/>
          </a:bodyPr>
          <a:lstStyle/>
          <a:p>
            <a:pPr algn="ctr" defTabSz="457189" rtl="0"/>
            <a:r>
              <a:rPr lang="en-us" sz="1200">
                <a:solidFill>
                  <a:srgbClr val="565549"/>
                </a:solidFill>
              </a:rPr>
              <a:t>Flagship edition for the majority</a:t>
            </a:r>
          </a:p>
        </p:txBody>
      </p:sp>
      <p:pic>
        <p:nvPicPr>
          <p:cNvPr id="12" name="Graphic 11" descr="Earth globe: Americas with solid fill">
            <a:extLst>
              <a:ext uri="{FF2B5EF4-FFF2-40B4-BE49-F238E27FC236}">
                <a16:creationId xmlns:a16="http://schemas.microsoft.com/office/drawing/2014/main" id="{C090D2D6-C717-4422-B4F5-42C400D017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2158" y="1473653"/>
            <a:ext cx="914400" cy="914400"/>
          </a:xfrm>
          <a:prstGeom prst="rect">
            <a:avLst/>
          </a:prstGeom>
        </p:spPr>
      </p:pic>
      <p:pic>
        <p:nvPicPr>
          <p:cNvPr id="17" name="Graphic 16" descr="Group brainstorm with solid fill">
            <a:extLst>
              <a:ext uri="{FF2B5EF4-FFF2-40B4-BE49-F238E27FC236}">
                <a16:creationId xmlns:a16="http://schemas.microsoft.com/office/drawing/2014/main" id="{0AB52895-1812-4A6C-A5B6-9397F11766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3061" y="1434861"/>
            <a:ext cx="914400" cy="914400"/>
          </a:xfrm>
          <a:prstGeom prst="rect">
            <a:avLst/>
          </a:prstGeom>
        </p:spPr>
      </p:pic>
      <p:sp>
        <p:nvSpPr>
          <p:cNvPr id="24" name="TextBox 23">
            <a:extLst>
              <a:ext uri="{FF2B5EF4-FFF2-40B4-BE49-F238E27FC236}">
                <a16:creationId xmlns:a16="http://schemas.microsoft.com/office/drawing/2014/main" id="{AB82D32F-EDEC-47B3-A512-46592705C07C}"/>
              </a:ext>
            </a:extLst>
          </p:cNvPr>
          <p:cNvSpPr txBox="1"/>
          <p:nvPr/>
        </p:nvSpPr>
        <p:spPr>
          <a:xfrm>
            <a:off x="4803737" y="2420512"/>
            <a:ext cx="1779941" cy="461665"/>
          </a:xfrm>
          <a:prstGeom prst="rect">
            <a:avLst/>
          </a:prstGeom>
          <a:noFill/>
        </p:spPr>
        <p:txBody>
          <a:bodyPr wrap="square" rtlCol="0">
            <a:spAutoFit/>
          </a:bodyPr>
          <a:lstStyle/>
          <a:p>
            <a:pPr algn="ctr" defTabSz="457189" rtl="0"/>
            <a:r>
              <a:rPr lang="en-us" sz="1200">
                <a:solidFill>
                  <a:srgbClr val="565549"/>
                </a:solidFill>
              </a:rPr>
              <a:t>Six topics for responsible farming practices</a:t>
            </a:r>
          </a:p>
        </p:txBody>
      </p:sp>
      <p:sp>
        <p:nvSpPr>
          <p:cNvPr id="25" name="TextBox 24">
            <a:extLst>
              <a:ext uri="{FF2B5EF4-FFF2-40B4-BE49-F238E27FC236}">
                <a16:creationId xmlns:a16="http://schemas.microsoft.com/office/drawing/2014/main" id="{00D39D59-BDB0-495A-8E0C-8989BA88C323}"/>
              </a:ext>
            </a:extLst>
          </p:cNvPr>
          <p:cNvSpPr txBox="1"/>
          <p:nvPr/>
        </p:nvSpPr>
        <p:spPr>
          <a:xfrm>
            <a:off x="6670135" y="2399648"/>
            <a:ext cx="1944745" cy="646331"/>
          </a:xfrm>
          <a:prstGeom prst="rect">
            <a:avLst/>
          </a:prstGeom>
          <a:noFill/>
        </p:spPr>
        <p:txBody>
          <a:bodyPr wrap="square" rtlCol="0">
            <a:spAutoFit/>
          </a:bodyPr>
          <a:lstStyle/>
          <a:p>
            <a:pPr algn="ctr" rtl="0"/>
            <a:r>
              <a:rPr lang="en-us" sz="1200" noProof="0"/>
              <a:t>100% outcome-oriented, customizable checklists</a:t>
            </a:r>
          </a:p>
        </p:txBody>
      </p:sp>
      <p:sp>
        <p:nvSpPr>
          <p:cNvPr id="26" name="TextBox 25">
            <a:extLst>
              <a:ext uri="{FF2B5EF4-FFF2-40B4-BE49-F238E27FC236}">
                <a16:creationId xmlns:a16="http://schemas.microsoft.com/office/drawing/2014/main" id="{CD70A240-2C3E-4B5C-B2AC-B5C6A70ADBAA}"/>
              </a:ext>
            </a:extLst>
          </p:cNvPr>
          <p:cNvSpPr txBox="1"/>
          <p:nvPr/>
        </p:nvSpPr>
        <p:spPr>
          <a:xfrm>
            <a:off x="3111630" y="2405802"/>
            <a:ext cx="1408862" cy="461665"/>
          </a:xfrm>
          <a:prstGeom prst="rect">
            <a:avLst/>
          </a:prstGeom>
          <a:noFill/>
        </p:spPr>
        <p:txBody>
          <a:bodyPr wrap="square" rtlCol="0">
            <a:spAutoFit/>
          </a:bodyPr>
          <a:lstStyle/>
          <a:p>
            <a:pPr algn="ctr" defTabSz="457189" rtl="0"/>
            <a:r>
              <a:rPr lang="en-us" sz="1200">
                <a:solidFill>
                  <a:srgbClr val="565549"/>
                </a:solidFill>
              </a:rPr>
              <a:t>By stakeholders, for stakeholders</a:t>
            </a:r>
          </a:p>
        </p:txBody>
      </p:sp>
      <p:pic>
        <p:nvPicPr>
          <p:cNvPr id="27" name="Graphic 26" descr="Gears with solid fill">
            <a:extLst>
              <a:ext uri="{FF2B5EF4-FFF2-40B4-BE49-F238E27FC236}">
                <a16:creationId xmlns:a16="http://schemas.microsoft.com/office/drawing/2014/main" id="{91C5CE9E-C053-43B1-B58C-8A6E296F7B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2907" y="1449571"/>
            <a:ext cx="914400" cy="914400"/>
          </a:xfrm>
          <a:prstGeom prst="rect">
            <a:avLst/>
          </a:prstGeom>
        </p:spPr>
      </p:pic>
      <p:pic>
        <p:nvPicPr>
          <p:cNvPr id="13" name="Grafik 12">
            <a:extLst>
              <a:ext uri="{FF2B5EF4-FFF2-40B4-BE49-F238E27FC236}">
                <a16:creationId xmlns:a16="http://schemas.microsoft.com/office/drawing/2014/main" id="{96109E01-EA1E-4E6E-AD58-0AE5DF1380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36204" y="1567791"/>
            <a:ext cx="677960" cy="677960"/>
          </a:xfrm>
          <a:prstGeom prst="rect">
            <a:avLst/>
          </a:prstGeom>
        </p:spPr>
      </p:pic>
      <p:sp>
        <p:nvSpPr>
          <p:cNvPr id="15" name="TextBox 14">
            <a:extLst>
              <a:ext uri="{FF2B5EF4-FFF2-40B4-BE49-F238E27FC236}">
                <a16:creationId xmlns:a16="http://schemas.microsoft.com/office/drawing/2014/main" id="{CE45DFBD-636C-4609-901D-C600AF35D2D4}"/>
              </a:ext>
            </a:extLst>
          </p:cNvPr>
          <p:cNvSpPr txBox="1"/>
          <p:nvPr/>
        </p:nvSpPr>
        <p:spPr>
          <a:xfrm>
            <a:off x="1052167" y="3102520"/>
            <a:ext cx="5617968" cy="338554"/>
          </a:xfrm>
          <a:prstGeom prst="rect">
            <a:avLst/>
          </a:prstGeom>
          <a:noFill/>
        </p:spPr>
        <p:txBody>
          <a:bodyPr wrap="square" rtlCol="0">
            <a:spAutoFit/>
          </a:bodyPr>
          <a:lstStyle/>
          <a:p>
            <a:pPr rtl="0"/>
            <a:r>
              <a:rPr lang="en-us" sz="1600" b="1"/>
              <a:t>IFA v6 GFS</a:t>
            </a:r>
          </a:p>
        </p:txBody>
      </p:sp>
      <p:sp>
        <p:nvSpPr>
          <p:cNvPr id="16" name="TextBox 15">
            <a:extLst>
              <a:ext uri="{FF2B5EF4-FFF2-40B4-BE49-F238E27FC236}">
                <a16:creationId xmlns:a16="http://schemas.microsoft.com/office/drawing/2014/main" id="{C195437C-F99A-43C5-969A-82A00FDBDC5E}"/>
              </a:ext>
            </a:extLst>
          </p:cNvPr>
          <p:cNvSpPr txBox="1"/>
          <p:nvPr/>
        </p:nvSpPr>
        <p:spPr>
          <a:xfrm>
            <a:off x="706957" y="4342527"/>
            <a:ext cx="2076208" cy="461665"/>
          </a:xfrm>
          <a:prstGeom prst="rect">
            <a:avLst/>
          </a:prstGeom>
          <a:noFill/>
        </p:spPr>
        <p:txBody>
          <a:bodyPr wrap="square" rtlCol="0">
            <a:spAutoFit/>
          </a:bodyPr>
          <a:lstStyle/>
          <a:p>
            <a:pPr algn="ctr" defTabSz="457189" rtl="0"/>
            <a:r>
              <a:rPr lang="en-us" sz="1200">
                <a:solidFill>
                  <a:srgbClr val="565549"/>
                </a:solidFill>
              </a:rPr>
              <a:t>For those who need certification with GFSI recognition</a:t>
            </a:r>
          </a:p>
        </p:txBody>
      </p:sp>
      <p:sp>
        <p:nvSpPr>
          <p:cNvPr id="18" name="TextBox 17">
            <a:extLst>
              <a:ext uri="{FF2B5EF4-FFF2-40B4-BE49-F238E27FC236}">
                <a16:creationId xmlns:a16="http://schemas.microsoft.com/office/drawing/2014/main" id="{C4B3DE14-DAB7-4089-91C4-6F8D5C2CB933}"/>
              </a:ext>
            </a:extLst>
          </p:cNvPr>
          <p:cNvSpPr txBox="1"/>
          <p:nvPr/>
        </p:nvSpPr>
        <p:spPr>
          <a:xfrm>
            <a:off x="4567014" y="4342527"/>
            <a:ext cx="2076207" cy="461665"/>
          </a:xfrm>
          <a:prstGeom prst="rect">
            <a:avLst/>
          </a:prstGeom>
          <a:noFill/>
        </p:spPr>
        <p:txBody>
          <a:bodyPr wrap="square" rtlCol="0">
            <a:spAutoFit/>
          </a:bodyPr>
          <a:lstStyle/>
          <a:p>
            <a:pPr algn="ctr" defTabSz="457189" rtl="0"/>
            <a:r>
              <a:rPr lang="en-us" sz="1200">
                <a:solidFill>
                  <a:srgbClr val="565549"/>
                </a:solidFill>
              </a:rPr>
              <a:t>Six topics for responsible farming practices</a:t>
            </a:r>
          </a:p>
        </p:txBody>
      </p:sp>
      <p:sp>
        <p:nvSpPr>
          <p:cNvPr id="19" name="TextBox 18">
            <a:extLst>
              <a:ext uri="{FF2B5EF4-FFF2-40B4-BE49-F238E27FC236}">
                <a16:creationId xmlns:a16="http://schemas.microsoft.com/office/drawing/2014/main" id="{F1B2C367-98E3-46E5-9393-F60270A033CF}"/>
              </a:ext>
            </a:extLst>
          </p:cNvPr>
          <p:cNvSpPr txBox="1"/>
          <p:nvPr/>
        </p:nvSpPr>
        <p:spPr>
          <a:xfrm>
            <a:off x="6670135" y="4319416"/>
            <a:ext cx="2076207" cy="646331"/>
          </a:xfrm>
          <a:prstGeom prst="rect">
            <a:avLst/>
          </a:prstGeom>
          <a:noFill/>
        </p:spPr>
        <p:txBody>
          <a:bodyPr wrap="square" rtlCol="0">
            <a:spAutoFit/>
          </a:bodyPr>
          <a:lstStyle/>
          <a:p>
            <a:pPr algn="ctr" rtl="0"/>
            <a:r>
              <a:rPr lang="en-us" sz="1200" noProof="0"/>
              <a:t>Adapted for GFSI recognition (not 100% outcome oriented)</a:t>
            </a:r>
          </a:p>
        </p:txBody>
      </p:sp>
      <p:sp>
        <p:nvSpPr>
          <p:cNvPr id="20" name="TextBox 19">
            <a:extLst>
              <a:ext uri="{FF2B5EF4-FFF2-40B4-BE49-F238E27FC236}">
                <a16:creationId xmlns:a16="http://schemas.microsoft.com/office/drawing/2014/main" id="{2089E233-A80C-4A17-923C-5A66E707447F}"/>
              </a:ext>
            </a:extLst>
          </p:cNvPr>
          <p:cNvSpPr txBox="1"/>
          <p:nvPr/>
        </p:nvSpPr>
        <p:spPr>
          <a:xfrm>
            <a:off x="2923651" y="4351511"/>
            <a:ext cx="1643363" cy="461665"/>
          </a:xfrm>
          <a:prstGeom prst="rect">
            <a:avLst/>
          </a:prstGeom>
          <a:noFill/>
        </p:spPr>
        <p:txBody>
          <a:bodyPr wrap="square" rtlCol="0">
            <a:spAutoFit/>
          </a:bodyPr>
          <a:lstStyle/>
          <a:p>
            <a:pPr algn="ctr" defTabSz="457189" rtl="0"/>
            <a:r>
              <a:rPr lang="en-us" sz="1200">
                <a:solidFill>
                  <a:srgbClr val="565549"/>
                </a:solidFill>
              </a:rPr>
              <a:t>Driven largely by US markets</a:t>
            </a:r>
          </a:p>
        </p:txBody>
      </p:sp>
      <p:pic>
        <p:nvPicPr>
          <p:cNvPr id="21" name="Graphic 20" descr="Group success with solid fill">
            <a:extLst>
              <a:ext uri="{FF2B5EF4-FFF2-40B4-BE49-F238E27FC236}">
                <a16:creationId xmlns:a16="http://schemas.microsoft.com/office/drawing/2014/main" id="{817D3990-1F69-4FFC-A8A3-629136B37D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84852" y="3573020"/>
            <a:ext cx="914400" cy="914400"/>
          </a:xfrm>
          <a:prstGeom prst="rect">
            <a:avLst/>
          </a:prstGeom>
        </p:spPr>
      </p:pic>
      <p:pic>
        <p:nvPicPr>
          <p:cNvPr id="22" name="Graphic 21" descr="North America with solid fill">
            <a:extLst>
              <a:ext uri="{FF2B5EF4-FFF2-40B4-BE49-F238E27FC236}">
                <a16:creationId xmlns:a16="http://schemas.microsoft.com/office/drawing/2014/main" id="{BB9C8E1C-9846-46C4-B5D7-6B775CB94A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88133" y="3573020"/>
            <a:ext cx="914400" cy="914400"/>
          </a:xfrm>
          <a:prstGeom prst="rect">
            <a:avLst/>
          </a:prstGeom>
        </p:spPr>
      </p:pic>
      <p:pic>
        <p:nvPicPr>
          <p:cNvPr id="23" name="Graphic 22" descr="Badge Tick with solid fill">
            <a:extLst>
              <a:ext uri="{FF2B5EF4-FFF2-40B4-BE49-F238E27FC236}">
                <a16:creationId xmlns:a16="http://schemas.microsoft.com/office/drawing/2014/main" id="{D2D0B181-66F7-401A-AF6A-1C74ED34375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27961" y="3566629"/>
            <a:ext cx="760553" cy="760553"/>
          </a:xfrm>
          <a:prstGeom prst="rect">
            <a:avLst/>
          </a:prstGeom>
        </p:spPr>
      </p:pic>
      <p:pic>
        <p:nvPicPr>
          <p:cNvPr id="28" name="Grafik 15">
            <a:extLst>
              <a:ext uri="{FF2B5EF4-FFF2-40B4-BE49-F238E27FC236}">
                <a16:creationId xmlns:a16="http://schemas.microsoft.com/office/drawing/2014/main" id="{50EFA45E-6EC9-4458-99DA-884D1F8387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66137" y="3623901"/>
            <a:ext cx="677960" cy="677960"/>
          </a:xfrm>
          <a:prstGeom prst="rect">
            <a:avLst/>
          </a:prstGeom>
        </p:spPr>
      </p:pic>
    </p:spTree>
    <p:extLst>
      <p:ext uri="{BB962C8B-B14F-4D97-AF65-F5344CB8AC3E}">
        <p14:creationId xmlns:p14="http://schemas.microsoft.com/office/powerpoint/2010/main" val="2105157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704477-0473-412B-8F1A-ABB993D612D0}"/>
              </a:ext>
            </a:extLst>
          </p:cNvPr>
          <p:cNvSpPr>
            <a:spLocks noGrp="1"/>
          </p:cNvSpPr>
          <p:nvPr>
            <p:ph type="title"/>
          </p:nvPr>
        </p:nvSpPr>
        <p:spPr/>
        <p:txBody>
          <a:bodyPr rtlCol="0"/>
          <a:lstStyle/>
          <a:p>
            <a:pPr rtl="0"/>
            <a:r>
              <a:rPr lang="en-us" dirty="0"/>
              <a:t>TWO IFA V6 EDITIONS</a:t>
            </a:r>
            <a:br>
              <a:rPr lang="en-US" dirty="0"/>
            </a:br>
            <a:r>
              <a:rPr lang="en-us" sz="1650" b="0" dirty="0">
                <a:solidFill>
                  <a:srgbClr val="565549"/>
                </a:solidFill>
              </a:rPr>
              <a:t>A comparison</a:t>
            </a:r>
            <a:r>
              <a:rPr lang="en-US" sz="1650" b="0" dirty="0">
                <a:solidFill>
                  <a:srgbClr val="565549"/>
                </a:solidFill>
              </a:rPr>
              <a:t> - Similarities</a:t>
            </a:r>
          </a:p>
        </p:txBody>
      </p:sp>
      <p:graphicFrame>
        <p:nvGraphicFramePr>
          <p:cNvPr id="7" name="Table 7">
            <a:extLst>
              <a:ext uri="{FF2B5EF4-FFF2-40B4-BE49-F238E27FC236}">
                <a16:creationId xmlns:a16="http://schemas.microsoft.com/office/drawing/2014/main" id="{30E4A758-743C-4C6C-9554-BD4FBF659DA7}"/>
              </a:ext>
            </a:extLst>
          </p:cNvPr>
          <p:cNvGraphicFramePr>
            <a:graphicFrameLocks noGrp="1"/>
          </p:cNvGraphicFramePr>
          <p:nvPr>
            <p:ph idx="1"/>
            <p:extLst>
              <p:ext uri="{D42A27DB-BD31-4B8C-83A1-F6EECF244321}">
                <p14:modId xmlns:p14="http://schemas.microsoft.com/office/powerpoint/2010/main" val="920503919"/>
              </p:ext>
            </p:extLst>
          </p:nvPr>
        </p:nvGraphicFramePr>
        <p:xfrm>
          <a:off x="526548" y="1116965"/>
          <a:ext cx="7813888" cy="3288781"/>
        </p:xfrm>
        <a:graphic>
          <a:graphicData uri="http://schemas.openxmlformats.org/drawingml/2006/table">
            <a:tbl>
              <a:tblPr firstRow="1" bandRow="1">
                <a:tableStyleId>{5C22544A-7EE6-4342-B048-85BDC9FD1C3A}</a:tableStyleId>
              </a:tblPr>
              <a:tblGrid>
                <a:gridCol w="7813888">
                  <a:extLst>
                    <a:ext uri="{9D8B030D-6E8A-4147-A177-3AD203B41FA5}">
                      <a16:colId xmlns:a16="http://schemas.microsoft.com/office/drawing/2014/main" val="1815390281"/>
                    </a:ext>
                  </a:extLst>
                </a:gridCol>
              </a:tblGrid>
              <a:tr h="499001">
                <a:tc>
                  <a:txBody>
                    <a:bodyPr/>
                    <a:lstStyle/>
                    <a:p>
                      <a:pPr rtl="0"/>
                      <a:r>
                        <a:rPr lang="en-us" sz="1800" dirty="0"/>
                        <a:t>Similarities</a:t>
                      </a:r>
                      <a:endParaRPr lang="en-US" sz="1800" dirty="0"/>
                    </a:p>
                  </a:txBody>
                  <a:tcPr/>
                </a:tc>
                <a:extLst>
                  <a:ext uri="{0D108BD9-81ED-4DB2-BD59-A6C34878D82A}">
                    <a16:rowId xmlns:a16="http://schemas.microsoft.com/office/drawing/2014/main" val="158489278"/>
                  </a:ext>
                </a:extLst>
              </a:tr>
              <a:tr h="56258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noProof="0" dirty="0"/>
                        <a:t>Both e</a:t>
                      </a:r>
                      <a:r>
                        <a:rPr lang="en-us" sz="1500" b="0" noProof="0" dirty="0"/>
                        <a:t>volved from IFA v5</a:t>
                      </a:r>
                    </a:p>
                  </a:txBody>
                  <a:tcPr/>
                </a:tc>
                <a:extLst>
                  <a:ext uri="{0D108BD9-81ED-4DB2-BD59-A6C34878D82A}">
                    <a16:rowId xmlns:a16="http://schemas.microsoft.com/office/drawing/2014/main" val="1551893781"/>
                  </a:ext>
                </a:extLst>
              </a:tr>
              <a:tr h="56258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noProof="0" dirty="0"/>
                        <a:t>Same six topics</a:t>
                      </a:r>
                      <a:endParaRPr lang="en-US" sz="1500" b="0" noProof="0" dirty="0"/>
                    </a:p>
                  </a:txBody>
                  <a:tcPr/>
                </a:tc>
                <a:extLst>
                  <a:ext uri="{0D108BD9-81ED-4DB2-BD59-A6C34878D82A}">
                    <a16:rowId xmlns:a16="http://schemas.microsoft.com/office/drawing/2014/main" val="2808334564"/>
                  </a:ext>
                </a:extLst>
              </a:tr>
              <a:tr h="832310">
                <a:tc>
                  <a:txBody>
                    <a:bodyPr/>
                    <a:lstStyle/>
                    <a:p>
                      <a:pPr marL="285750" indent="-285750" rtl="0">
                        <a:buFont typeface="Arial" panose="020B0604020202020204" pitchFamily="34" charset="0"/>
                        <a:buChar char="•"/>
                      </a:pPr>
                      <a:r>
                        <a:rPr lang="en-US" sz="1500" b="0" noProof="0" dirty="0"/>
                        <a:t>E</a:t>
                      </a:r>
                      <a:r>
                        <a:rPr lang="en-us" sz="1500" b="0" noProof="0" dirty="0"/>
                        <a:t>nvironmental sustainability, and workers’ well-being covered in the same way</a:t>
                      </a:r>
                    </a:p>
                  </a:txBody>
                  <a:tcPr/>
                </a:tc>
                <a:extLst>
                  <a:ext uri="{0D108BD9-81ED-4DB2-BD59-A6C34878D82A}">
                    <a16:rowId xmlns:a16="http://schemas.microsoft.com/office/drawing/2014/main" val="377068264"/>
                  </a:ext>
                </a:extLst>
              </a:tr>
              <a:tr h="83231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noProof="0" dirty="0"/>
                        <a:t>Content and user experience </a:t>
                      </a:r>
                      <a:r>
                        <a:rPr lang="en-US" sz="1500" b="0" noProof="0" dirty="0"/>
                        <a:t>closely aligned</a:t>
                      </a:r>
                      <a:endParaRPr lang="en-us" sz="1500" b="0" noProof="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b="0" noProof="0" dirty="0"/>
                    </a:p>
                  </a:txBody>
                  <a:tcPr/>
                </a:tc>
                <a:extLst>
                  <a:ext uri="{0D108BD9-81ED-4DB2-BD59-A6C34878D82A}">
                    <a16:rowId xmlns:a16="http://schemas.microsoft.com/office/drawing/2014/main" val="3880520263"/>
                  </a:ext>
                </a:extLst>
              </a:tr>
            </a:tbl>
          </a:graphicData>
        </a:graphic>
      </p:graphicFrame>
      <p:sp>
        <p:nvSpPr>
          <p:cNvPr id="2" name="Textfeld 5">
            <a:extLst>
              <a:ext uri="{FF2B5EF4-FFF2-40B4-BE49-F238E27FC236}">
                <a16:creationId xmlns:a16="http://schemas.microsoft.com/office/drawing/2014/main" id="{3B9C0AB0-E21F-4556-1413-BB6734C777A1}"/>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11</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3249866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704477-0473-412B-8F1A-ABB993D612D0}"/>
              </a:ext>
            </a:extLst>
          </p:cNvPr>
          <p:cNvSpPr>
            <a:spLocks noGrp="1"/>
          </p:cNvSpPr>
          <p:nvPr>
            <p:ph type="title"/>
          </p:nvPr>
        </p:nvSpPr>
        <p:spPr/>
        <p:txBody>
          <a:bodyPr rtlCol="0"/>
          <a:lstStyle/>
          <a:p>
            <a:pPr rtl="0"/>
            <a:r>
              <a:rPr lang="en-us" dirty="0"/>
              <a:t>TWO IFA V6 EDITIONS</a:t>
            </a:r>
            <a:br>
              <a:rPr lang="en-US" dirty="0"/>
            </a:br>
            <a:r>
              <a:rPr lang="en-us" sz="1650" b="0" dirty="0">
                <a:solidFill>
                  <a:srgbClr val="565549"/>
                </a:solidFill>
              </a:rPr>
              <a:t>A comparison</a:t>
            </a:r>
            <a:r>
              <a:rPr lang="en-US" sz="1650" b="0" dirty="0">
                <a:solidFill>
                  <a:srgbClr val="565549"/>
                </a:solidFill>
              </a:rPr>
              <a:t> - differences</a:t>
            </a:r>
          </a:p>
        </p:txBody>
      </p:sp>
      <p:graphicFrame>
        <p:nvGraphicFramePr>
          <p:cNvPr id="7" name="Table 7">
            <a:extLst>
              <a:ext uri="{FF2B5EF4-FFF2-40B4-BE49-F238E27FC236}">
                <a16:creationId xmlns:a16="http://schemas.microsoft.com/office/drawing/2014/main" id="{30E4A758-743C-4C6C-9554-BD4FBF659DA7}"/>
              </a:ext>
            </a:extLst>
          </p:cNvPr>
          <p:cNvGraphicFramePr>
            <a:graphicFrameLocks noGrp="1"/>
          </p:cNvGraphicFramePr>
          <p:nvPr>
            <p:ph idx="1"/>
            <p:extLst>
              <p:ext uri="{D42A27DB-BD31-4B8C-83A1-F6EECF244321}">
                <p14:modId xmlns:p14="http://schemas.microsoft.com/office/powerpoint/2010/main" val="3150141097"/>
              </p:ext>
            </p:extLst>
          </p:nvPr>
        </p:nvGraphicFramePr>
        <p:xfrm>
          <a:off x="266700" y="1132567"/>
          <a:ext cx="8610600" cy="3399499"/>
        </p:xfrm>
        <a:graphic>
          <a:graphicData uri="http://schemas.openxmlformats.org/drawingml/2006/table">
            <a:tbl>
              <a:tblPr firstRow="1" bandRow="1">
                <a:tableStyleId>{5C22544A-7EE6-4342-B048-85BDC9FD1C3A}</a:tableStyleId>
              </a:tblPr>
              <a:tblGrid>
                <a:gridCol w="4170218">
                  <a:extLst>
                    <a:ext uri="{9D8B030D-6E8A-4147-A177-3AD203B41FA5}">
                      <a16:colId xmlns:a16="http://schemas.microsoft.com/office/drawing/2014/main" val="1815390281"/>
                    </a:ext>
                  </a:extLst>
                </a:gridCol>
                <a:gridCol w="4440382">
                  <a:extLst>
                    <a:ext uri="{9D8B030D-6E8A-4147-A177-3AD203B41FA5}">
                      <a16:colId xmlns:a16="http://schemas.microsoft.com/office/drawing/2014/main" val="2393810150"/>
                    </a:ext>
                  </a:extLst>
                </a:gridCol>
              </a:tblGrid>
              <a:tr h="353911">
                <a:tc>
                  <a:txBody>
                    <a:bodyPr/>
                    <a:lstStyle/>
                    <a:p>
                      <a:pPr rtl="0"/>
                      <a:r>
                        <a:rPr lang="en-US" sz="1800" dirty="0"/>
                        <a:t>Differences</a:t>
                      </a:r>
                    </a:p>
                  </a:txBody>
                  <a:tcPr/>
                </a:tc>
                <a:tc>
                  <a:txBody>
                    <a:bodyPr/>
                    <a:lstStyle/>
                    <a:p>
                      <a:pPr rtl="0"/>
                      <a:r>
                        <a:rPr lang="en-us" sz="1800" dirty="0"/>
                        <a:t>Differences</a:t>
                      </a:r>
                      <a:endParaRPr lang="en-US" sz="1800" dirty="0"/>
                    </a:p>
                  </a:txBody>
                  <a:tcPr/>
                </a:tc>
                <a:extLst>
                  <a:ext uri="{0D108BD9-81ED-4DB2-BD59-A6C34878D82A}">
                    <a16:rowId xmlns:a16="http://schemas.microsoft.com/office/drawing/2014/main" val="158489278"/>
                  </a:ext>
                </a:extLst>
              </a:tr>
              <a:tr h="75039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noProof="0" dirty="0"/>
                        <a:t>1. </a:t>
                      </a:r>
                      <a:r>
                        <a:rPr lang="en-us" sz="1500" b="1" noProof="0" dirty="0"/>
                        <a:t>General regulations</a:t>
                      </a:r>
                      <a:r>
                        <a:rPr lang="en-us" sz="1500" noProof="0" dirty="0"/>
                        <a:t> for GFS edition </a:t>
                      </a:r>
                      <a:r>
                        <a:rPr lang="en-US" sz="1500" noProof="0" dirty="0"/>
                        <a:t>includes some extra/more strict requirements.</a:t>
                      </a:r>
                      <a:endParaRPr lang="en-us" sz="1500" noProof="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noProof="0" dirty="0"/>
                        <a:t>4. </a:t>
                      </a:r>
                      <a:r>
                        <a:rPr lang="en-us" sz="1500" b="1" noProof="0" dirty="0"/>
                        <a:t>There is one extra P&amp;C</a:t>
                      </a:r>
                      <a:r>
                        <a:rPr lang="en-us" sz="1500" noProof="0" dirty="0"/>
                        <a:t> in the GFS edition for FV (190 vs. 191 total).</a:t>
                      </a:r>
                    </a:p>
                  </a:txBody>
                  <a:tcPr/>
                </a:tc>
                <a:extLst>
                  <a:ext uri="{0D108BD9-81ED-4DB2-BD59-A6C34878D82A}">
                    <a16:rowId xmlns:a16="http://schemas.microsoft.com/office/drawing/2014/main" val="1551893781"/>
                  </a:ext>
                </a:extLst>
              </a:tr>
              <a:tr h="9732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noProof="0" dirty="0"/>
                        <a:t>2. </a:t>
                      </a:r>
                      <a:r>
                        <a:rPr lang="en-us" sz="1500" b="1" noProof="0" dirty="0"/>
                        <a:t>Less than 15%</a:t>
                      </a:r>
                      <a:r>
                        <a:rPr lang="en-us" sz="1500" noProof="0" dirty="0"/>
                        <a:t> of the P&amp;Cs in the GFS and Smart editions differ from each other.</a:t>
                      </a:r>
                      <a:r>
                        <a:rPr lang="en-us" sz="1500" b="1" noProof="0" dirty="0"/>
                        <a:t> </a:t>
                      </a:r>
                      <a:endParaRPr lang="en-us" sz="1500" noProof="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noProof="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noProof="0" dirty="0"/>
                        <a:t>5. </a:t>
                      </a:r>
                      <a:r>
                        <a:rPr lang="en-us" sz="1500" b="1" noProof="0" dirty="0"/>
                        <a:t>Compliance levels</a:t>
                      </a:r>
                      <a:r>
                        <a:rPr lang="en-us" sz="1500" noProof="0" dirty="0"/>
                        <a:t>: GFS edition has P&amp;Cs graded as Major Musts, while the corresponding points in v6 Smart are Minor Musts. </a:t>
                      </a:r>
                    </a:p>
                  </a:txBody>
                  <a:tcPr/>
                </a:tc>
                <a:extLst>
                  <a:ext uri="{0D108BD9-81ED-4DB2-BD59-A6C34878D82A}">
                    <a16:rowId xmlns:a16="http://schemas.microsoft.com/office/drawing/2014/main" val="2808334564"/>
                  </a:ext>
                </a:extLst>
              </a:tr>
              <a:tr h="12506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noProof="0" dirty="0"/>
                        <a:t>3. </a:t>
                      </a:r>
                      <a:r>
                        <a:rPr lang="en-us" sz="1500" b="0" noProof="0" dirty="0"/>
                        <a:t>P&amp;Cs of </a:t>
                      </a:r>
                      <a:r>
                        <a:rPr lang="en-us" sz="1500" b="1" noProof="0" dirty="0"/>
                        <a:t>legal, management and traceability, food safety, and production processes </a:t>
                      </a:r>
                      <a:r>
                        <a:rPr lang="en-us" sz="1500" b="0" noProof="0" dirty="0"/>
                        <a:t>are </a:t>
                      </a:r>
                      <a:r>
                        <a:rPr lang="en-us" sz="1500" b="1" noProof="0" dirty="0"/>
                        <a:t>more prescriptive </a:t>
                      </a:r>
                      <a:r>
                        <a:rPr lang="en-us" sz="1500" noProof="0" dirty="0"/>
                        <a:t>to accommodate GFSI benchmarking.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noProof="0" dirty="0"/>
                        <a:t>6. </a:t>
                      </a:r>
                      <a:r>
                        <a:rPr lang="en-us" sz="1500" b="1" noProof="0" dirty="0"/>
                        <a:t>Remote audit </a:t>
                      </a:r>
                      <a:r>
                        <a:rPr lang="en-us" sz="1500" noProof="0" dirty="0"/>
                        <a:t>(fully remote) </a:t>
                      </a:r>
                      <a:r>
                        <a:rPr lang="en-US" sz="1500" noProof="0" dirty="0"/>
                        <a:t>only possible under Smart edition.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noProof="0" dirty="0"/>
                    </a:p>
                  </a:txBody>
                  <a:tcPr/>
                </a:tc>
                <a:extLst>
                  <a:ext uri="{0D108BD9-81ED-4DB2-BD59-A6C34878D82A}">
                    <a16:rowId xmlns:a16="http://schemas.microsoft.com/office/drawing/2014/main" val="377068264"/>
                  </a:ext>
                </a:extLst>
              </a:tr>
            </a:tbl>
          </a:graphicData>
        </a:graphic>
      </p:graphicFrame>
      <p:sp>
        <p:nvSpPr>
          <p:cNvPr id="2" name="Textfeld 5">
            <a:extLst>
              <a:ext uri="{FF2B5EF4-FFF2-40B4-BE49-F238E27FC236}">
                <a16:creationId xmlns:a16="http://schemas.microsoft.com/office/drawing/2014/main" id="{3B9C0AB0-E21F-4556-1413-BB6734C777A1}"/>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12</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570615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77D2A-6DDC-4B8B-83B8-49202689630A}"/>
              </a:ext>
            </a:extLst>
          </p:cNvPr>
          <p:cNvSpPr>
            <a:spLocks noGrp="1"/>
          </p:cNvSpPr>
          <p:nvPr>
            <p:ph idx="1"/>
          </p:nvPr>
        </p:nvSpPr>
        <p:spPr>
          <a:xfrm>
            <a:off x="1003224" y="1200151"/>
            <a:ext cx="7683576" cy="1653987"/>
          </a:xfrm>
        </p:spPr>
        <p:txBody>
          <a:bodyPr rtlCol="0"/>
          <a:lstStyle/>
          <a:p>
            <a:pPr marL="0" indent="0" rtl="0">
              <a:buNone/>
            </a:pPr>
            <a:r>
              <a:rPr lang="en-us" sz="1400" dirty="0"/>
              <a:t>The IFA v6 approach focuses on the </a:t>
            </a:r>
            <a:r>
              <a:rPr lang="en-us" sz="1400" b="1" u="sng" dirty="0"/>
              <a:t>outcomes</a:t>
            </a:r>
            <a:r>
              <a:rPr lang="en-us" sz="1400" b="1" dirty="0"/>
              <a:t> </a:t>
            </a:r>
            <a:r>
              <a:rPr lang="en-us" sz="1400" dirty="0"/>
              <a:t>achieved, rather than the specific </a:t>
            </a:r>
            <a:r>
              <a:rPr lang="en-us" sz="1400" b="1" u="sng" dirty="0"/>
              <a:t>measures</a:t>
            </a:r>
            <a:r>
              <a:rPr lang="en-us" sz="1400" dirty="0"/>
              <a:t>. </a:t>
            </a:r>
            <a:endParaRPr lang="en-US" sz="1400" dirty="0"/>
          </a:p>
          <a:p>
            <a:pPr marL="0" indent="0" rtl="0">
              <a:buNone/>
            </a:pPr>
            <a:endParaRPr lang="en-US" sz="1400" dirty="0"/>
          </a:p>
          <a:p>
            <a:pPr marL="0" indent="0" rtl="0">
              <a:buNone/>
            </a:pPr>
            <a:r>
              <a:rPr lang="en-us" sz="1400" dirty="0"/>
              <a:t>“Control points” and “compliance criteria” from IFA v5 are therefore replaced by </a:t>
            </a:r>
            <a:r>
              <a:rPr lang="en-us" sz="1400" b="1" dirty="0"/>
              <a:t>“principles”</a:t>
            </a:r>
            <a:r>
              <a:rPr lang="en-us" sz="1400" dirty="0"/>
              <a:t> and </a:t>
            </a:r>
            <a:r>
              <a:rPr lang="en-us" sz="1400" b="1" dirty="0"/>
              <a:t>“criteria”</a:t>
            </a:r>
            <a:r>
              <a:rPr lang="en-us" sz="1400" dirty="0"/>
              <a:t> in IFA v6.</a:t>
            </a:r>
          </a:p>
        </p:txBody>
      </p:sp>
      <p:sp>
        <p:nvSpPr>
          <p:cNvPr id="3" name="Title 2">
            <a:extLst>
              <a:ext uri="{FF2B5EF4-FFF2-40B4-BE49-F238E27FC236}">
                <a16:creationId xmlns:a16="http://schemas.microsoft.com/office/drawing/2014/main" id="{5F029999-82E0-43E9-9281-AA81A92FA75E}"/>
              </a:ext>
            </a:extLst>
          </p:cNvPr>
          <p:cNvSpPr>
            <a:spLocks noGrp="1"/>
          </p:cNvSpPr>
          <p:nvPr>
            <p:ph type="title"/>
          </p:nvPr>
        </p:nvSpPr>
        <p:spPr/>
        <p:txBody>
          <a:bodyPr rtlCol="0"/>
          <a:lstStyle/>
          <a:p>
            <a:pPr rtl="0"/>
            <a:r>
              <a:rPr lang="en-us"/>
              <a:t>OUTCOME-ORIENTED APPROACH</a:t>
            </a:r>
            <a:br>
              <a:rPr lang="en-US"/>
            </a:br>
            <a:r>
              <a:rPr lang="en-us" sz="1600" b="0">
                <a:solidFill>
                  <a:srgbClr val="565549"/>
                </a:solidFill>
              </a:rPr>
              <a:t>What is it?</a:t>
            </a:r>
            <a:endParaRPr lang="en-US"/>
          </a:p>
        </p:txBody>
      </p:sp>
      <p:sp>
        <p:nvSpPr>
          <p:cNvPr id="7" name="Rectangle 6">
            <a:extLst>
              <a:ext uri="{FF2B5EF4-FFF2-40B4-BE49-F238E27FC236}">
                <a16:creationId xmlns:a16="http://schemas.microsoft.com/office/drawing/2014/main" id="{E6BA4DE1-311E-40D1-B6E5-5A813BE06ADB}"/>
              </a:ext>
            </a:extLst>
          </p:cNvPr>
          <p:cNvSpPr/>
          <p:nvPr/>
        </p:nvSpPr>
        <p:spPr>
          <a:xfrm>
            <a:off x="1079499" y="3031299"/>
            <a:ext cx="3574143" cy="1721170"/>
          </a:xfrm>
          <a:prstGeom prst="rect">
            <a:avLst/>
          </a:prstGeom>
          <a:solidFill>
            <a:srgbClr val="00A0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us" sz="1400" b="1"/>
              <a:t>Principles</a:t>
            </a:r>
          </a:p>
          <a:p>
            <a:pPr rtl="0"/>
            <a:endParaRPr lang="de-DE" sz="1400"/>
          </a:p>
          <a:p>
            <a:pPr marL="285750" indent="-285750" rtl="0">
              <a:buFont typeface="Arial" panose="020B0604020202020204" pitchFamily="34" charset="0"/>
              <a:buChar char="•"/>
            </a:pPr>
            <a:r>
              <a:rPr lang="en-us" sz="1400" b="1"/>
              <a:t>Rules</a:t>
            </a:r>
            <a:r>
              <a:rPr lang="en-us" sz="1400"/>
              <a:t> that set the foundation of      a GLOBALG.A.P. requirement.</a:t>
            </a:r>
          </a:p>
          <a:p>
            <a:pPr marL="285750" indent="-285750" rtl="0">
              <a:buFont typeface="Arial" panose="020B0604020202020204" pitchFamily="34" charset="0"/>
              <a:buChar char="•"/>
            </a:pPr>
            <a:r>
              <a:rPr lang="en-us" sz="1400" b="1"/>
              <a:t>Statement</a:t>
            </a:r>
            <a:r>
              <a:rPr lang="en-us" sz="1400"/>
              <a:t> instead of question form.</a:t>
            </a:r>
          </a:p>
          <a:p>
            <a:pPr marL="285750" indent="-285750" rtl="0">
              <a:buFont typeface="Arial" panose="020B0604020202020204" pitchFamily="34" charset="0"/>
              <a:buChar char="•"/>
            </a:pPr>
            <a:r>
              <a:rPr lang="en-us" sz="1400"/>
              <a:t>Describe the </a:t>
            </a:r>
            <a:r>
              <a:rPr lang="en-us" sz="1400" b="1"/>
              <a:t>outcome</a:t>
            </a:r>
            <a:r>
              <a:rPr lang="en-us" sz="1400"/>
              <a:t> to achieve.</a:t>
            </a:r>
            <a:endParaRPr lang="de-DE" sz="1400"/>
          </a:p>
        </p:txBody>
      </p:sp>
      <p:sp>
        <p:nvSpPr>
          <p:cNvPr id="8" name="Rectangle 7">
            <a:extLst>
              <a:ext uri="{FF2B5EF4-FFF2-40B4-BE49-F238E27FC236}">
                <a16:creationId xmlns:a16="http://schemas.microsoft.com/office/drawing/2014/main" id="{55F4FA08-E6BF-4768-8A07-0677CD2BF168}"/>
              </a:ext>
            </a:extLst>
          </p:cNvPr>
          <p:cNvSpPr/>
          <p:nvPr/>
        </p:nvSpPr>
        <p:spPr>
          <a:xfrm>
            <a:off x="4807819" y="3031299"/>
            <a:ext cx="3574142" cy="1721170"/>
          </a:xfrm>
          <a:prstGeom prst="rect">
            <a:avLst/>
          </a:prstGeom>
          <a:solidFill>
            <a:srgbClr val="00A0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us" sz="1400" b="1"/>
              <a:t>Criteria</a:t>
            </a:r>
          </a:p>
          <a:p>
            <a:pPr rtl="0"/>
            <a:endParaRPr lang="de-DE" sz="1400"/>
          </a:p>
          <a:p>
            <a:pPr marL="285750" indent="-285750" rtl="0">
              <a:buFont typeface="Arial" panose="020B0604020202020204" pitchFamily="34" charset="0"/>
              <a:buChar char="•"/>
            </a:pPr>
            <a:r>
              <a:rPr lang="en-us" sz="1400" b="1"/>
              <a:t>Methods</a:t>
            </a:r>
            <a:r>
              <a:rPr lang="en-us" sz="1400"/>
              <a:t> that producers can use to demonstrate a principle to be true.</a:t>
            </a:r>
          </a:p>
          <a:p>
            <a:pPr marL="285750" indent="-285750" rtl="0">
              <a:buFont typeface="Arial" panose="020B0604020202020204" pitchFamily="34" charset="0"/>
              <a:buChar char="•"/>
            </a:pPr>
            <a:r>
              <a:rPr lang="en-us" sz="1400"/>
              <a:t>Compliance can be evidenced by </a:t>
            </a:r>
            <a:r>
              <a:rPr lang="en-us" sz="1400" b="1"/>
              <a:t>data</a:t>
            </a:r>
            <a:r>
              <a:rPr lang="en-us" sz="1400"/>
              <a:t>, a </a:t>
            </a:r>
            <a:r>
              <a:rPr lang="en-us" sz="1400" b="1"/>
              <a:t>procedure</a:t>
            </a:r>
            <a:r>
              <a:rPr lang="en-us" sz="1400"/>
              <a:t>, a </a:t>
            </a:r>
            <a:r>
              <a:rPr lang="en-us" sz="1400" b="1"/>
              <a:t>record</a:t>
            </a:r>
            <a:r>
              <a:rPr lang="en-us" sz="1400"/>
              <a:t>, etc. </a:t>
            </a:r>
          </a:p>
        </p:txBody>
      </p:sp>
      <p:sp>
        <p:nvSpPr>
          <p:cNvPr id="4" name="Textfeld 5">
            <a:extLst>
              <a:ext uri="{FF2B5EF4-FFF2-40B4-BE49-F238E27FC236}">
                <a16:creationId xmlns:a16="http://schemas.microsoft.com/office/drawing/2014/main" id="{F9D8EA43-7D38-B155-C950-957A2C4DD87E}"/>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13</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2855847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77D2A-6DDC-4B8B-83B8-49202689630A}"/>
              </a:ext>
            </a:extLst>
          </p:cNvPr>
          <p:cNvSpPr>
            <a:spLocks noGrp="1"/>
          </p:cNvSpPr>
          <p:nvPr>
            <p:ph idx="1"/>
          </p:nvPr>
        </p:nvSpPr>
        <p:spPr>
          <a:xfrm>
            <a:off x="321782" y="1221457"/>
            <a:ext cx="7968056" cy="3567112"/>
          </a:xfrm>
        </p:spPr>
        <p:txBody>
          <a:bodyPr rtlCol="0"/>
          <a:lstStyle/>
          <a:p>
            <a:pPr rtl="0"/>
            <a:r>
              <a:rPr lang="en-us" sz="1400" b="1" dirty="0"/>
              <a:t>Reduced number </a:t>
            </a:r>
            <a:r>
              <a:rPr lang="en-us" sz="1400" dirty="0"/>
              <a:t>of principles and criteria in IFA v6 compared to IFA v5. </a:t>
            </a:r>
            <a:endParaRPr lang="en-US" sz="1400" dirty="0"/>
          </a:p>
          <a:p>
            <a:pPr rtl="0"/>
            <a:endParaRPr lang="en-US" sz="1400" dirty="0"/>
          </a:p>
          <a:p>
            <a:pPr marL="0" indent="0" rtl="0">
              <a:buNone/>
            </a:pPr>
            <a:br>
              <a:rPr lang="en-US" sz="1400" dirty="0"/>
            </a:br>
            <a:br>
              <a:rPr lang="de-DE" sz="1400" dirty="0"/>
            </a:br>
            <a:br>
              <a:rPr lang="de-DE" sz="1400" dirty="0"/>
            </a:br>
            <a:br>
              <a:rPr lang="de-DE" sz="1400" dirty="0"/>
            </a:br>
            <a:br>
              <a:rPr lang="de-DE" sz="1400" dirty="0"/>
            </a:br>
            <a:br>
              <a:rPr lang="de-DE" sz="1400" dirty="0"/>
            </a:br>
            <a:br>
              <a:rPr lang="de-DE" sz="1400" dirty="0"/>
            </a:br>
            <a:br>
              <a:rPr lang="de-DE" sz="1400" dirty="0"/>
            </a:br>
            <a:br>
              <a:rPr lang="de-DE" sz="1400" dirty="0"/>
            </a:br>
            <a:endParaRPr lang="de-DE" sz="1400" dirty="0"/>
          </a:p>
          <a:p>
            <a:pPr rtl="0"/>
            <a:endParaRPr lang="de-DE" sz="1400" dirty="0"/>
          </a:p>
          <a:p>
            <a:pPr rtl="0"/>
            <a:r>
              <a:rPr lang="en-US" sz="1400" b="1" dirty="0">
                <a:solidFill>
                  <a:srgbClr val="565549"/>
                </a:solidFill>
              </a:rPr>
              <a:t>C</a:t>
            </a:r>
            <a:r>
              <a:rPr lang="en-us" sz="1400" b="1" dirty="0">
                <a:solidFill>
                  <a:srgbClr val="565549"/>
                </a:solidFill>
              </a:rPr>
              <a:t>hecklists are now customized</a:t>
            </a:r>
            <a:r>
              <a:rPr lang="en-us" sz="1400" dirty="0">
                <a:solidFill>
                  <a:srgbClr val="565549"/>
                </a:solidFill>
              </a:rPr>
              <a:t>, </a:t>
            </a:r>
            <a:r>
              <a:rPr lang="en-US" sz="1400" dirty="0">
                <a:solidFill>
                  <a:srgbClr val="565549"/>
                </a:solidFill>
              </a:rPr>
              <a:t>based on the producer’s specific situation</a:t>
            </a:r>
            <a:r>
              <a:rPr lang="en-us" sz="1400" dirty="0">
                <a:solidFill>
                  <a:srgbClr val="565549"/>
                </a:solidFill>
              </a:rPr>
              <a:t>. </a:t>
            </a:r>
          </a:p>
          <a:p>
            <a:pPr marL="0" indent="0" rtl="0">
              <a:buNone/>
            </a:pPr>
            <a:endParaRPr lang="en-US" sz="1400" dirty="0">
              <a:solidFill>
                <a:srgbClr val="565549"/>
              </a:solidFill>
            </a:endParaRPr>
          </a:p>
          <a:p>
            <a:pPr marL="0" indent="0" rtl="0">
              <a:buNone/>
            </a:pPr>
            <a:endParaRPr lang="en-US" sz="1400" dirty="0">
              <a:highlight>
                <a:srgbClr val="FFFF00"/>
              </a:highlight>
            </a:endParaRPr>
          </a:p>
        </p:txBody>
      </p:sp>
      <p:sp>
        <p:nvSpPr>
          <p:cNvPr id="3" name="Title 2">
            <a:extLst>
              <a:ext uri="{FF2B5EF4-FFF2-40B4-BE49-F238E27FC236}">
                <a16:creationId xmlns:a16="http://schemas.microsoft.com/office/drawing/2014/main" id="{5F029999-82E0-43E9-9281-AA81A92FA75E}"/>
              </a:ext>
            </a:extLst>
          </p:cNvPr>
          <p:cNvSpPr>
            <a:spLocks noGrp="1"/>
          </p:cNvSpPr>
          <p:nvPr>
            <p:ph type="title"/>
          </p:nvPr>
        </p:nvSpPr>
        <p:spPr/>
        <p:txBody>
          <a:bodyPr rtlCol="0"/>
          <a:lstStyle/>
          <a:p>
            <a:pPr rtl="0"/>
            <a:r>
              <a:rPr lang="en-us"/>
              <a:t>STREAMLINED, CUSTOMIZED CHECKLISTS</a:t>
            </a:r>
            <a:br>
              <a:rPr lang="en-US"/>
            </a:br>
            <a:r>
              <a:rPr lang="en-us" sz="1600" b="0">
                <a:solidFill>
                  <a:srgbClr val="565549"/>
                </a:solidFill>
              </a:rPr>
              <a:t>How is this achieved?</a:t>
            </a:r>
            <a:endParaRPr lang="en-US"/>
          </a:p>
        </p:txBody>
      </p:sp>
      <p:graphicFrame>
        <p:nvGraphicFramePr>
          <p:cNvPr id="5" name="Table 4">
            <a:extLst>
              <a:ext uri="{FF2B5EF4-FFF2-40B4-BE49-F238E27FC236}">
                <a16:creationId xmlns:a16="http://schemas.microsoft.com/office/drawing/2014/main" id="{4CE05425-3853-42EF-B1FB-2C27C1AF03D8}"/>
              </a:ext>
            </a:extLst>
          </p:cNvPr>
          <p:cNvGraphicFramePr>
            <a:graphicFrameLocks noGrp="1"/>
          </p:cNvGraphicFramePr>
          <p:nvPr>
            <p:extLst>
              <p:ext uri="{D42A27DB-BD31-4B8C-83A1-F6EECF244321}">
                <p14:modId xmlns:p14="http://schemas.microsoft.com/office/powerpoint/2010/main" val="1710559187"/>
              </p:ext>
            </p:extLst>
          </p:nvPr>
        </p:nvGraphicFramePr>
        <p:xfrm>
          <a:off x="4635551" y="1797441"/>
          <a:ext cx="2959112" cy="1732350"/>
        </p:xfrm>
        <a:graphic>
          <a:graphicData uri="http://schemas.openxmlformats.org/drawingml/2006/table">
            <a:tbl>
              <a:tblPr firstRow="1" bandRow="1">
                <a:tableStyleId>{7DF18680-E054-41AD-8BC1-D1AEF772440D}</a:tableStyleId>
              </a:tblPr>
              <a:tblGrid>
                <a:gridCol w="1525500">
                  <a:extLst>
                    <a:ext uri="{9D8B030D-6E8A-4147-A177-3AD203B41FA5}">
                      <a16:colId xmlns:a16="http://schemas.microsoft.com/office/drawing/2014/main" val="3924195629"/>
                    </a:ext>
                  </a:extLst>
                </a:gridCol>
                <a:gridCol w="716806">
                  <a:extLst>
                    <a:ext uri="{9D8B030D-6E8A-4147-A177-3AD203B41FA5}">
                      <a16:colId xmlns:a16="http://schemas.microsoft.com/office/drawing/2014/main" val="2121650990"/>
                    </a:ext>
                  </a:extLst>
                </a:gridCol>
                <a:gridCol w="716806">
                  <a:extLst>
                    <a:ext uri="{9D8B030D-6E8A-4147-A177-3AD203B41FA5}">
                      <a16:colId xmlns:a16="http://schemas.microsoft.com/office/drawing/2014/main" val="4080069134"/>
                    </a:ext>
                  </a:extLst>
                </a:gridCol>
              </a:tblGrid>
              <a:tr h="346470">
                <a:tc>
                  <a:txBody>
                    <a:bodyPr/>
                    <a:lstStyle/>
                    <a:p>
                      <a:pPr rtl="0"/>
                      <a:r>
                        <a:rPr lang="en-us" sz="1200" dirty="0"/>
                        <a:t>Level</a:t>
                      </a:r>
                      <a:endParaRPr lang="en-GB" sz="1200" dirty="0"/>
                    </a:p>
                  </a:txBody>
                  <a:tcPr marL="79932" marR="79932" marT="39966" marB="39966" anchor="ctr"/>
                </a:tc>
                <a:tc>
                  <a:txBody>
                    <a:bodyPr/>
                    <a:lstStyle/>
                    <a:p>
                      <a:pPr rtl="0"/>
                      <a:r>
                        <a:rPr lang="en-us" sz="1200"/>
                        <a:t>V5</a:t>
                      </a:r>
                      <a:endParaRPr lang="en-GB" sz="1200"/>
                    </a:p>
                  </a:txBody>
                  <a:tcPr marL="79932" marR="79932" marT="39966" marB="39966" anchor="ctr"/>
                </a:tc>
                <a:tc>
                  <a:txBody>
                    <a:bodyPr/>
                    <a:lstStyle/>
                    <a:p>
                      <a:pPr rtl="0"/>
                      <a:r>
                        <a:rPr lang="en-us" sz="1200"/>
                        <a:t>V6</a:t>
                      </a:r>
                      <a:endParaRPr lang="en-GB" sz="1200"/>
                    </a:p>
                  </a:txBody>
                  <a:tcPr marL="79932" marR="79932" marT="39966" marB="39966" anchor="ctr"/>
                </a:tc>
                <a:extLst>
                  <a:ext uri="{0D108BD9-81ED-4DB2-BD59-A6C34878D82A}">
                    <a16:rowId xmlns:a16="http://schemas.microsoft.com/office/drawing/2014/main" val="1031434235"/>
                  </a:ext>
                </a:extLst>
              </a:tr>
              <a:tr h="346470">
                <a:tc>
                  <a:txBody>
                    <a:bodyPr/>
                    <a:lstStyle/>
                    <a:p>
                      <a:pPr rtl="0"/>
                      <a:r>
                        <a:rPr lang="en-us" sz="1200" dirty="0"/>
                        <a:t>Major Must</a:t>
                      </a:r>
                      <a:endParaRPr lang="de-DE" sz="1200" dirty="0"/>
                    </a:p>
                  </a:txBody>
                  <a:tcPr marL="79932" marR="79932" marT="39966" marB="39966" anchor="ctr"/>
                </a:tc>
                <a:tc>
                  <a:txBody>
                    <a:bodyPr/>
                    <a:lstStyle/>
                    <a:p>
                      <a:pPr marR="250190" algn="l" rtl="0"/>
                      <a:r>
                        <a:rPr lang="en-us" sz="1200" b="0" dirty="0">
                          <a:solidFill>
                            <a:schemeClr val="tx2"/>
                          </a:solidFill>
                          <a:effectLst/>
                          <a:latin typeface="+mn-lt"/>
                          <a:ea typeface="Times New Roman" panose="02020603050405020304" pitchFamily="18" charset="0"/>
                          <a:cs typeface="Arial" panose="020B0604020202020204" pitchFamily="34" charset="0"/>
                        </a:rPr>
                        <a:t>64</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tc>
                  <a:txBody>
                    <a:bodyPr/>
                    <a:lstStyle/>
                    <a:p>
                      <a:pPr marR="250190" algn="l" rtl="0"/>
                      <a:r>
                        <a:rPr lang="en-us" sz="1200" b="0" dirty="0">
                          <a:solidFill>
                            <a:schemeClr val="tx2"/>
                          </a:solidFill>
                          <a:effectLst/>
                          <a:latin typeface="+mn-lt"/>
                          <a:ea typeface="Times New Roman" panose="02020603050405020304" pitchFamily="18" charset="0"/>
                          <a:cs typeface="Arial" panose="020B0604020202020204" pitchFamily="34" charset="0"/>
                        </a:rPr>
                        <a:t>67</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272540799"/>
                  </a:ext>
                </a:extLst>
              </a:tr>
              <a:tr h="346470">
                <a:tc>
                  <a:txBody>
                    <a:bodyPr/>
                    <a:lstStyle/>
                    <a:p>
                      <a:pPr rtl="0"/>
                      <a:r>
                        <a:rPr lang="en-us" sz="1200"/>
                        <a:t>Minor Must</a:t>
                      </a:r>
                      <a:endParaRPr lang="de-DE" sz="1200"/>
                    </a:p>
                  </a:txBody>
                  <a:tcPr marL="79932" marR="79932" marT="39966" marB="39966" anchor="ctr"/>
                </a:tc>
                <a:tc>
                  <a:txBody>
                    <a:bodyPr/>
                    <a:lstStyle/>
                    <a:p>
                      <a:pPr marR="250190" algn="l" rtl="0"/>
                      <a:r>
                        <a:rPr lang="en-us" sz="1200" b="0" dirty="0">
                          <a:solidFill>
                            <a:schemeClr val="tx2"/>
                          </a:solidFill>
                          <a:effectLst/>
                          <a:latin typeface="+mn-lt"/>
                          <a:ea typeface="Times New Roman" panose="02020603050405020304" pitchFamily="18" charset="0"/>
                          <a:cs typeface="Arial" panose="020B0604020202020204" pitchFamily="34" charset="0"/>
                        </a:rPr>
                        <a:t>116</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tc>
                  <a:txBody>
                    <a:bodyPr/>
                    <a:lstStyle/>
                    <a:p>
                      <a:pPr marR="250190" algn="l" rtl="0"/>
                      <a:r>
                        <a:rPr lang="en-us" sz="1200" b="0" dirty="0">
                          <a:solidFill>
                            <a:schemeClr val="tx2"/>
                          </a:solidFill>
                          <a:effectLst/>
                          <a:latin typeface="+mn-lt"/>
                          <a:ea typeface="Times New Roman" panose="02020603050405020304" pitchFamily="18" charset="0"/>
                          <a:cs typeface="Arial" panose="020B0604020202020204" pitchFamily="34" charset="0"/>
                        </a:rPr>
                        <a:t>77</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1384945583"/>
                  </a:ext>
                </a:extLst>
              </a:tr>
              <a:tr h="346470">
                <a:tc>
                  <a:txBody>
                    <a:bodyPr/>
                    <a:lstStyle/>
                    <a:p>
                      <a:pPr rtl="0"/>
                      <a:r>
                        <a:rPr lang="en-us" sz="1200"/>
                        <a:t>Recommendation</a:t>
                      </a:r>
                      <a:endParaRPr lang="en-GB" sz="1200"/>
                    </a:p>
                  </a:txBody>
                  <a:tcPr marL="79932" marR="79932" marT="39966" marB="39966" anchor="ctr"/>
                </a:tc>
                <a:tc>
                  <a:txBody>
                    <a:bodyPr/>
                    <a:lstStyle/>
                    <a:p>
                      <a:pPr marR="250190" algn="l" rtl="0"/>
                      <a:r>
                        <a:rPr lang="en-us" sz="1200" b="0">
                          <a:solidFill>
                            <a:schemeClr val="tx2"/>
                          </a:solidFill>
                          <a:effectLst/>
                          <a:latin typeface="+mn-lt"/>
                          <a:ea typeface="Times New Roman" panose="02020603050405020304" pitchFamily="18" charset="0"/>
                          <a:cs typeface="Arial" panose="020B0604020202020204" pitchFamily="34" charset="0"/>
                        </a:rPr>
                        <a:t>17</a:t>
                      </a:r>
                      <a:endParaRPr lang="en-GB" sz="1200" b="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tc>
                  <a:txBody>
                    <a:bodyPr/>
                    <a:lstStyle/>
                    <a:p>
                      <a:pPr marR="250190" algn="l" rtl="0"/>
                      <a:r>
                        <a:rPr lang="en-us" sz="1200" b="0" dirty="0">
                          <a:solidFill>
                            <a:schemeClr val="tx2"/>
                          </a:solidFill>
                          <a:effectLst/>
                          <a:latin typeface="+mn-lt"/>
                          <a:ea typeface="Times New Roman" panose="02020603050405020304" pitchFamily="18" charset="0"/>
                          <a:cs typeface="Arial" panose="020B0604020202020204" pitchFamily="34" charset="0"/>
                        </a:rPr>
                        <a:t>14</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1063948945"/>
                  </a:ext>
                </a:extLst>
              </a:tr>
              <a:tr h="346470">
                <a:tc>
                  <a:txBody>
                    <a:bodyPr/>
                    <a:lstStyle/>
                    <a:p>
                      <a:pPr rtl="0"/>
                      <a:r>
                        <a:rPr lang="en-us" sz="1200" b="1"/>
                        <a:t>TOTAL</a:t>
                      </a:r>
                      <a:endParaRPr lang="en-GB" sz="1200" b="1"/>
                    </a:p>
                  </a:txBody>
                  <a:tcPr marL="79932" marR="79932" marT="39966" marB="39966" anchor="ctr"/>
                </a:tc>
                <a:tc>
                  <a:txBody>
                    <a:bodyPr/>
                    <a:lstStyle/>
                    <a:p>
                      <a:pPr marR="250190" algn="l" rtl="0"/>
                      <a:r>
                        <a:rPr lang="en-us" sz="1200" b="1">
                          <a:solidFill>
                            <a:schemeClr val="tx2"/>
                          </a:solidFill>
                          <a:effectLst/>
                          <a:latin typeface="+mn-lt"/>
                          <a:ea typeface="Times New Roman" panose="02020603050405020304" pitchFamily="18" charset="0"/>
                          <a:cs typeface="Arial" panose="020B0604020202020204" pitchFamily="34" charset="0"/>
                        </a:rPr>
                        <a:t>197</a:t>
                      </a:r>
                      <a:endParaRPr lang="en-GB" sz="1200" b="1">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tc>
                  <a:txBody>
                    <a:bodyPr/>
                    <a:lstStyle/>
                    <a:p>
                      <a:pPr marR="250190" algn="l" rtl="0"/>
                      <a:r>
                        <a:rPr lang="en-us" sz="1200" b="1" dirty="0">
                          <a:solidFill>
                            <a:schemeClr val="tx2"/>
                          </a:solidFill>
                          <a:effectLst/>
                          <a:latin typeface="+mn-lt"/>
                          <a:ea typeface="Times New Roman" panose="02020603050405020304" pitchFamily="18" charset="0"/>
                          <a:cs typeface="Arial" panose="020B0604020202020204" pitchFamily="34" charset="0"/>
                        </a:rPr>
                        <a:t>158</a:t>
                      </a:r>
                      <a:endParaRPr lang="en-GB" sz="1200" b="1"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2383897606"/>
                  </a:ext>
                </a:extLst>
              </a:tr>
            </a:tbl>
          </a:graphicData>
        </a:graphic>
      </p:graphicFrame>
      <p:graphicFrame>
        <p:nvGraphicFramePr>
          <p:cNvPr id="6" name="Table 5">
            <a:extLst>
              <a:ext uri="{FF2B5EF4-FFF2-40B4-BE49-F238E27FC236}">
                <a16:creationId xmlns:a16="http://schemas.microsoft.com/office/drawing/2014/main" id="{CC7E7D49-C20C-4B01-8952-7FCB6E6F414C}"/>
              </a:ext>
            </a:extLst>
          </p:cNvPr>
          <p:cNvGraphicFramePr>
            <a:graphicFrameLocks noGrp="1"/>
          </p:cNvGraphicFramePr>
          <p:nvPr>
            <p:extLst>
              <p:ext uri="{D42A27DB-BD31-4B8C-83A1-F6EECF244321}">
                <p14:modId xmlns:p14="http://schemas.microsoft.com/office/powerpoint/2010/main" val="2864080870"/>
              </p:ext>
            </p:extLst>
          </p:nvPr>
        </p:nvGraphicFramePr>
        <p:xfrm>
          <a:off x="1003224" y="1823473"/>
          <a:ext cx="3116268" cy="1729625"/>
        </p:xfrm>
        <a:graphic>
          <a:graphicData uri="http://schemas.openxmlformats.org/drawingml/2006/table">
            <a:tbl>
              <a:tblPr firstRow="1" bandRow="1">
                <a:tableStyleId>{F5AB1C69-6EDB-4FF4-983F-18BD219EF322}</a:tableStyleId>
              </a:tblPr>
              <a:tblGrid>
                <a:gridCol w="1606518">
                  <a:extLst>
                    <a:ext uri="{9D8B030D-6E8A-4147-A177-3AD203B41FA5}">
                      <a16:colId xmlns:a16="http://schemas.microsoft.com/office/drawing/2014/main" val="3924195629"/>
                    </a:ext>
                  </a:extLst>
                </a:gridCol>
                <a:gridCol w="754875">
                  <a:extLst>
                    <a:ext uri="{9D8B030D-6E8A-4147-A177-3AD203B41FA5}">
                      <a16:colId xmlns:a16="http://schemas.microsoft.com/office/drawing/2014/main" val="2121650990"/>
                    </a:ext>
                  </a:extLst>
                </a:gridCol>
                <a:gridCol w="754875">
                  <a:extLst>
                    <a:ext uri="{9D8B030D-6E8A-4147-A177-3AD203B41FA5}">
                      <a16:colId xmlns:a16="http://schemas.microsoft.com/office/drawing/2014/main" val="4080069134"/>
                    </a:ext>
                  </a:extLst>
                </a:gridCol>
              </a:tblGrid>
              <a:tr h="345925">
                <a:tc>
                  <a:txBody>
                    <a:bodyPr/>
                    <a:lstStyle/>
                    <a:p>
                      <a:pPr rtl="0"/>
                      <a:r>
                        <a:rPr lang="en-us" sz="1200" dirty="0"/>
                        <a:t>Level</a:t>
                      </a:r>
                      <a:endParaRPr lang="en-GB" sz="1200" dirty="0"/>
                    </a:p>
                  </a:txBody>
                  <a:tcPr marL="79932" marR="79932" marT="39966" marB="39966" anchor="ctr"/>
                </a:tc>
                <a:tc>
                  <a:txBody>
                    <a:bodyPr/>
                    <a:lstStyle/>
                    <a:p>
                      <a:pPr rtl="0"/>
                      <a:r>
                        <a:rPr lang="en-us" sz="1200"/>
                        <a:t>V5</a:t>
                      </a:r>
                      <a:endParaRPr lang="en-GB" sz="1200"/>
                    </a:p>
                  </a:txBody>
                  <a:tcPr marL="79932" marR="79932" marT="39966" marB="39966" anchor="ctr"/>
                </a:tc>
                <a:tc>
                  <a:txBody>
                    <a:bodyPr/>
                    <a:lstStyle/>
                    <a:p>
                      <a:pPr rtl="0"/>
                      <a:r>
                        <a:rPr lang="en-us" sz="1200"/>
                        <a:t>V6</a:t>
                      </a:r>
                      <a:endParaRPr lang="en-GB" sz="1200"/>
                    </a:p>
                  </a:txBody>
                  <a:tcPr marL="79932" marR="79932" marT="39966" marB="39966" anchor="ctr"/>
                </a:tc>
                <a:extLst>
                  <a:ext uri="{0D108BD9-81ED-4DB2-BD59-A6C34878D82A}">
                    <a16:rowId xmlns:a16="http://schemas.microsoft.com/office/drawing/2014/main" val="1031434235"/>
                  </a:ext>
                </a:extLst>
              </a:tr>
              <a:tr h="345925">
                <a:tc>
                  <a:txBody>
                    <a:bodyPr/>
                    <a:lstStyle/>
                    <a:p>
                      <a:pPr rtl="0"/>
                      <a:r>
                        <a:rPr lang="en-us" sz="1200" dirty="0"/>
                        <a:t>Major Must</a:t>
                      </a:r>
                      <a:endParaRPr lang="de-DE" sz="1200" dirty="0"/>
                    </a:p>
                  </a:txBody>
                  <a:tcPr marL="79932" marR="79932" marT="39966" marB="39966" anchor="ctr"/>
                </a:tc>
                <a:tc>
                  <a:txBody>
                    <a:bodyPr/>
                    <a:lstStyle/>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93</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tc>
                  <a:txBody>
                    <a:bodyPr/>
                    <a:lstStyle/>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103</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272540799"/>
                  </a:ext>
                </a:extLst>
              </a:tr>
              <a:tr h="345925">
                <a:tc>
                  <a:txBody>
                    <a:bodyPr/>
                    <a:lstStyle/>
                    <a:p>
                      <a:pPr rtl="0"/>
                      <a:r>
                        <a:rPr lang="en-us" sz="1200" dirty="0"/>
                        <a:t>Minor Must</a:t>
                      </a:r>
                      <a:endParaRPr lang="de-DE" sz="1200" dirty="0"/>
                    </a:p>
                  </a:txBody>
                  <a:tcPr marL="79932" marR="79932" marT="39966" marB="39966" anchor="ctr"/>
                </a:tc>
                <a:tc>
                  <a:txBody>
                    <a:bodyPr/>
                    <a:lstStyle/>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114</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tc>
                  <a:txBody>
                    <a:bodyPr/>
                    <a:lstStyle/>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67</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1384945583"/>
                  </a:ext>
                </a:extLst>
              </a:tr>
              <a:tr h="345925">
                <a:tc>
                  <a:txBody>
                    <a:bodyPr/>
                    <a:lstStyle/>
                    <a:p>
                      <a:pPr rtl="0"/>
                      <a:r>
                        <a:rPr lang="en-us" sz="1200"/>
                        <a:t>Recommendation</a:t>
                      </a:r>
                      <a:endParaRPr lang="en-GB" sz="1200"/>
                    </a:p>
                  </a:txBody>
                  <a:tcPr marL="79932" marR="79932" marT="39966" marB="39966" anchor="ctr"/>
                </a:tc>
                <a:tc>
                  <a:txBody>
                    <a:bodyPr/>
                    <a:lstStyle/>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15</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tc>
                  <a:txBody>
                    <a:bodyPr/>
                    <a:lstStyle/>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20</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1063948945"/>
                  </a:ext>
                </a:extLst>
              </a:tr>
              <a:tr h="345925">
                <a:tc>
                  <a:txBody>
                    <a:bodyPr/>
                    <a:lstStyle/>
                    <a:p>
                      <a:pPr rtl="0"/>
                      <a:r>
                        <a:rPr lang="en-us" sz="1200" b="1"/>
                        <a:t>TOTAL</a:t>
                      </a:r>
                      <a:endParaRPr lang="en-GB" sz="1200" b="1"/>
                    </a:p>
                  </a:txBody>
                  <a:tcPr marL="79932" marR="79932" marT="39966" marB="39966" anchor="ctr"/>
                </a:tc>
                <a:tc>
                  <a:txBody>
                    <a:bodyPr/>
                    <a:lstStyle/>
                    <a:p>
                      <a:pPr marR="250190" algn="l" rtl="0"/>
                      <a:r>
                        <a:rPr lang="en-us" sz="1200" b="1" dirty="0">
                          <a:solidFill>
                            <a:schemeClr val="tx2"/>
                          </a:solidFill>
                          <a:effectLst/>
                          <a:latin typeface="+mn-lt"/>
                          <a:ea typeface="MS PGothic" panose="020B0600070205080204" pitchFamily="34" charset="-128"/>
                          <a:cs typeface="Arial" panose="020B0604020202020204" pitchFamily="34" charset="0"/>
                        </a:rPr>
                        <a:t>222</a:t>
                      </a:r>
                      <a:endParaRPr lang="en-GB" sz="1200" b="1"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tc>
                  <a:txBody>
                    <a:bodyPr/>
                    <a:lstStyle/>
                    <a:p>
                      <a:pPr marR="250190" algn="l" rtl="0"/>
                      <a:r>
                        <a:rPr lang="en-us" sz="1200" b="1" dirty="0">
                          <a:solidFill>
                            <a:schemeClr val="tx2"/>
                          </a:solidFill>
                          <a:effectLst/>
                          <a:latin typeface="+mn-lt"/>
                          <a:ea typeface="MS PGothic" panose="020B0600070205080204" pitchFamily="34" charset="-128"/>
                          <a:cs typeface="Arial" panose="020B0604020202020204" pitchFamily="34" charset="0"/>
                        </a:rPr>
                        <a:t>190</a:t>
                      </a:r>
                      <a:endParaRPr lang="en-GB" sz="1200" b="1"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2383897606"/>
                  </a:ext>
                </a:extLst>
              </a:tr>
            </a:tbl>
          </a:graphicData>
        </a:graphic>
      </p:graphicFrame>
      <p:sp>
        <p:nvSpPr>
          <p:cNvPr id="8" name="TextBox 7">
            <a:extLst>
              <a:ext uri="{FF2B5EF4-FFF2-40B4-BE49-F238E27FC236}">
                <a16:creationId xmlns:a16="http://schemas.microsoft.com/office/drawing/2014/main" id="{CD8A811A-28F2-4339-8CF0-A8E502D4694A}"/>
              </a:ext>
            </a:extLst>
          </p:cNvPr>
          <p:cNvSpPr txBox="1"/>
          <p:nvPr/>
        </p:nvSpPr>
        <p:spPr>
          <a:xfrm>
            <a:off x="922529" y="1500308"/>
            <a:ext cx="3196963" cy="323165"/>
          </a:xfrm>
          <a:prstGeom prst="rect">
            <a:avLst/>
          </a:prstGeom>
          <a:noFill/>
        </p:spPr>
        <p:txBody>
          <a:bodyPr wrap="square" rtlCol="0">
            <a:spAutoFit/>
          </a:bodyPr>
          <a:lstStyle/>
          <a:p>
            <a:pPr rtl="0"/>
            <a:r>
              <a:rPr lang="en-us" sz="1500" b="1" dirty="0">
                <a:solidFill>
                  <a:schemeClr val="accent3"/>
                </a:solidFill>
              </a:rPr>
              <a:t>Fruit and vegetables (Smart)</a:t>
            </a:r>
          </a:p>
        </p:txBody>
      </p:sp>
      <p:sp>
        <p:nvSpPr>
          <p:cNvPr id="9" name="TextBox 8">
            <a:extLst>
              <a:ext uri="{FF2B5EF4-FFF2-40B4-BE49-F238E27FC236}">
                <a16:creationId xmlns:a16="http://schemas.microsoft.com/office/drawing/2014/main" id="{5EFB8CB7-4BDB-4029-84E1-F906D0957B79}"/>
              </a:ext>
            </a:extLst>
          </p:cNvPr>
          <p:cNvSpPr txBox="1"/>
          <p:nvPr/>
        </p:nvSpPr>
        <p:spPr>
          <a:xfrm>
            <a:off x="4572000" y="1506394"/>
            <a:ext cx="2719706" cy="323165"/>
          </a:xfrm>
          <a:prstGeom prst="rect">
            <a:avLst/>
          </a:prstGeom>
          <a:noFill/>
        </p:spPr>
        <p:txBody>
          <a:bodyPr wrap="square" rtlCol="0">
            <a:spAutoFit/>
          </a:bodyPr>
          <a:lstStyle/>
          <a:p>
            <a:pPr rtl="0"/>
            <a:r>
              <a:rPr lang="en-us" sz="1500" b="1" dirty="0">
                <a:solidFill>
                  <a:schemeClr val="accent5"/>
                </a:solidFill>
              </a:rPr>
              <a:t>Flowers and ornamentals</a:t>
            </a:r>
          </a:p>
        </p:txBody>
      </p:sp>
      <p:sp>
        <p:nvSpPr>
          <p:cNvPr id="11" name="TextBox 10">
            <a:extLst>
              <a:ext uri="{FF2B5EF4-FFF2-40B4-BE49-F238E27FC236}">
                <a16:creationId xmlns:a16="http://schemas.microsoft.com/office/drawing/2014/main" id="{7FE827EC-6C72-42AF-8F4F-33F19EBA2C7A}"/>
              </a:ext>
            </a:extLst>
          </p:cNvPr>
          <p:cNvSpPr txBox="1"/>
          <p:nvPr/>
        </p:nvSpPr>
        <p:spPr>
          <a:xfrm>
            <a:off x="3515193" y="3533928"/>
            <a:ext cx="604299" cy="323165"/>
          </a:xfrm>
          <a:prstGeom prst="rect">
            <a:avLst/>
          </a:prstGeom>
          <a:noFill/>
        </p:spPr>
        <p:txBody>
          <a:bodyPr wrap="square" rtlCol="0">
            <a:spAutoFit/>
          </a:bodyPr>
          <a:lstStyle/>
          <a:p>
            <a:pPr rtl="0"/>
            <a:r>
              <a:rPr lang="en-us" sz="1500" b="1" dirty="0">
                <a:solidFill>
                  <a:schemeClr val="accent1"/>
                </a:solidFill>
              </a:rPr>
              <a:t>-32</a:t>
            </a:r>
            <a:endParaRPr lang="en-GB" sz="1500" b="1" dirty="0">
              <a:solidFill>
                <a:schemeClr val="accent1"/>
              </a:solidFill>
            </a:endParaRPr>
          </a:p>
        </p:txBody>
      </p:sp>
      <p:sp>
        <p:nvSpPr>
          <p:cNvPr id="12" name="TextBox 11">
            <a:extLst>
              <a:ext uri="{FF2B5EF4-FFF2-40B4-BE49-F238E27FC236}">
                <a16:creationId xmlns:a16="http://schemas.microsoft.com/office/drawing/2014/main" id="{4EF4D6A5-9D5F-450B-B6AC-1931A76C5743}"/>
              </a:ext>
            </a:extLst>
          </p:cNvPr>
          <p:cNvSpPr txBox="1"/>
          <p:nvPr/>
        </p:nvSpPr>
        <p:spPr>
          <a:xfrm>
            <a:off x="6989556" y="3538169"/>
            <a:ext cx="604299" cy="323165"/>
          </a:xfrm>
          <a:prstGeom prst="rect">
            <a:avLst/>
          </a:prstGeom>
          <a:noFill/>
        </p:spPr>
        <p:txBody>
          <a:bodyPr wrap="square" rtlCol="0">
            <a:spAutoFit/>
          </a:bodyPr>
          <a:lstStyle/>
          <a:p>
            <a:pPr rtl="0"/>
            <a:r>
              <a:rPr lang="en-us" sz="1500" b="1" dirty="0">
                <a:solidFill>
                  <a:schemeClr val="accent1"/>
                </a:solidFill>
              </a:rPr>
              <a:t>-39</a:t>
            </a:r>
            <a:endParaRPr lang="en-GB" sz="1500" b="1" dirty="0">
              <a:solidFill>
                <a:schemeClr val="accent1"/>
              </a:solidFill>
            </a:endParaRPr>
          </a:p>
        </p:txBody>
      </p:sp>
      <p:sp>
        <p:nvSpPr>
          <p:cNvPr id="4" name="Textfeld 5">
            <a:extLst>
              <a:ext uri="{FF2B5EF4-FFF2-40B4-BE49-F238E27FC236}">
                <a16:creationId xmlns:a16="http://schemas.microsoft.com/office/drawing/2014/main" id="{31B1DE79-4046-1D92-BAAE-534DEA527DF8}"/>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14</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1360530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G_Icon_green.a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58942" cy="958942"/>
          </a:xfrm>
          <a:prstGeom prst="rect">
            <a:avLst/>
          </a:prstGeom>
        </p:spPr>
      </p:pic>
      <p:cxnSp>
        <p:nvCxnSpPr>
          <p:cNvPr id="25" name="Straight Connector 24"/>
          <p:cNvCxnSpPr/>
          <p:nvPr/>
        </p:nvCxnSpPr>
        <p:spPr>
          <a:xfrm>
            <a:off x="-1" y="958941"/>
            <a:ext cx="9144001" cy="1"/>
          </a:xfrm>
          <a:prstGeom prst="line">
            <a:avLst/>
          </a:prstGeom>
          <a:ln w="12700" cmpd="sng">
            <a:gradFill flip="none" rotWithShape="1">
              <a:gsLst>
                <a:gs pos="0">
                  <a:schemeClr val="accent1">
                    <a:alpha val="45000"/>
                  </a:schemeClr>
                </a:gs>
                <a:gs pos="100000">
                  <a:prstClr val="white"/>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3" name="Text Placeholder 2"/>
          <p:cNvSpPr txBox="1">
            <a:spLocks/>
          </p:cNvSpPr>
          <p:nvPr/>
        </p:nvSpPr>
        <p:spPr>
          <a:xfrm>
            <a:off x="977588" y="0"/>
            <a:ext cx="7585084" cy="958942"/>
          </a:xfrm>
          <a:prstGeom prst="rect">
            <a:avLst/>
          </a:prstGeom>
        </p:spPr>
        <p:txBody>
          <a:bodyPr rtlCol="0" anchor="ctr"/>
          <a:lstStyle>
            <a:lvl1pPr marL="342900" indent="-342900" algn="l" defTabSz="457200" rtl="0" eaLnBrk="1" fontAlgn="base" hangingPunct="1">
              <a:spcBef>
                <a:spcPct val="20000"/>
              </a:spcBef>
              <a:spcAft>
                <a:spcPct val="0"/>
              </a:spcAft>
              <a:buClr>
                <a:schemeClr val="accent1"/>
              </a:buClr>
              <a:buSzPct val="90000"/>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20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rtl="0">
              <a:buNone/>
            </a:pPr>
            <a:endParaRPr lang="en-us" sz="2000" b="1">
              <a:solidFill>
                <a:srgbClr val="009CDE"/>
              </a:solidFill>
            </a:endParaRPr>
          </a:p>
        </p:txBody>
      </p:sp>
      <p:grpSp>
        <p:nvGrpSpPr>
          <p:cNvPr id="2" name="Group 1">
            <a:extLst>
              <a:ext uri="{FF2B5EF4-FFF2-40B4-BE49-F238E27FC236}">
                <a16:creationId xmlns:a16="http://schemas.microsoft.com/office/drawing/2014/main" id="{3A6ED170-168B-46B7-BE16-2730C46BF1AD}"/>
              </a:ext>
            </a:extLst>
          </p:cNvPr>
          <p:cNvGrpSpPr/>
          <p:nvPr/>
        </p:nvGrpSpPr>
        <p:grpSpPr>
          <a:xfrm>
            <a:off x="250388" y="1209240"/>
            <a:ext cx="4945003" cy="3330537"/>
            <a:chOff x="516134" y="1209283"/>
            <a:chExt cx="4945003" cy="3330537"/>
          </a:xfrm>
        </p:grpSpPr>
        <p:grpSp>
          <p:nvGrpSpPr>
            <p:cNvPr id="17" name="Group 16">
              <a:extLst>
                <a:ext uri="{FF2B5EF4-FFF2-40B4-BE49-F238E27FC236}">
                  <a16:creationId xmlns:a16="http://schemas.microsoft.com/office/drawing/2014/main" id="{38B85AAB-6D7A-4B2D-8F60-A83766CBD7C6}"/>
                </a:ext>
              </a:extLst>
            </p:cNvPr>
            <p:cNvGrpSpPr/>
            <p:nvPr/>
          </p:nvGrpSpPr>
          <p:grpSpPr>
            <a:xfrm>
              <a:off x="516134" y="1209283"/>
              <a:ext cx="4945003" cy="3330537"/>
              <a:chOff x="4808942" y="1440502"/>
              <a:chExt cx="4576988" cy="2965015"/>
            </a:xfrm>
          </p:grpSpPr>
          <p:graphicFrame>
            <p:nvGraphicFramePr>
              <p:cNvPr id="18" name="Chart 27">
                <a:extLst>
                  <a:ext uri="{FF2B5EF4-FFF2-40B4-BE49-F238E27FC236}">
                    <a16:creationId xmlns:a16="http://schemas.microsoft.com/office/drawing/2014/main" id="{C7E2A4CE-9A31-43AD-950C-C1B37FE50414}"/>
                  </a:ext>
                </a:extLst>
              </p:cNvPr>
              <p:cNvGraphicFramePr/>
              <p:nvPr/>
            </p:nvGraphicFramePr>
            <p:xfrm>
              <a:off x="5173618" y="1748626"/>
              <a:ext cx="3791466" cy="2189009"/>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7">
                <a:extLst>
                  <a:ext uri="{FF2B5EF4-FFF2-40B4-BE49-F238E27FC236}">
                    <a16:creationId xmlns:a16="http://schemas.microsoft.com/office/drawing/2014/main" id="{DC5E140E-22A5-42C4-ADB0-9EE97C6FE7E2}"/>
                  </a:ext>
                </a:extLst>
              </p:cNvPr>
              <p:cNvSpPr txBox="1"/>
              <p:nvPr/>
            </p:nvSpPr>
            <p:spPr>
              <a:xfrm>
                <a:off x="7474526" y="1504029"/>
                <a:ext cx="1911404" cy="410998"/>
              </a:xfrm>
              <a:prstGeom prst="rect">
                <a:avLst/>
              </a:prstGeom>
              <a:noFill/>
            </p:spPr>
            <p:txBody>
              <a:bodyPr wrap="square" rtlCol="0" anchor="t">
                <a:spAutoFit/>
              </a:bodyPr>
              <a:lstStyle/>
              <a:p>
                <a:pPr rtl="0"/>
                <a:r>
                  <a:rPr lang="en-us" sz="1200" dirty="0"/>
                  <a:t>Food safety:</a:t>
                </a:r>
              </a:p>
              <a:p>
                <a:pPr rtl="0"/>
                <a:r>
                  <a:rPr lang="en-us" sz="1200" b="1" dirty="0"/>
                  <a:t>43 </a:t>
                </a:r>
                <a:r>
                  <a:rPr lang="en-us" sz="1200" dirty="0"/>
                  <a:t>(</a:t>
                </a:r>
                <a:r>
                  <a:rPr lang="en-us" sz="1200" b="1" dirty="0"/>
                  <a:t>44</a:t>
                </a:r>
                <a:r>
                  <a:rPr lang="en-us" sz="1200" dirty="0"/>
                  <a:t> in GFS edition)</a:t>
                </a:r>
              </a:p>
            </p:txBody>
          </p:sp>
          <p:sp>
            <p:nvSpPr>
              <p:cNvPr id="20" name="TextBox 18">
                <a:extLst>
                  <a:ext uri="{FF2B5EF4-FFF2-40B4-BE49-F238E27FC236}">
                    <a16:creationId xmlns:a16="http://schemas.microsoft.com/office/drawing/2014/main" id="{1B26E4B3-D8AA-4F08-B1E5-1539112C8AA7}"/>
                  </a:ext>
                </a:extLst>
              </p:cNvPr>
              <p:cNvSpPr txBox="1"/>
              <p:nvPr/>
            </p:nvSpPr>
            <p:spPr>
              <a:xfrm>
                <a:off x="4808942" y="2631892"/>
                <a:ext cx="1114641" cy="575397"/>
              </a:xfrm>
              <a:prstGeom prst="rect">
                <a:avLst/>
              </a:prstGeom>
              <a:noFill/>
            </p:spPr>
            <p:txBody>
              <a:bodyPr wrap="square" rtlCol="0" anchor="t">
                <a:spAutoFit/>
              </a:bodyPr>
              <a:lstStyle/>
              <a:p>
                <a:pPr algn="r" rtl="0"/>
                <a:r>
                  <a:rPr lang="en-us" sz="1200"/>
                  <a:t>Production processes:</a:t>
                </a:r>
              </a:p>
              <a:p>
                <a:pPr algn="r" rtl="0"/>
                <a:r>
                  <a:rPr lang="en-us" sz="1200" b="1"/>
                  <a:t>33</a:t>
                </a:r>
              </a:p>
            </p:txBody>
          </p:sp>
          <p:sp>
            <p:nvSpPr>
              <p:cNvPr id="21" name="TextBox 19">
                <a:extLst>
                  <a:ext uri="{FF2B5EF4-FFF2-40B4-BE49-F238E27FC236}">
                    <a16:creationId xmlns:a16="http://schemas.microsoft.com/office/drawing/2014/main" id="{CD662265-C1F7-4BB8-B24A-C4E3001AE01D}"/>
                  </a:ext>
                </a:extLst>
              </p:cNvPr>
              <p:cNvSpPr txBox="1"/>
              <p:nvPr/>
            </p:nvSpPr>
            <p:spPr>
              <a:xfrm>
                <a:off x="4985655" y="3830120"/>
                <a:ext cx="1875854" cy="575397"/>
              </a:xfrm>
              <a:prstGeom prst="rect">
                <a:avLst/>
              </a:prstGeom>
              <a:noFill/>
            </p:spPr>
            <p:txBody>
              <a:bodyPr wrap="square" rtlCol="0" anchor="t">
                <a:spAutoFit/>
              </a:bodyPr>
              <a:lstStyle/>
              <a:p>
                <a:pPr algn="r" rtl="0"/>
                <a:r>
                  <a:rPr lang="en-us" sz="1200" dirty="0"/>
                  <a:t>Legal, management, and traceability:</a:t>
                </a:r>
              </a:p>
              <a:p>
                <a:pPr algn="r" rtl="0"/>
                <a:r>
                  <a:rPr lang="en-us" sz="1200" b="1" dirty="0"/>
                  <a:t>23</a:t>
                </a:r>
              </a:p>
            </p:txBody>
          </p:sp>
          <p:sp>
            <p:nvSpPr>
              <p:cNvPr id="22" name="TextBox 30">
                <a:extLst>
                  <a:ext uri="{FF2B5EF4-FFF2-40B4-BE49-F238E27FC236}">
                    <a16:creationId xmlns:a16="http://schemas.microsoft.com/office/drawing/2014/main" id="{57639392-E261-40FC-9678-85DC49440115}"/>
                  </a:ext>
                </a:extLst>
              </p:cNvPr>
              <p:cNvSpPr txBox="1"/>
              <p:nvPr/>
            </p:nvSpPr>
            <p:spPr>
              <a:xfrm>
                <a:off x="5168407" y="1440502"/>
                <a:ext cx="1240646" cy="575397"/>
              </a:xfrm>
              <a:prstGeom prst="rect">
                <a:avLst/>
              </a:prstGeom>
              <a:noFill/>
            </p:spPr>
            <p:txBody>
              <a:bodyPr wrap="square" rtlCol="0" anchor="t">
                <a:spAutoFit/>
              </a:bodyPr>
              <a:lstStyle/>
              <a:p>
                <a:pPr algn="r" rtl="0"/>
                <a:r>
                  <a:rPr lang="en-us" sz="1200" dirty="0"/>
                  <a:t>Workers’ </a:t>
                </a:r>
                <a:br>
                  <a:rPr lang="en-US" sz="1200" dirty="0"/>
                </a:br>
                <a:r>
                  <a:rPr lang="en-us" sz="1200" dirty="0"/>
                  <a:t>well-being: </a:t>
                </a:r>
              </a:p>
              <a:p>
                <a:pPr algn="r" rtl="0"/>
                <a:r>
                  <a:rPr lang="en-us" sz="1200" b="1" dirty="0"/>
                  <a:t>22</a:t>
                </a:r>
              </a:p>
            </p:txBody>
          </p:sp>
          <p:sp>
            <p:nvSpPr>
              <p:cNvPr id="26" name="TextBox 11">
                <a:extLst>
                  <a:ext uri="{FF2B5EF4-FFF2-40B4-BE49-F238E27FC236}">
                    <a16:creationId xmlns:a16="http://schemas.microsoft.com/office/drawing/2014/main" id="{1110E1B3-0A41-44B0-B6CD-D7812AECF8CE}"/>
                  </a:ext>
                </a:extLst>
              </p:cNvPr>
              <p:cNvSpPr txBox="1"/>
              <p:nvPr/>
            </p:nvSpPr>
            <p:spPr>
              <a:xfrm>
                <a:off x="7848504" y="3441133"/>
                <a:ext cx="1481256" cy="575397"/>
              </a:xfrm>
              <a:prstGeom prst="rect">
                <a:avLst/>
              </a:prstGeom>
              <a:noFill/>
            </p:spPr>
            <p:txBody>
              <a:bodyPr wrap="square" rtlCol="0" anchor="t">
                <a:spAutoFit/>
              </a:bodyPr>
              <a:lstStyle/>
              <a:p>
                <a:pPr rtl="0"/>
                <a:r>
                  <a:rPr lang="en-us" sz="1200" dirty="0"/>
                  <a:t>Environmental </a:t>
                </a:r>
              </a:p>
              <a:p>
                <a:pPr rtl="0"/>
                <a:r>
                  <a:rPr lang="en-us" sz="1200" dirty="0"/>
                  <a:t>sustainability:</a:t>
                </a:r>
              </a:p>
              <a:p>
                <a:pPr rtl="0"/>
                <a:r>
                  <a:rPr lang="en-us" sz="1200" b="1" dirty="0"/>
                  <a:t>69</a:t>
                </a:r>
              </a:p>
            </p:txBody>
          </p:sp>
        </p:grpSp>
        <p:pic>
          <p:nvPicPr>
            <p:cNvPr id="4" name="Picture 3" descr="Icon&#10;&#10;Description automatically generated">
              <a:extLst>
                <a:ext uri="{FF2B5EF4-FFF2-40B4-BE49-F238E27FC236}">
                  <a16:creationId xmlns:a16="http://schemas.microsoft.com/office/drawing/2014/main" id="{F9847830-21A7-4335-BBFF-8F8B9A45D2A5}"/>
                </a:ext>
              </a:extLst>
            </p:cNvPr>
            <p:cNvPicPr>
              <a:picLocks noChangeAspect="1"/>
            </p:cNvPicPr>
            <p:nvPr/>
          </p:nvPicPr>
          <p:blipFill>
            <a:blip r:embed="rId5"/>
            <a:stretch>
              <a:fillRect/>
            </a:stretch>
          </p:blipFill>
          <p:spPr>
            <a:xfrm>
              <a:off x="2426401" y="2218238"/>
              <a:ext cx="1063778" cy="1063778"/>
            </a:xfrm>
            <a:prstGeom prst="rect">
              <a:avLst/>
            </a:prstGeom>
          </p:spPr>
        </p:pic>
      </p:grpSp>
      <p:graphicFrame>
        <p:nvGraphicFramePr>
          <p:cNvPr id="15" name="Table 4">
            <a:extLst>
              <a:ext uri="{FF2B5EF4-FFF2-40B4-BE49-F238E27FC236}">
                <a16:creationId xmlns:a16="http://schemas.microsoft.com/office/drawing/2014/main" id="{1C547EFD-7162-0D21-C9FD-A3B55D8714C1}"/>
              </a:ext>
            </a:extLst>
          </p:cNvPr>
          <p:cNvGraphicFramePr>
            <a:graphicFrameLocks noGrp="1"/>
          </p:cNvGraphicFramePr>
          <p:nvPr>
            <p:extLst>
              <p:ext uri="{D42A27DB-BD31-4B8C-83A1-F6EECF244321}">
                <p14:modId xmlns:p14="http://schemas.microsoft.com/office/powerpoint/2010/main" val="298838647"/>
              </p:ext>
            </p:extLst>
          </p:nvPr>
        </p:nvGraphicFramePr>
        <p:xfrm>
          <a:off x="5110264" y="1742264"/>
          <a:ext cx="3565424" cy="1959647"/>
        </p:xfrm>
        <a:graphic>
          <a:graphicData uri="http://schemas.openxmlformats.org/drawingml/2006/table">
            <a:tbl>
              <a:tblPr firstRow="1" bandRow="1">
                <a:tableStyleId>{F5AB1C69-6EDB-4FF4-983F-18BD219EF322}</a:tableStyleId>
              </a:tblPr>
              <a:tblGrid>
                <a:gridCol w="1777476">
                  <a:extLst>
                    <a:ext uri="{9D8B030D-6E8A-4147-A177-3AD203B41FA5}">
                      <a16:colId xmlns:a16="http://schemas.microsoft.com/office/drawing/2014/main" val="3924195629"/>
                    </a:ext>
                  </a:extLst>
                </a:gridCol>
                <a:gridCol w="1787948">
                  <a:extLst>
                    <a:ext uri="{9D8B030D-6E8A-4147-A177-3AD203B41FA5}">
                      <a16:colId xmlns:a16="http://schemas.microsoft.com/office/drawing/2014/main" val="4080069134"/>
                    </a:ext>
                  </a:extLst>
                </a:gridCol>
              </a:tblGrid>
              <a:tr h="299492">
                <a:tc>
                  <a:txBody>
                    <a:bodyPr/>
                    <a:lstStyle/>
                    <a:p>
                      <a:pPr rtl="0"/>
                      <a:r>
                        <a:rPr lang="en-us" sz="1200" b="1" cap="none" baseline="0" dirty="0"/>
                        <a:t>Category level</a:t>
                      </a:r>
                      <a:endParaRPr lang="en-GB" sz="1200" b="1" cap="none" baseline="0" dirty="0"/>
                    </a:p>
                  </a:txBody>
                  <a:tcPr marL="72000" marR="72000" marT="36000" marB="36000" anchor="ctr"/>
                </a:tc>
                <a:tc>
                  <a:txBody>
                    <a:bodyPr/>
                    <a:lstStyle/>
                    <a:p>
                      <a:pPr rtl="0"/>
                      <a:r>
                        <a:rPr lang="en-us" sz="1200" b="1" cap="none" baseline="0" dirty="0"/>
                        <a:t>Principle</a:t>
                      </a:r>
                      <a:r>
                        <a:rPr lang="en-US" sz="1200" b="1" cap="none" baseline="0" dirty="0"/>
                        <a:t>s &amp; Criteria</a:t>
                      </a:r>
                      <a:endParaRPr lang="en-GB" sz="1200" b="1" cap="none" baseline="0" dirty="0"/>
                    </a:p>
                  </a:txBody>
                  <a:tcPr marL="72000" marR="72000" marT="36000" marB="36000" anchor="ctr"/>
                </a:tc>
                <a:extLst>
                  <a:ext uri="{0D108BD9-81ED-4DB2-BD59-A6C34878D82A}">
                    <a16:rowId xmlns:a16="http://schemas.microsoft.com/office/drawing/2014/main" val="1031434235"/>
                  </a:ext>
                </a:extLst>
              </a:tr>
              <a:tr h="423040">
                <a:tc>
                  <a:txBody>
                    <a:bodyPr/>
                    <a:lstStyle/>
                    <a:p>
                      <a:pPr rtl="0"/>
                      <a:r>
                        <a:rPr lang="en-us" sz="1200" dirty="0"/>
                        <a:t>Major Must</a:t>
                      </a:r>
                      <a:endParaRPr lang="de-DE" sz="1200" dirty="0">
                        <a:latin typeface="+mn-lt"/>
                      </a:endParaRPr>
                    </a:p>
                  </a:txBody>
                  <a:tcPr marL="72000" marR="72000" marT="36000" marB="36000" anchor="ctr"/>
                </a:tc>
                <a:tc>
                  <a:txBody>
                    <a:bodyPr/>
                    <a:lstStyle/>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103 (Smart edition)  </a:t>
                      </a:r>
                      <a:br>
                        <a:rPr lang="en-us" sz="1200" b="0" dirty="0">
                          <a:solidFill>
                            <a:schemeClr val="tx2"/>
                          </a:solidFill>
                          <a:effectLst/>
                          <a:latin typeface="+mn-lt"/>
                          <a:ea typeface="MS PGothic" panose="020B0600070205080204" pitchFamily="34" charset="-128"/>
                          <a:cs typeface="Arial" panose="020B0604020202020204" pitchFamily="34" charset="0"/>
                        </a:rPr>
                      </a:br>
                      <a:r>
                        <a:rPr lang="en-us" sz="1200" b="0" dirty="0">
                          <a:solidFill>
                            <a:schemeClr val="tx2"/>
                          </a:solidFill>
                          <a:effectLst/>
                          <a:latin typeface="+mn-lt"/>
                          <a:ea typeface="MS PGothic" panose="020B0600070205080204" pitchFamily="34" charset="-128"/>
                          <a:cs typeface="Arial" panose="020B0604020202020204" pitchFamily="34" charset="0"/>
                        </a:rPr>
                        <a:t>118 (GFS edition)</a:t>
                      </a:r>
                    </a:p>
                  </a:txBody>
                  <a:tcPr marL="72000" marR="72000" marT="36000" marB="36000" anchor="ctr"/>
                </a:tc>
                <a:extLst>
                  <a:ext uri="{0D108BD9-81ED-4DB2-BD59-A6C34878D82A}">
                    <a16:rowId xmlns:a16="http://schemas.microsoft.com/office/drawing/2014/main" val="272540799"/>
                  </a:ext>
                </a:extLst>
              </a:tr>
              <a:tr h="346875">
                <a:tc>
                  <a:txBody>
                    <a:bodyPr/>
                    <a:lstStyle/>
                    <a:p>
                      <a:pPr rtl="0"/>
                      <a:r>
                        <a:rPr lang="en-us" sz="1200"/>
                        <a:t>Minor Must</a:t>
                      </a:r>
                      <a:endParaRPr lang="de-DE" sz="1200">
                        <a:latin typeface="+mn-lt"/>
                      </a:endParaRPr>
                    </a:p>
                  </a:txBody>
                  <a:tcPr marL="72000" marR="72000" marT="36000" marB="36000" anchor="ctr"/>
                </a:tc>
                <a:tc>
                  <a:txBody>
                    <a:bodyPr/>
                    <a:lstStyle/>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67 (Smart edition)</a:t>
                      </a:r>
                    </a:p>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53 (GFS edition)</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72000" marR="72000" marT="36000" marB="36000" anchor="ctr"/>
                </a:tc>
                <a:extLst>
                  <a:ext uri="{0D108BD9-81ED-4DB2-BD59-A6C34878D82A}">
                    <a16:rowId xmlns:a16="http://schemas.microsoft.com/office/drawing/2014/main" val="1384945583"/>
                  </a:ext>
                </a:extLst>
              </a:tr>
              <a:tr h="346875">
                <a:tc>
                  <a:txBody>
                    <a:bodyPr/>
                    <a:lstStyle/>
                    <a:p>
                      <a:pPr rtl="0"/>
                      <a:r>
                        <a:rPr lang="en-us" sz="1200"/>
                        <a:t>Recommendation</a:t>
                      </a:r>
                      <a:endParaRPr lang="en-GB" sz="1200">
                        <a:latin typeface="+mn-lt"/>
                      </a:endParaRPr>
                    </a:p>
                  </a:txBody>
                  <a:tcPr marL="72000" marR="72000" marT="36000" marB="36000" anchor="ctr"/>
                </a:tc>
                <a:tc>
                  <a:txBody>
                    <a:bodyPr/>
                    <a:lstStyle/>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20</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72000" marR="72000" marT="36000" marB="36000" anchor="ctr"/>
                </a:tc>
                <a:extLst>
                  <a:ext uri="{0D108BD9-81ED-4DB2-BD59-A6C34878D82A}">
                    <a16:rowId xmlns:a16="http://schemas.microsoft.com/office/drawing/2014/main" val="1063948945"/>
                  </a:ext>
                </a:extLst>
              </a:tr>
              <a:tr h="346875">
                <a:tc>
                  <a:txBody>
                    <a:bodyPr/>
                    <a:lstStyle/>
                    <a:p>
                      <a:pPr rtl="0"/>
                      <a:r>
                        <a:rPr lang="en-us" sz="1200" b="1"/>
                        <a:t>TOTAL</a:t>
                      </a:r>
                      <a:endParaRPr lang="en-GB" sz="1200" b="1">
                        <a:latin typeface="+mn-lt"/>
                      </a:endParaRPr>
                    </a:p>
                  </a:txBody>
                  <a:tcPr marL="72000" marR="72000" marT="36000" marB="36000" anchor="ctr"/>
                </a:tc>
                <a:tc>
                  <a:txBody>
                    <a:bodyPr/>
                    <a:lstStyle/>
                    <a:p>
                      <a:pPr marR="250190" algn="l" rtl="0"/>
                      <a:r>
                        <a:rPr lang="en-us" sz="1200" b="1" dirty="0">
                          <a:solidFill>
                            <a:schemeClr val="tx2"/>
                          </a:solidFill>
                          <a:effectLst/>
                          <a:latin typeface="+mn-lt"/>
                          <a:ea typeface="MS PGothic" panose="020B0600070205080204" pitchFamily="34" charset="-128"/>
                          <a:cs typeface="Arial" panose="020B0604020202020204" pitchFamily="34" charset="0"/>
                        </a:rPr>
                        <a:t>190 (Smart edition)</a:t>
                      </a:r>
                    </a:p>
                    <a:p>
                      <a:pPr marR="250190" algn="l" rtl="0"/>
                      <a:r>
                        <a:rPr lang="en-us" sz="1200" b="0" dirty="0">
                          <a:solidFill>
                            <a:schemeClr val="tx2"/>
                          </a:solidFill>
                          <a:effectLst/>
                          <a:latin typeface="+mn-lt"/>
                          <a:ea typeface="MS PGothic" panose="020B0600070205080204" pitchFamily="34" charset="-128"/>
                          <a:cs typeface="Arial" panose="020B0604020202020204" pitchFamily="34" charset="0"/>
                        </a:rPr>
                        <a:t>191 (GFS edition) </a:t>
                      </a:r>
                      <a:endParaRPr lang="en-GB" sz="1200" b="0" dirty="0">
                        <a:solidFill>
                          <a:schemeClr val="tx2"/>
                        </a:solidFill>
                        <a:effectLst/>
                        <a:latin typeface="+mn-lt"/>
                        <a:ea typeface="MS PGothic" panose="020B0600070205080204" pitchFamily="34" charset="-128"/>
                        <a:cs typeface="Arial" panose="020B0604020202020204" pitchFamily="34" charset="0"/>
                      </a:endParaRPr>
                    </a:p>
                  </a:txBody>
                  <a:tcPr marL="72000" marR="72000" marT="36000" marB="36000" anchor="ctr"/>
                </a:tc>
                <a:extLst>
                  <a:ext uri="{0D108BD9-81ED-4DB2-BD59-A6C34878D82A}">
                    <a16:rowId xmlns:a16="http://schemas.microsoft.com/office/drawing/2014/main" val="2383897606"/>
                  </a:ext>
                </a:extLst>
              </a:tr>
            </a:tbl>
          </a:graphicData>
        </a:graphic>
      </p:graphicFrame>
      <p:sp>
        <p:nvSpPr>
          <p:cNvPr id="5" name="Title 4">
            <a:extLst>
              <a:ext uri="{FF2B5EF4-FFF2-40B4-BE49-F238E27FC236}">
                <a16:creationId xmlns:a16="http://schemas.microsoft.com/office/drawing/2014/main" id="{EAC49765-2109-BBC2-1956-B7170BB73D09}"/>
              </a:ext>
            </a:extLst>
          </p:cNvPr>
          <p:cNvSpPr>
            <a:spLocks noGrp="1"/>
          </p:cNvSpPr>
          <p:nvPr>
            <p:ph type="title"/>
          </p:nvPr>
        </p:nvSpPr>
        <p:spPr/>
        <p:txBody>
          <a:bodyPr/>
          <a:lstStyle/>
          <a:p>
            <a:r>
              <a:rPr lang="en-us" dirty="0"/>
              <a:t>TWO IFA V6 EDITIONS</a:t>
            </a:r>
            <a:br>
              <a:rPr lang="en-US" dirty="0"/>
            </a:br>
            <a:r>
              <a:rPr lang="en-US" sz="1650" b="0" dirty="0">
                <a:solidFill>
                  <a:srgbClr val="565549"/>
                </a:solidFill>
              </a:rPr>
              <a:t>Principles and criteria – fruit and vegetables (IFA Smart and GFS)</a:t>
            </a:r>
            <a:endParaRPr lang="en-GB" dirty="0"/>
          </a:p>
        </p:txBody>
      </p:sp>
      <p:sp>
        <p:nvSpPr>
          <p:cNvPr id="6" name="Textfeld 5">
            <a:extLst>
              <a:ext uri="{FF2B5EF4-FFF2-40B4-BE49-F238E27FC236}">
                <a16:creationId xmlns:a16="http://schemas.microsoft.com/office/drawing/2014/main" id="{39F43BF0-B7E9-386A-56D0-6818EBAD860A}"/>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15</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2499781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67B658E-AD34-44B7-9C22-502B359858D0}"/>
              </a:ext>
            </a:extLst>
          </p:cNvPr>
          <p:cNvSpPr>
            <a:spLocks noGrp="1"/>
          </p:cNvSpPr>
          <p:nvPr>
            <p:ph type="title"/>
          </p:nvPr>
        </p:nvSpPr>
        <p:spPr>
          <a:xfrm>
            <a:off x="1003224" y="-1"/>
            <a:ext cx="7683576" cy="936000"/>
          </a:xfrm>
        </p:spPr>
        <p:txBody>
          <a:bodyPr rtlCol="0"/>
          <a:lstStyle/>
          <a:p>
            <a:pPr rtl="0"/>
            <a:r>
              <a:rPr lang="en-us" dirty="0"/>
              <a:t>STANDARD CONTENT </a:t>
            </a:r>
            <a:br>
              <a:rPr lang="de-DE" dirty="0">
                <a:solidFill>
                  <a:schemeClr val="accent5"/>
                </a:solidFill>
              </a:rPr>
            </a:br>
            <a:r>
              <a:rPr lang="en-us" sz="1650" b="0" dirty="0">
                <a:solidFill>
                  <a:schemeClr val="tx2"/>
                </a:solidFill>
              </a:rPr>
              <a:t>Principles and criteria</a:t>
            </a:r>
            <a:r>
              <a:rPr lang="en-US" sz="1650" b="0" dirty="0">
                <a:solidFill>
                  <a:schemeClr val="tx2"/>
                </a:solidFill>
              </a:rPr>
              <a:t> – flowers and ornamentals (IFA Smart) </a:t>
            </a:r>
            <a:endParaRPr lang="en-us" sz="1650" b="0" dirty="0">
              <a:solidFill>
                <a:schemeClr val="tx2"/>
              </a:solidFill>
            </a:endParaRPr>
          </a:p>
        </p:txBody>
      </p:sp>
      <p:grpSp>
        <p:nvGrpSpPr>
          <p:cNvPr id="3" name="Group 2">
            <a:extLst>
              <a:ext uri="{FF2B5EF4-FFF2-40B4-BE49-F238E27FC236}">
                <a16:creationId xmlns:a16="http://schemas.microsoft.com/office/drawing/2014/main" id="{2C290C27-3D29-A478-BF60-8DF8E7213E6D}"/>
              </a:ext>
            </a:extLst>
          </p:cNvPr>
          <p:cNvGrpSpPr/>
          <p:nvPr/>
        </p:nvGrpSpPr>
        <p:grpSpPr>
          <a:xfrm>
            <a:off x="529406" y="1261433"/>
            <a:ext cx="4954929" cy="3145726"/>
            <a:chOff x="542051" y="1261433"/>
            <a:chExt cx="4954929" cy="3145726"/>
          </a:xfrm>
        </p:grpSpPr>
        <p:grpSp>
          <p:nvGrpSpPr>
            <p:cNvPr id="2" name="Group 1">
              <a:extLst>
                <a:ext uri="{FF2B5EF4-FFF2-40B4-BE49-F238E27FC236}">
                  <a16:creationId xmlns:a16="http://schemas.microsoft.com/office/drawing/2014/main" id="{FA1A8867-2620-4AF3-8DF9-DADDCC14DFF9}"/>
                </a:ext>
              </a:extLst>
            </p:cNvPr>
            <p:cNvGrpSpPr/>
            <p:nvPr/>
          </p:nvGrpSpPr>
          <p:grpSpPr>
            <a:xfrm>
              <a:off x="1897589" y="1770455"/>
              <a:ext cx="2751394" cy="2377624"/>
              <a:chOff x="1314484" y="1845511"/>
              <a:chExt cx="2751394" cy="2377624"/>
            </a:xfrm>
          </p:grpSpPr>
          <p:graphicFrame>
            <p:nvGraphicFramePr>
              <p:cNvPr id="8" name="Chart 7">
                <a:extLst>
                  <a:ext uri="{FF2B5EF4-FFF2-40B4-BE49-F238E27FC236}">
                    <a16:creationId xmlns:a16="http://schemas.microsoft.com/office/drawing/2014/main" id="{8A0F5D98-9F8F-4F15-AA25-FB79E118EE6F}"/>
                  </a:ext>
                </a:extLst>
              </p:cNvPr>
              <p:cNvGraphicFramePr/>
              <p:nvPr/>
            </p:nvGraphicFramePr>
            <p:xfrm>
              <a:off x="1314484" y="1845511"/>
              <a:ext cx="2751394" cy="2377624"/>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Logo&#10;&#10;Description automatically generated">
                <a:extLst>
                  <a:ext uri="{FF2B5EF4-FFF2-40B4-BE49-F238E27FC236}">
                    <a16:creationId xmlns:a16="http://schemas.microsoft.com/office/drawing/2014/main" id="{F91D7C7E-7E18-4592-B395-F69AF684BD61}"/>
                  </a:ext>
                </a:extLst>
              </p:cNvPr>
              <p:cNvPicPr>
                <a:picLocks noChangeAspect="1"/>
              </p:cNvPicPr>
              <p:nvPr/>
            </p:nvPicPr>
            <p:blipFill>
              <a:blip r:embed="rId4"/>
              <a:stretch>
                <a:fillRect/>
              </a:stretch>
            </p:blipFill>
            <p:spPr>
              <a:xfrm>
                <a:off x="2109934" y="2531776"/>
                <a:ext cx="768733" cy="768733"/>
              </a:xfrm>
              <a:prstGeom prst="rect">
                <a:avLst/>
              </a:prstGeom>
            </p:spPr>
          </p:pic>
        </p:grpSp>
        <p:sp>
          <p:nvSpPr>
            <p:cNvPr id="9" name="TextBox 8">
              <a:extLst>
                <a:ext uri="{FF2B5EF4-FFF2-40B4-BE49-F238E27FC236}">
                  <a16:creationId xmlns:a16="http://schemas.microsoft.com/office/drawing/2014/main" id="{DD8CFE62-0C7E-44F4-A96C-A6EAE58AF610}"/>
                </a:ext>
              </a:extLst>
            </p:cNvPr>
            <p:cNvSpPr txBox="1"/>
            <p:nvPr/>
          </p:nvSpPr>
          <p:spPr>
            <a:xfrm>
              <a:off x="3869022" y="1451459"/>
              <a:ext cx="1559922" cy="738664"/>
            </a:xfrm>
            <a:prstGeom prst="rect">
              <a:avLst/>
            </a:prstGeom>
            <a:noFill/>
          </p:spPr>
          <p:txBody>
            <a:bodyPr wrap="square" rtlCol="0">
              <a:spAutoFit/>
            </a:bodyPr>
            <a:lstStyle/>
            <a:p>
              <a:r>
                <a:rPr lang="en-us" sz="1400" dirty="0"/>
                <a:t>Production processes:</a:t>
              </a:r>
              <a:br>
                <a:rPr lang="en-us" sz="1400" dirty="0"/>
              </a:br>
              <a:r>
                <a:rPr lang="en-us" sz="1400" b="1" dirty="0"/>
                <a:t>28% </a:t>
              </a:r>
            </a:p>
          </p:txBody>
        </p:sp>
        <p:sp>
          <p:nvSpPr>
            <p:cNvPr id="12" name="TextBox 11">
              <a:extLst>
                <a:ext uri="{FF2B5EF4-FFF2-40B4-BE49-F238E27FC236}">
                  <a16:creationId xmlns:a16="http://schemas.microsoft.com/office/drawing/2014/main" id="{B63DA5E3-54FC-4A1D-9FB5-806F8A0C54CD}"/>
                </a:ext>
              </a:extLst>
            </p:cNvPr>
            <p:cNvSpPr txBox="1"/>
            <p:nvPr/>
          </p:nvSpPr>
          <p:spPr>
            <a:xfrm>
              <a:off x="3800986" y="3668495"/>
              <a:ext cx="1695994" cy="738664"/>
            </a:xfrm>
            <a:prstGeom prst="rect">
              <a:avLst/>
            </a:prstGeom>
            <a:noFill/>
          </p:spPr>
          <p:txBody>
            <a:bodyPr wrap="square" rtlCol="0">
              <a:spAutoFit/>
            </a:bodyPr>
            <a:lstStyle/>
            <a:p>
              <a:pPr rtl="0"/>
              <a:r>
                <a:rPr lang="en-us" sz="1400" dirty="0"/>
                <a:t>Environmental sustainability:</a:t>
              </a:r>
              <a:br>
                <a:rPr lang="en-us" sz="1400" dirty="0"/>
              </a:br>
              <a:r>
                <a:rPr lang="en-us" sz="1400" b="1" dirty="0"/>
                <a:t>31%</a:t>
              </a:r>
              <a:endParaRPr lang="en-us" sz="1400" dirty="0"/>
            </a:p>
          </p:txBody>
        </p:sp>
        <p:sp>
          <p:nvSpPr>
            <p:cNvPr id="13" name="TextBox 12">
              <a:extLst>
                <a:ext uri="{FF2B5EF4-FFF2-40B4-BE49-F238E27FC236}">
                  <a16:creationId xmlns:a16="http://schemas.microsoft.com/office/drawing/2014/main" id="{842911A1-83DD-4117-9778-A6E5CEDA1535}"/>
                </a:ext>
              </a:extLst>
            </p:cNvPr>
            <p:cNvSpPr txBox="1"/>
            <p:nvPr/>
          </p:nvSpPr>
          <p:spPr>
            <a:xfrm>
              <a:off x="668696" y="1261433"/>
              <a:ext cx="1655834" cy="954107"/>
            </a:xfrm>
            <a:prstGeom prst="rect">
              <a:avLst/>
            </a:prstGeom>
            <a:noFill/>
          </p:spPr>
          <p:txBody>
            <a:bodyPr wrap="square" rtlCol="0">
              <a:spAutoFit/>
            </a:bodyPr>
            <a:lstStyle/>
            <a:p>
              <a:pPr algn="r" rtl="0"/>
              <a:r>
                <a:rPr lang="en-us" sz="1400" dirty="0"/>
                <a:t>Legal, management, and traceability:</a:t>
              </a:r>
              <a:br>
                <a:rPr lang="en-us" sz="1400" dirty="0"/>
              </a:br>
              <a:r>
                <a:rPr lang="en-us" sz="1400" b="1" dirty="0"/>
                <a:t>22%</a:t>
              </a:r>
              <a:endParaRPr lang="en-us" sz="1400" dirty="0"/>
            </a:p>
          </p:txBody>
        </p:sp>
        <p:sp>
          <p:nvSpPr>
            <p:cNvPr id="14" name="TextBox 13">
              <a:extLst>
                <a:ext uri="{FF2B5EF4-FFF2-40B4-BE49-F238E27FC236}">
                  <a16:creationId xmlns:a16="http://schemas.microsoft.com/office/drawing/2014/main" id="{74515C83-9B51-46E4-BB76-A178F5FFA5F6}"/>
                </a:ext>
              </a:extLst>
            </p:cNvPr>
            <p:cNvSpPr txBox="1"/>
            <p:nvPr/>
          </p:nvSpPr>
          <p:spPr>
            <a:xfrm>
              <a:off x="542051" y="3222402"/>
              <a:ext cx="1559922" cy="738664"/>
            </a:xfrm>
            <a:prstGeom prst="rect">
              <a:avLst/>
            </a:prstGeom>
            <a:noFill/>
          </p:spPr>
          <p:txBody>
            <a:bodyPr wrap="square" rtlCol="0">
              <a:spAutoFit/>
            </a:bodyPr>
            <a:lstStyle/>
            <a:p>
              <a:pPr algn="r" rtl="0"/>
              <a:r>
                <a:rPr lang="en-us" sz="1400" dirty="0"/>
                <a:t>Workers’ </a:t>
              </a:r>
              <a:br>
                <a:rPr lang="en-us" sz="1400" dirty="0"/>
              </a:br>
              <a:r>
                <a:rPr lang="en-us" sz="1400" dirty="0"/>
                <a:t>well-being:</a:t>
              </a:r>
              <a:br>
                <a:rPr lang="en-us" sz="1400" dirty="0"/>
              </a:br>
              <a:r>
                <a:rPr lang="en-us" sz="1400" b="1" dirty="0"/>
                <a:t>19%</a:t>
              </a:r>
              <a:endParaRPr lang="en-us" sz="1400" dirty="0"/>
            </a:p>
          </p:txBody>
        </p:sp>
      </p:grpSp>
      <p:graphicFrame>
        <p:nvGraphicFramePr>
          <p:cNvPr id="11" name="Table 10">
            <a:extLst>
              <a:ext uri="{FF2B5EF4-FFF2-40B4-BE49-F238E27FC236}">
                <a16:creationId xmlns:a16="http://schemas.microsoft.com/office/drawing/2014/main" id="{667BDCED-E2FB-0757-BD31-258BB7B8FF0E}"/>
              </a:ext>
            </a:extLst>
          </p:cNvPr>
          <p:cNvGraphicFramePr>
            <a:graphicFrameLocks noGrp="1"/>
          </p:cNvGraphicFramePr>
          <p:nvPr/>
        </p:nvGraphicFramePr>
        <p:xfrm>
          <a:off x="5416299" y="1741170"/>
          <a:ext cx="3167643" cy="1838970"/>
        </p:xfrm>
        <a:graphic>
          <a:graphicData uri="http://schemas.openxmlformats.org/drawingml/2006/table">
            <a:tbl>
              <a:tblPr firstRow="1" bandRow="1">
                <a:tableStyleId>{7DF18680-E054-41AD-8BC1-D1AEF772440D}</a:tableStyleId>
              </a:tblPr>
              <a:tblGrid>
                <a:gridCol w="2012353">
                  <a:extLst>
                    <a:ext uri="{9D8B030D-6E8A-4147-A177-3AD203B41FA5}">
                      <a16:colId xmlns:a16="http://schemas.microsoft.com/office/drawing/2014/main" val="3924195629"/>
                    </a:ext>
                  </a:extLst>
                </a:gridCol>
                <a:gridCol w="1155290">
                  <a:extLst>
                    <a:ext uri="{9D8B030D-6E8A-4147-A177-3AD203B41FA5}">
                      <a16:colId xmlns:a16="http://schemas.microsoft.com/office/drawing/2014/main" val="4080069134"/>
                    </a:ext>
                  </a:extLst>
                </a:gridCol>
              </a:tblGrid>
              <a:tr h="422910">
                <a:tc>
                  <a:txBody>
                    <a:bodyPr/>
                    <a:lstStyle/>
                    <a:p>
                      <a:pPr rtl="0"/>
                      <a:r>
                        <a:rPr lang="en-us" sz="1600" dirty="0"/>
                        <a:t>Category level</a:t>
                      </a:r>
                      <a:endParaRPr lang="en-GB" sz="1600" dirty="0"/>
                    </a:p>
                  </a:txBody>
                  <a:tcPr marL="79932" marR="79932" marT="39966" marB="39966" anchor="ctr"/>
                </a:tc>
                <a:tc>
                  <a:txBody>
                    <a:bodyPr/>
                    <a:lstStyle/>
                    <a:p>
                      <a:pPr rtl="0"/>
                      <a:r>
                        <a:rPr lang="en-us" sz="1600" dirty="0"/>
                        <a:t>Principles</a:t>
                      </a:r>
                      <a:endParaRPr lang="en-GB" sz="1600" dirty="0"/>
                    </a:p>
                  </a:txBody>
                  <a:tcPr marL="79932" marR="79932" marT="39966" marB="39966" anchor="ctr"/>
                </a:tc>
                <a:extLst>
                  <a:ext uri="{0D108BD9-81ED-4DB2-BD59-A6C34878D82A}">
                    <a16:rowId xmlns:a16="http://schemas.microsoft.com/office/drawing/2014/main" val="1031434235"/>
                  </a:ext>
                </a:extLst>
              </a:tr>
              <a:tr h="354015">
                <a:tc>
                  <a:txBody>
                    <a:bodyPr/>
                    <a:lstStyle/>
                    <a:p>
                      <a:pPr rtl="0"/>
                      <a:r>
                        <a:rPr lang="en-us" sz="1600"/>
                        <a:t>Major Must</a:t>
                      </a:r>
                      <a:endParaRPr lang="de-DE" sz="1600"/>
                    </a:p>
                  </a:txBody>
                  <a:tcPr marL="79932" marR="79932" marT="39966" marB="39966" anchor="ctr"/>
                </a:tc>
                <a:tc>
                  <a:txBody>
                    <a:bodyPr/>
                    <a:lstStyle/>
                    <a:p>
                      <a:pPr marR="250190" algn="l" rtl="0"/>
                      <a:r>
                        <a:rPr lang="en-us" sz="1600" b="0" dirty="0">
                          <a:solidFill>
                            <a:schemeClr val="tx2"/>
                          </a:solidFill>
                          <a:effectLst/>
                          <a:latin typeface="+mn-lt"/>
                          <a:ea typeface="MS PGothic" panose="020B0600070205080204" pitchFamily="34" charset="-128"/>
                          <a:cs typeface="Arial" panose="020B0604020202020204" pitchFamily="34" charset="0"/>
                        </a:rPr>
                        <a:t>67</a:t>
                      </a:r>
                      <a:endParaRPr lang="en-GB" sz="16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272540799"/>
                  </a:ext>
                </a:extLst>
              </a:tr>
              <a:tr h="354015">
                <a:tc>
                  <a:txBody>
                    <a:bodyPr/>
                    <a:lstStyle/>
                    <a:p>
                      <a:pPr rtl="0"/>
                      <a:r>
                        <a:rPr lang="en-us" sz="1600"/>
                        <a:t>Minor Must</a:t>
                      </a:r>
                      <a:endParaRPr lang="de-DE" sz="1600"/>
                    </a:p>
                  </a:txBody>
                  <a:tcPr marL="79932" marR="79932" marT="39966" marB="39966" anchor="ctr"/>
                </a:tc>
                <a:tc>
                  <a:txBody>
                    <a:bodyPr/>
                    <a:lstStyle/>
                    <a:p>
                      <a:pPr marR="250190" algn="l" rtl="0"/>
                      <a:r>
                        <a:rPr lang="en-us" sz="1600" b="0" dirty="0">
                          <a:solidFill>
                            <a:schemeClr val="tx2"/>
                          </a:solidFill>
                          <a:effectLst/>
                          <a:latin typeface="+mn-lt"/>
                          <a:ea typeface="MS PGothic" panose="020B0600070205080204" pitchFamily="34" charset="-128"/>
                          <a:cs typeface="Arial" panose="020B0604020202020204" pitchFamily="34" charset="0"/>
                        </a:rPr>
                        <a:t>77</a:t>
                      </a:r>
                      <a:endParaRPr lang="en-GB" sz="16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1384945583"/>
                  </a:ext>
                </a:extLst>
              </a:tr>
              <a:tr h="354015">
                <a:tc>
                  <a:txBody>
                    <a:bodyPr/>
                    <a:lstStyle/>
                    <a:p>
                      <a:pPr rtl="0"/>
                      <a:r>
                        <a:rPr lang="en-us" sz="1600"/>
                        <a:t>Recommendation</a:t>
                      </a:r>
                      <a:endParaRPr lang="en-GB" sz="1600"/>
                    </a:p>
                  </a:txBody>
                  <a:tcPr marL="79932" marR="79932" marT="39966" marB="39966" anchor="ctr"/>
                </a:tc>
                <a:tc>
                  <a:txBody>
                    <a:bodyPr/>
                    <a:lstStyle/>
                    <a:p>
                      <a:pPr marR="250190" algn="l" rtl="0"/>
                      <a:r>
                        <a:rPr lang="en-us" sz="1600" b="0" dirty="0">
                          <a:solidFill>
                            <a:schemeClr val="tx2"/>
                          </a:solidFill>
                          <a:effectLst/>
                          <a:latin typeface="+mn-lt"/>
                          <a:ea typeface="Times New Roman" panose="02020603050405020304" pitchFamily="18" charset="0"/>
                          <a:cs typeface="Arial" panose="020B0604020202020204" pitchFamily="34" charset="0"/>
                        </a:rPr>
                        <a:t>14</a:t>
                      </a:r>
                      <a:endParaRPr lang="en-GB" sz="1600" b="0"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1063948945"/>
                  </a:ext>
                </a:extLst>
              </a:tr>
              <a:tr h="354015">
                <a:tc>
                  <a:txBody>
                    <a:bodyPr/>
                    <a:lstStyle/>
                    <a:p>
                      <a:pPr rtl="0"/>
                      <a:r>
                        <a:rPr lang="en-us" sz="1600" b="1"/>
                        <a:t>TOTAL</a:t>
                      </a:r>
                      <a:endParaRPr lang="en-GB" sz="1600" b="1"/>
                    </a:p>
                  </a:txBody>
                  <a:tcPr marL="79932" marR="79932" marT="39966" marB="39966" anchor="ctr"/>
                </a:tc>
                <a:tc>
                  <a:txBody>
                    <a:bodyPr/>
                    <a:lstStyle/>
                    <a:p>
                      <a:pPr marR="250190" algn="l" rtl="0"/>
                      <a:r>
                        <a:rPr lang="en-us" sz="1600" b="1" dirty="0">
                          <a:solidFill>
                            <a:schemeClr val="tx2"/>
                          </a:solidFill>
                          <a:effectLst/>
                          <a:latin typeface="+mn-lt"/>
                          <a:ea typeface="Times New Roman" panose="02020603050405020304" pitchFamily="18" charset="0"/>
                          <a:cs typeface="Arial" panose="020B0604020202020204" pitchFamily="34" charset="0"/>
                        </a:rPr>
                        <a:t>158</a:t>
                      </a:r>
                      <a:endParaRPr lang="en-GB" sz="1600" b="1" dirty="0">
                        <a:solidFill>
                          <a:schemeClr val="tx2"/>
                        </a:solidFill>
                        <a:effectLst/>
                        <a:latin typeface="+mn-lt"/>
                        <a:ea typeface="MS PGothic" panose="020B0600070205080204" pitchFamily="34" charset="-128"/>
                        <a:cs typeface="Arial" panose="020B0604020202020204" pitchFamily="34" charset="0"/>
                      </a:endParaRPr>
                    </a:p>
                  </a:txBody>
                  <a:tcPr marL="59949" marR="59949" marT="0" marB="0" anchor="ctr"/>
                </a:tc>
                <a:extLst>
                  <a:ext uri="{0D108BD9-81ED-4DB2-BD59-A6C34878D82A}">
                    <a16:rowId xmlns:a16="http://schemas.microsoft.com/office/drawing/2014/main" val="2383897606"/>
                  </a:ext>
                </a:extLst>
              </a:tr>
            </a:tbl>
          </a:graphicData>
        </a:graphic>
      </p:graphicFrame>
      <p:sp>
        <p:nvSpPr>
          <p:cNvPr id="4" name="Textfeld 5">
            <a:extLst>
              <a:ext uri="{FF2B5EF4-FFF2-40B4-BE49-F238E27FC236}">
                <a16:creationId xmlns:a16="http://schemas.microsoft.com/office/drawing/2014/main" id="{E6654CAC-7451-2CC7-B4E0-55C95E229ACF}"/>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16</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3058813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029999-82E0-43E9-9281-AA81A92FA75E}"/>
              </a:ext>
            </a:extLst>
          </p:cNvPr>
          <p:cNvSpPr>
            <a:spLocks noGrp="1"/>
          </p:cNvSpPr>
          <p:nvPr>
            <p:ph type="title"/>
          </p:nvPr>
        </p:nvSpPr>
        <p:spPr/>
        <p:txBody>
          <a:bodyPr rtlCol="0"/>
          <a:lstStyle/>
          <a:p>
            <a:pPr rtl="0"/>
            <a:r>
              <a:rPr lang="en-us"/>
              <a:t>A STRONGER FOCUS ON SUSTAINABILITY</a:t>
            </a:r>
            <a:br>
              <a:rPr lang="en-US"/>
            </a:br>
            <a:r>
              <a:rPr lang="en-us" sz="1600" b="0">
                <a:solidFill>
                  <a:srgbClr val="565549"/>
                </a:solidFill>
              </a:rPr>
              <a:t>How?</a:t>
            </a:r>
            <a:endParaRPr lang="en-US" b="0">
              <a:solidFill>
                <a:srgbClr val="565549"/>
              </a:solidFill>
            </a:endParaRPr>
          </a:p>
        </p:txBody>
      </p:sp>
      <p:sp>
        <p:nvSpPr>
          <p:cNvPr id="7" name="Content Placeholder 1">
            <a:extLst>
              <a:ext uri="{FF2B5EF4-FFF2-40B4-BE49-F238E27FC236}">
                <a16:creationId xmlns:a16="http://schemas.microsoft.com/office/drawing/2014/main" id="{70CAF390-3347-4094-931C-819BE3BDFF13}"/>
              </a:ext>
            </a:extLst>
          </p:cNvPr>
          <p:cNvSpPr txBox="1">
            <a:spLocks/>
          </p:cNvSpPr>
          <p:nvPr/>
        </p:nvSpPr>
        <p:spPr bwMode="auto">
          <a:xfrm>
            <a:off x="575207" y="1115871"/>
            <a:ext cx="7683576" cy="44055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defTabSz="457200" rtl="0" eaLnBrk="1" fontAlgn="base" hangingPunct="1">
              <a:spcBef>
                <a:spcPct val="20000"/>
              </a:spcBef>
              <a:spcAft>
                <a:spcPct val="0"/>
              </a:spcAft>
              <a:buClr>
                <a:schemeClr val="accent1"/>
              </a:buClr>
              <a:buSzPct val="90000"/>
              <a:buFont typeface="Arial" charset="0"/>
              <a:buChar char="•"/>
              <a:defRPr sz="16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16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rtl="0">
              <a:buNone/>
            </a:pPr>
            <a:r>
              <a:rPr lang="en-us" sz="1700" b="1" dirty="0"/>
              <a:t>Environmental sustainability </a:t>
            </a:r>
            <a:r>
              <a:rPr lang="en-us" sz="1700" dirty="0"/>
              <a:t>is a major focus of IFA v6.</a:t>
            </a:r>
            <a:endParaRPr lang="en-US" sz="1700" dirty="0"/>
          </a:p>
          <a:p>
            <a:pPr marL="0" indent="0" rtl="0">
              <a:buNone/>
            </a:pPr>
            <a:endParaRPr lang="en-US" sz="1400" dirty="0"/>
          </a:p>
        </p:txBody>
      </p:sp>
      <p:sp>
        <p:nvSpPr>
          <p:cNvPr id="12" name="TextBox 11">
            <a:extLst>
              <a:ext uri="{FF2B5EF4-FFF2-40B4-BE49-F238E27FC236}">
                <a16:creationId xmlns:a16="http://schemas.microsoft.com/office/drawing/2014/main" id="{E251C1AA-1BD9-495D-BE24-FE5EB247FD28}"/>
              </a:ext>
            </a:extLst>
          </p:cNvPr>
          <p:cNvSpPr txBox="1"/>
          <p:nvPr/>
        </p:nvSpPr>
        <p:spPr>
          <a:xfrm>
            <a:off x="1878713" y="1736299"/>
            <a:ext cx="4677730" cy="2318543"/>
          </a:xfrm>
          <a:prstGeom prst="rect">
            <a:avLst/>
          </a:prstGeom>
          <a:noFill/>
          <a:ln>
            <a:noFill/>
          </a:ln>
        </p:spPr>
        <p:txBody>
          <a:bodyPr vert="horz" wrap="square" lIns="91440" tIns="45720" rIns="91440" bIns="45720" numCol="1" rtlCol="0" anchor="t" anchorCtr="0" compatLnSpc="1">
            <a:prstTxWarp prst="textNoShape">
              <a:avLst/>
            </a:prstTxWarp>
          </a:bodyPr>
          <a:lstStyle>
            <a:defPPr>
              <a:defRPr lang="en-US"/>
            </a:defPPr>
            <a:lvl1pPr marL="0" indent="0" eaLnBrk="1" hangingPunct="1">
              <a:spcBef>
                <a:spcPct val="20000"/>
              </a:spcBef>
              <a:buClr>
                <a:schemeClr val="accent1"/>
              </a:buClr>
              <a:buSzPct val="90000"/>
              <a:buFont typeface="Arial" charset="0"/>
              <a:buNone/>
              <a:defRPr sz="1400">
                <a:latin typeface="+mn-lt"/>
              </a:defRPr>
            </a:lvl1pPr>
            <a:lvl2pPr marL="742950" indent="-285750" eaLnBrk="1" hangingPunct="1">
              <a:spcBef>
                <a:spcPct val="20000"/>
              </a:spcBef>
              <a:buClr>
                <a:schemeClr val="accent1"/>
              </a:buClr>
              <a:buSzPct val="90000"/>
              <a:buFont typeface="Lucida Grande" charset="0"/>
              <a:buChar char="-"/>
              <a:defRPr sz="1600">
                <a:latin typeface="+mn-lt"/>
                <a:cs typeface="+mn-cs"/>
              </a:defRPr>
            </a:lvl2pPr>
            <a:lvl3pPr marL="1143000" indent="-228600" eaLnBrk="1" hangingPunct="1">
              <a:spcBef>
                <a:spcPct val="20000"/>
              </a:spcBef>
              <a:buClr>
                <a:schemeClr val="accent1"/>
              </a:buClr>
              <a:buSzPct val="80000"/>
              <a:buFont typeface="Arial" charset="0"/>
              <a:buChar char="•"/>
              <a:defRPr sz="1600">
                <a:latin typeface="+mn-lt"/>
                <a:cs typeface="+mn-cs"/>
              </a:defRPr>
            </a:lvl3pPr>
            <a:lvl4pPr marL="1600200" indent="-228600" eaLnBrk="1" hangingPunct="1">
              <a:spcBef>
                <a:spcPct val="20000"/>
              </a:spcBef>
              <a:buClr>
                <a:schemeClr val="accent1"/>
              </a:buClr>
              <a:buFont typeface="Wingdings" charset="0"/>
              <a:buChar char="ü"/>
              <a:defRPr sz="1600">
                <a:latin typeface="+mn-lt"/>
                <a:cs typeface="+mn-cs"/>
              </a:defRPr>
            </a:lvl4pPr>
            <a:lvl5pPr marL="2057400" indent="-228600" eaLnBrk="1" hangingPunct="1">
              <a:spcBef>
                <a:spcPct val="20000"/>
              </a:spcBef>
              <a:buClr>
                <a:schemeClr val="accent1"/>
              </a:buClr>
              <a:buFont typeface="Arial" charset="0"/>
              <a:buChar char="»"/>
              <a:defRPr sz="1600">
                <a:latin typeface="+mn-lt"/>
                <a:cs typeface="+mn-cs"/>
              </a:defRPr>
            </a:lvl5pPr>
            <a:lvl6pPr marL="2514600" indent="-228600">
              <a:spcBef>
                <a:spcPct val="20000"/>
              </a:spcBef>
              <a:buFont typeface="Arial"/>
              <a:buChar char="•"/>
              <a:defRPr sz="2000">
                <a:latin typeface="+mn-lt"/>
                <a:ea typeface="+mn-ea"/>
                <a:cs typeface="+mn-cs"/>
              </a:defRPr>
            </a:lvl6pPr>
            <a:lvl7pPr marL="2971800" indent="-228600">
              <a:spcBef>
                <a:spcPct val="20000"/>
              </a:spcBef>
              <a:buFont typeface="Arial"/>
              <a:buChar char="•"/>
              <a:defRPr sz="2000">
                <a:latin typeface="+mn-lt"/>
                <a:ea typeface="+mn-ea"/>
                <a:cs typeface="+mn-cs"/>
              </a:defRPr>
            </a:lvl7pPr>
            <a:lvl8pPr marL="3429000" indent="-228600">
              <a:spcBef>
                <a:spcPct val="20000"/>
              </a:spcBef>
              <a:buFont typeface="Arial"/>
              <a:buChar char="•"/>
              <a:defRPr sz="2000">
                <a:latin typeface="+mn-lt"/>
                <a:ea typeface="+mn-ea"/>
                <a:cs typeface="+mn-cs"/>
              </a:defRPr>
            </a:lvl8pPr>
            <a:lvl9pPr marL="3886200" indent="-228600">
              <a:spcBef>
                <a:spcPct val="20000"/>
              </a:spcBef>
              <a:buFont typeface="Arial"/>
              <a:buChar char="•"/>
              <a:defRPr sz="2000">
                <a:latin typeface="+mn-lt"/>
                <a:ea typeface="+mn-ea"/>
                <a:cs typeface="+mn-cs"/>
              </a:defRPr>
            </a:lvl9pPr>
          </a:lstStyle>
          <a:p>
            <a:pPr rtl="0"/>
            <a:r>
              <a:rPr lang="en-us" sz="1700" b="1" u="sng" dirty="0">
                <a:solidFill>
                  <a:srgbClr val="00A038"/>
                </a:solidFill>
              </a:rPr>
              <a:t>New</a:t>
            </a:r>
            <a:r>
              <a:rPr lang="en-us" sz="1700" b="1" dirty="0">
                <a:solidFill>
                  <a:srgbClr val="00A038"/>
                </a:solidFill>
              </a:rPr>
              <a:t> sustainability topics in IFA v6:</a:t>
            </a:r>
            <a:endParaRPr lang="en-US" sz="1700" dirty="0"/>
          </a:p>
          <a:p>
            <a:pPr marL="285750" indent="-285750" rtl="0">
              <a:buFont typeface="Arial" panose="020B0604020202020204" pitchFamily="34" charset="0"/>
              <a:buChar char="•"/>
            </a:pPr>
            <a:r>
              <a:rPr lang="en-us" sz="1500" dirty="0"/>
              <a:t>Greenhouse gases and climate change</a:t>
            </a:r>
          </a:p>
          <a:p>
            <a:pPr marL="285750" indent="-285750" rtl="0">
              <a:buFont typeface="Arial" panose="020B0604020202020204" pitchFamily="34" charset="0"/>
              <a:buChar char="•"/>
            </a:pPr>
            <a:r>
              <a:rPr lang="en-us" sz="1500" dirty="0"/>
              <a:t>Ecosystem restoration</a:t>
            </a:r>
          </a:p>
          <a:p>
            <a:pPr marL="285750" indent="-285750" rtl="0">
              <a:buFont typeface="Arial" panose="020B0604020202020204" pitchFamily="34" charset="0"/>
              <a:buChar char="•"/>
            </a:pPr>
            <a:r>
              <a:rPr lang="en-us" sz="1500" dirty="0"/>
              <a:t>Food waste management</a:t>
            </a:r>
          </a:p>
          <a:p>
            <a:pPr marL="285750" indent="-285750" rtl="0">
              <a:buFont typeface="Arial" panose="020B0604020202020204" pitchFamily="34" charset="0"/>
              <a:buChar char="•"/>
            </a:pPr>
            <a:r>
              <a:rPr lang="en-us" sz="1500" dirty="0"/>
              <a:t>Plastics management</a:t>
            </a:r>
          </a:p>
          <a:p>
            <a:pPr marL="285750" indent="-285750" rtl="0">
              <a:buFont typeface="Arial" panose="020B0604020202020204" pitchFamily="34" charset="0"/>
              <a:buChar char="•"/>
            </a:pPr>
            <a:r>
              <a:rPr lang="en-us" sz="1500" dirty="0"/>
              <a:t>Carbon neutrality </a:t>
            </a:r>
          </a:p>
          <a:p>
            <a:pPr marL="285750" indent="-285750" rtl="0">
              <a:buFont typeface="Arial" panose="020B0604020202020204" pitchFamily="34" charset="0"/>
              <a:buChar char="•"/>
            </a:pPr>
            <a:r>
              <a:rPr lang="en-us" sz="1500" dirty="0"/>
              <a:t>Deforestation prevention</a:t>
            </a:r>
          </a:p>
          <a:p>
            <a:pPr marL="285750" indent="-285750" rtl="0">
              <a:buFont typeface="Arial" panose="020B0604020202020204" pitchFamily="34" charset="0"/>
              <a:buChar char="•"/>
            </a:pPr>
            <a:r>
              <a:rPr lang="en-us" sz="1500" dirty="0"/>
              <a:t>Animal welfare</a:t>
            </a:r>
          </a:p>
          <a:p>
            <a:pPr marL="285750" indent="-285750" rtl="0">
              <a:buFont typeface="Arial" panose="020B0604020202020204" pitchFamily="34" charset="0"/>
              <a:buChar char="•"/>
            </a:pPr>
            <a:r>
              <a:rPr lang="en-us" sz="1500" dirty="0"/>
              <a:t>The farm as an agricultural ecosystem</a:t>
            </a:r>
          </a:p>
          <a:p>
            <a:pPr marL="285750" indent="-285750" rtl="0">
              <a:buFont typeface="Arial" panose="020B0604020202020204" pitchFamily="34" charset="0"/>
              <a:buChar char="•"/>
            </a:pPr>
            <a:r>
              <a:rPr lang="en-us" sz="1500" dirty="0"/>
              <a:t>Continuous improvement</a:t>
            </a:r>
          </a:p>
          <a:p>
            <a:pPr rtl="0"/>
            <a:endParaRPr lang="en-US" dirty="0"/>
          </a:p>
        </p:txBody>
      </p:sp>
      <p:sp>
        <p:nvSpPr>
          <p:cNvPr id="2" name="Textfeld 5">
            <a:extLst>
              <a:ext uri="{FF2B5EF4-FFF2-40B4-BE49-F238E27FC236}">
                <a16:creationId xmlns:a16="http://schemas.microsoft.com/office/drawing/2014/main" id="{C5C4C23E-C8E6-86E3-0CFD-59AA9668B982}"/>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17</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634372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36C905-601F-45A5-917E-54CD0FC79412}"/>
              </a:ext>
            </a:extLst>
          </p:cNvPr>
          <p:cNvSpPr>
            <a:spLocks noGrp="1"/>
          </p:cNvSpPr>
          <p:nvPr>
            <p:ph type="title"/>
          </p:nvPr>
        </p:nvSpPr>
        <p:spPr/>
        <p:txBody>
          <a:bodyPr rtlCol="0"/>
          <a:lstStyle/>
          <a:p>
            <a:pPr rtl="0"/>
            <a:r>
              <a:rPr lang="en-us" dirty="0"/>
              <a:t>COSTS</a:t>
            </a:r>
            <a:endParaRPr lang="en-DE" dirty="0"/>
          </a:p>
        </p:txBody>
      </p:sp>
      <p:sp>
        <p:nvSpPr>
          <p:cNvPr id="4" name="Inhaltsplatzhalter 8">
            <a:extLst>
              <a:ext uri="{FF2B5EF4-FFF2-40B4-BE49-F238E27FC236}">
                <a16:creationId xmlns:a16="http://schemas.microsoft.com/office/drawing/2014/main" id="{36F38EB4-2BBE-487E-9429-1E532C119501}"/>
              </a:ext>
            </a:extLst>
          </p:cNvPr>
          <p:cNvSpPr txBox="1">
            <a:spLocks/>
          </p:cNvSpPr>
          <p:nvPr/>
        </p:nvSpPr>
        <p:spPr>
          <a:xfrm>
            <a:off x="1003224" y="1199767"/>
            <a:ext cx="4102176" cy="3601555"/>
          </a:xfrm>
          <a:prstGeom prst="rect">
            <a:avLst/>
          </a:prstGeom>
        </p:spPr>
        <p:txBody>
          <a:bodyPr rtlCol="0"/>
          <a:lstStyle>
            <a:lvl1pPr marL="342900" indent="-342900" algn="l" defTabSz="457200" rtl="0" eaLnBrk="1" fontAlgn="base" hangingPunct="1">
              <a:spcBef>
                <a:spcPct val="20000"/>
              </a:spcBef>
              <a:spcAft>
                <a:spcPct val="0"/>
              </a:spcAft>
              <a:buClr>
                <a:schemeClr val="accent1"/>
              </a:buClr>
              <a:buSzPct val="90000"/>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20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rtl="0">
              <a:buNone/>
            </a:pPr>
            <a:r>
              <a:rPr lang="en-us" sz="1600" dirty="0"/>
              <a:t>IFA v6 contains </a:t>
            </a:r>
            <a:r>
              <a:rPr lang="en-us" sz="1600" b="1" dirty="0"/>
              <a:t>three cost elements</a:t>
            </a:r>
            <a:r>
              <a:rPr lang="en-us" sz="1600" dirty="0"/>
              <a:t>. </a:t>
            </a:r>
          </a:p>
          <a:p>
            <a:pPr marL="0" indent="0" rtl="0">
              <a:buNone/>
            </a:pPr>
            <a:r>
              <a:rPr lang="en-us" sz="1200" dirty="0"/>
              <a:t>Note: Each farm is unique, and the final costs </a:t>
            </a:r>
          </a:p>
          <a:p>
            <a:pPr marL="0" indent="0" rtl="0">
              <a:buNone/>
            </a:pPr>
            <a:r>
              <a:rPr lang="en-us" sz="1200" dirty="0"/>
              <a:t>depend on a combination of factors </a:t>
            </a:r>
          </a:p>
          <a:p>
            <a:pPr marL="0" indent="0" rtl="0">
              <a:buNone/>
            </a:pPr>
            <a:r>
              <a:rPr lang="en-us" sz="1200" dirty="0"/>
              <a:t>(size, location, existing policies and processes, etc.)</a:t>
            </a:r>
            <a:endParaRPr lang="en-GB" sz="1200" dirty="0"/>
          </a:p>
          <a:p>
            <a:pPr marL="0" indent="0" rtl="0">
              <a:buNone/>
            </a:pPr>
            <a:endParaRPr lang="en-GB" sz="1600" dirty="0"/>
          </a:p>
          <a:p>
            <a:pPr marL="0" indent="0" rtl="0">
              <a:buNone/>
            </a:pPr>
            <a:r>
              <a:rPr lang="en-us" sz="1600" b="1" dirty="0"/>
              <a:t>1. Implementation costs: </a:t>
            </a:r>
            <a:r>
              <a:rPr lang="en-us" sz="1600" dirty="0"/>
              <a:t>Incurred by the producer to prepare for the CB audit</a:t>
            </a:r>
          </a:p>
          <a:p>
            <a:pPr marL="0" indent="0" rtl="0">
              <a:buNone/>
            </a:pPr>
            <a:endParaRPr lang="en-GB" sz="1600" dirty="0"/>
          </a:p>
          <a:p>
            <a:pPr marL="0" indent="0" rtl="0">
              <a:buNone/>
            </a:pPr>
            <a:r>
              <a:rPr lang="en-us" sz="1600" b="1" dirty="0"/>
              <a:t>2. CB service fees: </a:t>
            </a:r>
            <a:r>
              <a:rPr lang="en-us" sz="1600" dirty="0"/>
              <a:t>Determined by the CB to cover audit time and travel costs</a:t>
            </a:r>
          </a:p>
          <a:p>
            <a:pPr marL="0" indent="0" rtl="0">
              <a:buNone/>
            </a:pPr>
            <a:endParaRPr lang="en-GB" sz="1600" dirty="0"/>
          </a:p>
          <a:p>
            <a:pPr marL="0" indent="0" rtl="0">
              <a:buNone/>
            </a:pPr>
            <a:r>
              <a:rPr lang="en-us" sz="1600" b="1" dirty="0"/>
              <a:t>3. System participation fee: </a:t>
            </a:r>
            <a:r>
              <a:rPr lang="en-US" sz="1600" dirty="0"/>
              <a:t>(NEW)</a:t>
            </a:r>
          </a:p>
          <a:p>
            <a:pPr lvl="1" rtl="0"/>
            <a:endParaRPr lang="en-US" sz="1000" dirty="0"/>
          </a:p>
        </p:txBody>
      </p:sp>
      <p:pic>
        <p:nvPicPr>
          <p:cNvPr id="5" name="Grafik 4" descr="Ein Bild, das Gras, Person enthält.&#10;&#10;Automatisch generierte Beschreibung">
            <a:extLst>
              <a:ext uri="{FF2B5EF4-FFF2-40B4-BE49-F238E27FC236}">
                <a16:creationId xmlns:a16="http://schemas.microsoft.com/office/drawing/2014/main" id="{D496C739-6D10-4788-B8CE-AC15BCB909FE}"/>
              </a:ext>
            </a:extLst>
          </p:cNvPr>
          <p:cNvPicPr>
            <a:picLocks noChangeAspect="1"/>
          </p:cNvPicPr>
          <p:nvPr/>
        </p:nvPicPr>
        <p:blipFill rotWithShape="1">
          <a:blip r:embed="rId3"/>
          <a:srcRect l="17113" r="14019"/>
          <a:stretch/>
        </p:blipFill>
        <p:spPr>
          <a:xfrm>
            <a:off x="5191269" y="1276350"/>
            <a:ext cx="3484419" cy="3400414"/>
          </a:xfrm>
          <a:prstGeom prst="rect">
            <a:avLst/>
          </a:prstGeom>
        </p:spPr>
      </p:pic>
      <p:sp>
        <p:nvSpPr>
          <p:cNvPr id="2" name="Textfeld 5">
            <a:extLst>
              <a:ext uri="{FF2B5EF4-FFF2-40B4-BE49-F238E27FC236}">
                <a16:creationId xmlns:a16="http://schemas.microsoft.com/office/drawing/2014/main" id="{FF038195-E767-78EA-246F-3D3735D58A97}"/>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18</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
        <p:nvSpPr>
          <p:cNvPr id="6" name="Right Arrow 5">
            <a:extLst>
              <a:ext uri="{FF2B5EF4-FFF2-40B4-BE49-F238E27FC236}">
                <a16:creationId xmlns:a16="http://schemas.microsoft.com/office/drawing/2014/main" id="{9FB7A9E3-BDD5-0E83-D399-EF940E78C3CA}"/>
              </a:ext>
            </a:extLst>
          </p:cNvPr>
          <p:cNvSpPr/>
          <p:nvPr/>
        </p:nvSpPr>
        <p:spPr>
          <a:xfrm rot="2569422">
            <a:off x="172993" y="3924187"/>
            <a:ext cx="978408" cy="484632"/>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935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35A11-6333-4B90-AF10-D493005705DF}"/>
              </a:ext>
            </a:extLst>
          </p:cNvPr>
          <p:cNvSpPr txBox="1">
            <a:spLocks/>
          </p:cNvSpPr>
          <p:nvPr/>
        </p:nvSpPr>
        <p:spPr>
          <a:xfrm>
            <a:off x="4112288" y="2843055"/>
            <a:ext cx="4396154" cy="1554774"/>
          </a:xfrm>
          <a:prstGeom prst="rect">
            <a:avLst/>
          </a:prstGeom>
        </p:spPr>
        <p:txBody>
          <a:bodyPr vert="horz" lIns="0" tIns="0" rIns="0" bIns="0" rtlCol="0" anchor="ctr">
            <a:noAutofit/>
          </a:bodyPr>
          <a:lstStyle>
            <a:lvl1pPr algn="r" defTabSz="609463" rtl="0" eaLnBrk="1" latinLnBrk="0" hangingPunct="1">
              <a:spcBef>
                <a:spcPct val="0"/>
              </a:spcBef>
              <a:buNone/>
              <a:defRPr lang="en-US" sz="4500" b="1" kern="1200" spc="-200">
                <a:solidFill>
                  <a:schemeClr val="bg1"/>
                </a:solidFill>
                <a:latin typeface="+mj-lt"/>
                <a:ea typeface="Calibri" panose="020F0502020204030204" pitchFamily="34" charset="0"/>
                <a:cs typeface="Source Sans Pro"/>
              </a:defRPr>
            </a:lvl1pPr>
          </a:lstStyle>
          <a:p>
            <a:pPr marL="0" marR="0" lvl="0" indent="0" algn="r" defTabSz="457097" rtl="0" eaLnBrk="1" fontAlgn="auto" latinLnBrk="0" hangingPunct="1">
              <a:lnSpc>
                <a:spcPct val="150000"/>
              </a:lnSpc>
              <a:spcBef>
                <a:spcPct val="0"/>
              </a:spcBef>
              <a:spcAft>
                <a:spcPts val="0"/>
              </a:spcAft>
              <a:buClrTx/>
              <a:buSzTx/>
              <a:buFontTx/>
              <a:buNone/>
              <a:tabLst/>
              <a:defRPr/>
            </a:pPr>
            <a:r>
              <a:rPr kumimoji="0" lang="de-DE" sz="1800" b="0" i="0" u="none" strike="noStrike" kern="1200" cap="none" spc="-150" normalizeH="0" baseline="0" noProof="0" dirty="0">
                <a:ln>
                  <a:noFill/>
                </a:ln>
                <a:solidFill>
                  <a:srgbClr val="FFFFFF"/>
                </a:solidFill>
                <a:effectLst/>
                <a:uLnTx/>
                <a:uFillTx/>
                <a:latin typeface="Century Gothic" panose="020F0302020204030204"/>
              </a:rPr>
              <a:t> </a:t>
            </a:r>
            <a:endParaRPr kumimoji="0" lang="en-DE" sz="1800" b="0" i="0" u="none" strike="noStrike" kern="1200" cap="none" spc="-150" normalizeH="0" baseline="0" noProof="0">
              <a:ln>
                <a:noFill/>
              </a:ln>
              <a:solidFill>
                <a:srgbClr val="FFFFFF"/>
              </a:solidFill>
              <a:effectLst/>
              <a:uLnTx/>
              <a:uFillTx/>
              <a:latin typeface="Century Gothic" panose="020F0302020204030204"/>
            </a:endParaRPr>
          </a:p>
          <a:p>
            <a:pPr defTabSz="457097" fontAlgn="auto">
              <a:spcAft>
                <a:spcPts val="0"/>
              </a:spcAft>
              <a:defRPr/>
            </a:pPr>
            <a:r>
              <a:rPr lang="el-GR" sz="3000" dirty="0">
                <a:solidFill>
                  <a:srgbClr val="FFFFFF"/>
                </a:solidFill>
                <a:latin typeface="Century Gothic" panose="020F0302020204030204"/>
                <a:cs typeface="Times New Roman" panose="02020603050405020304" pitchFamily="18" charset="0"/>
              </a:rPr>
              <a:t>R</a:t>
            </a:r>
            <a:r>
              <a:rPr lang="en-US" sz="3000" dirty="0">
                <a:solidFill>
                  <a:srgbClr val="FFFFFF"/>
                </a:solidFill>
                <a:latin typeface="Century Gothic" panose="020F0302020204030204"/>
                <a:cs typeface="Times New Roman" panose="02020603050405020304" pitchFamily="18" charset="0"/>
              </a:rPr>
              <a:t>EGISTERED TRAINER </a:t>
            </a:r>
          </a:p>
          <a:p>
            <a:pPr defTabSz="457097" fontAlgn="auto">
              <a:spcAft>
                <a:spcPts val="0"/>
              </a:spcAft>
              <a:defRPr/>
            </a:pPr>
            <a:r>
              <a:rPr lang="en-US" sz="3000" dirty="0">
                <a:solidFill>
                  <a:srgbClr val="FFFFFF"/>
                </a:solidFill>
                <a:latin typeface="Century Gothic" panose="020F0302020204030204"/>
                <a:cs typeface="Times New Roman" panose="02020603050405020304" pitchFamily="18" charset="0"/>
              </a:rPr>
              <a:t>PROGRAM</a:t>
            </a:r>
          </a:p>
        </p:txBody>
      </p:sp>
    </p:spTree>
    <p:custDataLst>
      <p:tags r:id="rId1"/>
    </p:custDataLst>
    <p:extLst>
      <p:ext uri="{BB962C8B-B14F-4D97-AF65-F5344CB8AC3E}">
        <p14:creationId xmlns:p14="http://schemas.microsoft.com/office/powerpoint/2010/main" val="206549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F2787-5534-CEEE-75CF-0BB5860E7DF3}"/>
              </a:ext>
            </a:extLst>
          </p:cNvPr>
          <p:cNvSpPr txBox="1"/>
          <p:nvPr/>
        </p:nvSpPr>
        <p:spPr>
          <a:xfrm>
            <a:off x="-189093" y="379379"/>
            <a:ext cx="3285444" cy="400110"/>
          </a:xfrm>
          <a:prstGeom prst="rect">
            <a:avLst/>
          </a:prstGeom>
          <a:noFill/>
        </p:spPr>
        <p:txBody>
          <a:bodyPr wrap="square" rtlCol="0">
            <a:spAutoFit/>
          </a:bodyPr>
          <a:lstStyle/>
          <a:p>
            <a:pPr algn="ctr"/>
            <a:r>
              <a:rPr lang="en-GB" sz="2000" b="1" dirty="0">
                <a:solidFill>
                  <a:schemeClr val="accent1"/>
                </a:solidFill>
                <a:latin typeface="+mn-lt"/>
                <a:ea typeface="Roboto" panose="02000000000000000000" pitchFamily="2" charset="0"/>
              </a:rPr>
              <a:t>CONTENT</a:t>
            </a:r>
            <a:endParaRPr lang="en-TZ" sz="2000" b="1" dirty="0">
              <a:solidFill>
                <a:schemeClr val="accent1"/>
              </a:solidFill>
              <a:latin typeface="+mn-lt"/>
              <a:ea typeface="Roboto" panose="02000000000000000000" pitchFamily="2" charset="0"/>
            </a:endParaRPr>
          </a:p>
        </p:txBody>
      </p:sp>
      <p:sp>
        <p:nvSpPr>
          <p:cNvPr id="5" name="Date Placeholder 3">
            <a:extLst>
              <a:ext uri="{FF2B5EF4-FFF2-40B4-BE49-F238E27FC236}">
                <a16:creationId xmlns:a16="http://schemas.microsoft.com/office/drawing/2014/main" id="{63958FE3-1C97-E8AF-5FD2-06A5BCB8B993}"/>
              </a:ext>
            </a:extLst>
          </p:cNvPr>
          <p:cNvSpPr txBox="1">
            <a:spLocks/>
          </p:cNvSpPr>
          <p:nvPr/>
        </p:nvSpPr>
        <p:spPr>
          <a:xfrm>
            <a:off x="281962" y="952392"/>
            <a:ext cx="4484002" cy="3811729"/>
          </a:xfrm>
          <a:prstGeom prst="rect">
            <a:avLst/>
          </a:prstGeom>
        </p:spPr>
        <p:txBody>
          <a:bodyPr vert="horz" lIns="68580" tIns="34290" rIns="68580" bIns="34290" rtlCol="0" anchor="ctr"/>
          <a:lstStyle>
            <a:defPPr>
              <a:defRPr lang="en-TZ"/>
            </a:defPPr>
            <a:lvl1pPr marL="0" algn="l" defTabSz="914400" rtl="0" eaLnBrk="1" latinLnBrk="0" hangingPunct="1">
              <a:defRPr sz="1200" b="1"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en-GB" sz="1800" b="0" dirty="0">
                <a:solidFill>
                  <a:schemeClr val="tx1"/>
                </a:solidFill>
                <a:latin typeface="+mn-lt"/>
              </a:rPr>
              <a:t>Introduction</a:t>
            </a:r>
          </a:p>
          <a:p>
            <a:pPr marL="342900" indent="-342900">
              <a:buFont typeface="+mj-lt"/>
              <a:buAutoNum type="arabicPeriod"/>
            </a:pPr>
            <a:endParaRPr lang="en-GB" sz="1800" b="0" dirty="0">
              <a:solidFill>
                <a:schemeClr val="tx1"/>
              </a:solidFill>
              <a:latin typeface="+mn-lt"/>
            </a:endParaRPr>
          </a:p>
          <a:p>
            <a:pPr marL="342900" indent="-342900">
              <a:buFont typeface="+mj-lt"/>
              <a:buAutoNum type="arabicPeriod"/>
            </a:pPr>
            <a:r>
              <a:rPr lang="en-GB" sz="1800" b="0" dirty="0">
                <a:solidFill>
                  <a:schemeClr val="tx1"/>
                </a:solidFill>
                <a:latin typeface="+mn-lt"/>
              </a:rPr>
              <a:t>What is new in the GLOBALG.A.P. Integrated Farm Assurance (IFA) standard v6</a:t>
            </a:r>
          </a:p>
          <a:p>
            <a:pPr marL="342900" indent="-342900">
              <a:buFont typeface="+mj-lt"/>
              <a:buAutoNum type="arabicPeriod"/>
            </a:pPr>
            <a:endParaRPr lang="en-GB" sz="1800" b="0" dirty="0">
              <a:solidFill>
                <a:schemeClr val="tx1"/>
              </a:solidFill>
              <a:latin typeface="+mn-lt"/>
            </a:endParaRPr>
          </a:p>
          <a:p>
            <a:pPr marL="342900" indent="-342900">
              <a:buFont typeface="+mj-lt"/>
              <a:buAutoNum type="arabicPeriod"/>
            </a:pPr>
            <a:r>
              <a:rPr lang="en-GB" sz="1800" b="0" dirty="0">
                <a:solidFill>
                  <a:schemeClr val="tx1"/>
                </a:solidFill>
                <a:latin typeface="+mn-lt"/>
              </a:rPr>
              <a:t>Registered Trainer program</a:t>
            </a:r>
          </a:p>
          <a:p>
            <a:pPr marL="285750" indent="-285750">
              <a:buFont typeface="Arial" panose="020B0604020202020204" pitchFamily="34" charset="0"/>
              <a:buChar char="•"/>
            </a:pPr>
            <a:endParaRPr lang="en-GB" sz="1350" dirty="0">
              <a:latin typeface="+mn-lt"/>
            </a:endParaRPr>
          </a:p>
        </p:txBody>
      </p:sp>
      <p:pic>
        <p:nvPicPr>
          <p:cNvPr id="8" name="Picture 7">
            <a:extLst>
              <a:ext uri="{FF2B5EF4-FFF2-40B4-BE49-F238E27FC236}">
                <a16:creationId xmlns:a16="http://schemas.microsoft.com/office/drawing/2014/main" id="{73C52E75-8808-43F4-C79E-3FF929C370F1}"/>
              </a:ext>
            </a:extLst>
          </p:cNvPr>
          <p:cNvPicPr>
            <a:picLocks noChangeAspect="1"/>
          </p:cNvPicPr>
          <p:nvPr/>
        </p:nvPicPr>
        <p:blipFill>
          <a:blip r:embed="rId3"/>
          <a:stretch>
            <a:fillRect/>
          </a:stretch>
        </p:blipFill>
        <p:spPr>
          <a:xfrm>
            <a:off x="6381492" y="4742616"/>
            <a:ext cx="373559" cy="319517"/>
          </a:xfrm>
          <a:prstGeom prst="rect">
            <a:avLst/>
          </a:prstGeom>
        </p:spPr>
      </p:pic>
      <p:pic>
        <p:nvPicPr>
          <p:cNvPr id="1026" name="Picture 2">
            <a:extLst>
              <a:ext uri="{FF2B5EF4-FFF2-40B4-BE49-F238E27FC236}">
                <a16:creationId xmlns:a16="http://schemas.microsoft.com/office/drawing/2014/main" id="{EECCCDE7-1858-E040-F0D5-4524E8FB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291" y="3314"/>
            <a:ext cx="3837709" cy="5198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5">
            <a:extLst>
              <a:ext uri="{FF2B5EF4-FFF2-40B4-BE49-F238E27FC236}">
                <a16:creationId xmlns:a16="http://schemas.microsoft.com/office/drawing/2014/main" id="{67181C85-2394-FC3D-8CCC-96DD0A886D70}"/>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2</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2417050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88DC9-720E-400F-9FF0-EC522B8C8BF3}"/>
              </a:ext>
            </a:extLst>
          </p:cNvPr>
          <p:cNvSpPr>
            <a:spLocks noGrp="1"/>
          </p:cNvSpPr>
          <p:nvPr>
            <p:ph type="title"/>
          </p:nvPr>
        </p:nvSpPr>
        <p:spPr/>
        <p:txBody>
          <a:bodyPr/>
          <a:lstStyle/>
          <a:p>
            <a:r>
              <a:rPr lang="en-US" dirty="0"/>
              <a:t>REGISTERED TRAINER PROGRAM</a:t>
            </a:r>
          </a:p>
        </p:txBody>
      </p:sp>
      <p:grpSp>
        <p:nvGrpSpPr>
          <p:cNvPr id="2" name="Group 5">
            <a:extLst>
              <a:ext uri="{FF2B5EF4-FFF2-40B4-BE49-F238E27FC236}">
                <a16:creationId xmlns:a16="http://schemas.microsoft.com/office/drawing/2014/main" id="{34A9720B-A21E-7224-ADED-DC721FE33988}"/>
              </a:ext>
            </a:extLst>
          </p:cNvPr>
          <p:cNvGrpSpPr/>
          <p:nvPr/>
        </p:nvGrpSpPr>
        <p:grpSpPr>
          <a:xfrm>
            <a:off x="298696" y="1242716"/>
            <a:ext cx="1409056" cy="1019210"/>
            <a:chOff x="207072" y="107692"/>
            <a:chExt cx="1409056" cy="1019210"/>
          </a:xfrm>
        </p:grpSpPr>
        <p:pic>
          <p:nvPicPr>
            <p:cNvPr id="4" name="Picture 6" descr="A picture containing text, sign, outdoor, pole&#10;&#10;Description automatically generated">
              <a:extLst>
                <a:ext uri="{FF2B5EF4-FFF2-40B4-BE49-F238E27FC236}">
                  <a16:creationId xmlns:a16="http://schemas.microsoft.com/office/drawing/2014/main" id="{DE858D09-A259-67F4-D4DA-D1F485E0E651}"/>
                </a:ext>
              </a:extLst>
            </p:cNvPr>
            <p:cNvPicPr>
              <a:picLocks noChangeAspect="1"/>
            </p:cNvPicPr>
            <p:nvPr/>
          </p:nvPicPr>
          <p:blipFill>
            <a:blip r:embed="rId4"/>
            <a:stretch>
              <a:fillRect/>
            </a:stretch>
          </p:blipFill>
          <p:spPr>
            <a:xfrm>
              <a:off x="566556" y="107692"/>
              <a:ext cx="656527" cy="656527"/>
            </a:xfrm>
            <a:prstGeom prst="rect">
              <a:avLst/>
            </a:prstGeom>
          </p:spPr>
        </p:pic>
        <p:sp>
          <p:nvSpPr>
            <p:cNvPr id="5" name="TextBox 4">
              <a:extLst>
                <a:ext uri="{FF2B5EF4-FFF2-40B4-BE49-F238E27FC236}">
                  <a16:creationId xmlns:a16="http://schemas.microsoft.com/office/drawing/2014/main" id="{BBBA32C8-1FFB-7746-9951-2A899D01EAE7}"/>
                </a:ext>
              </a:extLst>
            </p:cNvPr>
            <p:cNvSpPr txBox="1"/>
            <p:nvPr/>
          </p:nvSpPr>
          <p:spPr>
            <a:xfrm>
              <a:off x="207072" y="788348"/>
              <a:ext cx="1409056" cy="338554"/>
            </a:xfrm>
            <a:prstGeom prst="rect">
              <a:avLst/>
            </a:prstGeom>
            <a:solidFill>
              <a:schemeClr val="accent1"/>
            </a:solidFill>
          </p:spPr>
          <p:txBody>
            <a:bodyPr wrap="square" rtlCol="0" anchor="ctr">
              <a:spAutoFit/>
            </a:bodyPr>
            <a:lstStyle/>
            <a:p>
              <a:pPr algn="ctr"/>
              <a:r>
                <a:rPr lang="en-US" sz="800" b="1">
                  <a:solidFill>
                    <a:schemeClr val="bg1"/>
                  </a:solidFill>
                </a:rPr>
                <a:t>Thank you for 10 Years Farm Assurer Program</a:t>
              </a:r>
            </a:p>
          </p:txBody>
        </p:sp>
        <p:sp>
          <p:nvSpPr>
            <p:cNvPr id="6" name="TextBox 5">
              <a:extLst>
                <a:ext uri="{FF2B5EF4-FFF2-40B4-BE49-F238E27FC236}">
                  <a16:creationId xmlns:a16="http://schemas.microsoft.com/office/drawing/2014/main" id="{DC040381-D815-4FD2-C284-3BA184B44DB5}"/>
                </a:ext>
              </a:extLst>
            </p:cNvPr>
            <p:cNvSpPr txBox="1"/>
            <p:nvPr/>
          </p:nvSpPr>
          <p:spPr>
            <a:xfrm rot="20187607">
              <a:off x="345281" y="390456"/>
              <a:ext cx="1132639" cy="108000"/>
            </a:xfrm>
            <a:prstGeom prst="rect">
              <a:avLst/>
            </a:prstGeom>
            <a:solidFill>
              <a:srgbClr val="E7324C"/>
            </a:solidFill>
          </p:spPr>
          <p:txBody>
            <a:bodyPr wrap="square" rtlCol="0" anchor="ctr">
              <a:spAutoFit/>
            </a:bodyPr>
            <a:lstStyle/>
            <a:p>
              <a:pPr algn="ctr"/>
              <a:r>
                <a:rPr lang="en-US" sz="800" b="1" dirty="0">
                  <a:solidFill>
                    <a:schemeClr val="bg1"/>
                  </a:solidFill>
                </a:rPr>
                <a:t>Time to Improve</a:t>
              </a:r>
            </a:p>
          </p:txBody>
        </p:sp>
      </p:grpSp>
      <p:sp>
        <p:nvSpPr>
          <p:cNvPr id="7" name="TextBox 6">
            <a:extLst>
              <a:ext uri="{FF2B5EF4-FFF2-40B4-BE49-F238E27FC236}">
                <a16:creationId xmlns:a16="http://schemas.microsoft.com/office/drawing/2014/main" id="{B79C667B-4274-D59B-CF7C-8B936377FA4B}"/>
              </a:ext>
            </a:extLst>
          </p:cNvPr>
          <p:cNvSpPr txBox="1"/>
          <p:nvPr/>
        </p:nvSpPr>
        <p:spPr>
          <a:xfrm>
            <a:off x="1971877" y="1494537"/>
            <a:ext cx="2320764" cy="375487"/>
          </a:xfrm>
          <a:prstGeom prst="rect">
            <a:avLst/>
          </a:prstGeom>
          <a:noFill/>
        </p:spPr>
        <p:txBody>
          <a:bodyPr wrap="none" lIns="118872" tIns="64008" rIns="118872" bIns="64008" rtlCol="0">
            <a:spAutoFit/>
          </a:bodyPr>
          <a:lstStyle/>
          <a:p>
            <a:r>
              <a:rPr lang="en-US" sz="1600" b="1" dirty="0"/>
              <a:t>Stopped end of 2021</a:t>
            </a:r>
          </a:p>
        </p:txBody>
      </p:sp>
      <p:sp>
        <p:nvSpPr>
          <p:cNvPr id="11" name="Textfeld 5">
            <a:extLst>
              <a:ext uri="{FF2B5EF4-FFF2-40B4-BE49-F238E27FC236}">
                <a16:creationId xmlns:a16="http://schemas.microsoft.com/office/drawing/2014/main" id="{8446003B-A156-63BB-AA0B-AC0D439B922D}"/>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20</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
        <p:nvSpPr>
          <p:cNvPr id="8" name="Textfeld 14">
            <a:extLst>
              <a:ext uri="{FF2B5EF4-FFF2-40B4-BE49-F238E27FC236}">
                <a16:creationId xmlns:a16="http://schemas.microsoft.com/office/drawing/2014/main" id="{F83A4DBF-085D-AEBE-FD1E-E4E366263811}"/>
              </a:ext>
            </a:extLst>
          </p:cNvPr>
          <p:cNvSpPr txBox="1"/>
          <p:nvPr/>
        </p:nvSpPr>
        <p:spPr>
          <a:xfrm>
            <a:off x="202291" y="3230600"/>
            <a:ext cx="2523656" cy="1400383"/>
          </a:xfrm>
          <a:prstGeom prst="rect">
            <a:avLst/>
          </a:prstGeom>
          <a:noFill/>
        </p:spPr>
        <p:txBody>
          <a:bodyPr wrap="square">
            <a:spAutoFit/>
          </a:bodyPr>
          <a:lstStyle/>
          <a:p>
            <a:r>
              <a:rPr lang="en-GB" sz="1700" b="1" dirty="0">
                <a:solidFill>
                  <a:schemeClr val="tx2"/>
                </a:solidFill>
              </a:rPr>
              <a:t>PURPOSE:</a:t>
            </a:r>
          </a:p>
          <a:p>
            <a:r>
              <a:rPr lang="en-GB" sz="1700" b="1" dirty="0">
                <a:solidFill>
                  <a:schemeClr val="tx2"/>
                </a:solidFill>
              </a:rPr>
              <a:t>support</a:t>
            </a:r>
            <a:r>
              <a:rPr lang="en-GB" sz="1700" dirty="0">
                <a:solidFill>
                  <a:schemeClr val="tx2"/>
                </a:solidFill>
              </a:rPr>
              <a:t> producers to become GLOBALG.A.P. certified</a:t>
            </a:r>
            <a:endParaRPr lang="en-US" sz="1700" dirty="0">
              <a:solidFill>
                <a:schemeClr val="tx2"/>
              </a:solidFill>
            </a:endParaRPr>
          </a:p>
        </p:txBody>
      </p:sp>
      <p:pic>
        <p:nvPicPr>
          <p:cNvPr id="12" name="Grafik 1">
            <a:extLst>
              <a:ext uri="{FF2B5EF4-FFF2-40B4-BE49-F238E27FC236}">
                <a16:creationId xmlns:a16="http://schemas.microsoft.com/office/drawing/2014/main" id="{C82650FE-A86F-BCAA-C22A-30C0FD0E11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0268" y="3304529"/>
            <a:ext cx="1123982" cy="1398122"/>
          </a:xfrm>
          <a:prstGeom prst="rect">
            <a:avLst/>
          </a:prstGeom>
        </p:spPr>
      </p:pic>
      <p:sp>
        <p:nvSpPr>
          <p:cNvPr id="13" name="TextBox 12">
            <a:extLst>
              <a:ext uri="{FF2B5EF4-FFF2-40B4-BE49-F238E27FC236}">
                <a16:creationId xmlns:a16="http://schemas.microsoft.com/office/drawing/2014/main" id="{31222127-5C34-3C59-DF44-7AAFFF2B32B5}"/>
              </a:ext>
            </a:extLst>
          </p:cNvPr>
          <p:cNvSpPr txBox="1"/>
          <p:nvPr/>
        </p:nvSpPr>
        <p:spPr>
          <a:xfrm>
            <a:off x="6012695" y="1303792"/>
            <a:ext cx="1409056" cy="923330"/>
          </a:xfrm>
          <a:prstGeom prst="rect">
            <a:avLst/>
          </a:prstGeom>
          <a:noFill/>
          <a:ln>
            <a:solidFill>
              <a:schemeClr val="accent1"/>
            </a:solidFill>
          </a:ln>
        </p:spPr>
        <p:txBody>
          <a:bodyPr wrap="square" rtlCol="0">
            <a:spAutoFit/>
          </a:bodyPr>
          <a:lstStyle/>
          <a:p>
            <a:r>
              <a:rPr lang="en-US" b="1" dirty="0"/>
              <a:t>Registered Trainer Program</a:t>
            </a:r>
          </a:p>
        </p:txBody>
      </p:sp>
      <p:pic>
        <p:nvPicPr>
          <p:cNvPr id="14" name="Εικόνα 9">
            <a:extLst>
              <a:ext uri="{FF2B5EF4-FFF2-40B4-BE49-F238E27FC236}">
                <a16:creationId xmlns:a16="http://schemas.microsoft.com/office/drawing/2014/main" id="{612AB906-2D42-185C-7772-2CD88A6BD4AF}"/>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t="17836" b="10823"/>
          <a:stretch/>
        </p:blipFill>
        <p:spPr>
          <a:xfrm>
            <a:off x="6112576" y="3275752"/>
            <a:ext cx="1899632" cy="1355231"/>
          </a:xfrm>
          <a:prstGeom prst="rect">
            <a:avLst/>
          </a:prstGeom>
        </p:spPr>
      </p:pic>
      <p:sp>
        <p:nvSpPr>
          <p:cNvPr id="15" name="Right Arrow 14">
            <a:extLst>
              <a:ext uri="{FF2B5EF4-FFF2-40B4-BE49-F238E27FC236}">
                <a16:creationId xmlns:a16="http://schemas.microsoft.com/office/drawing/2014/main" id="{6A8E1327-64DC-50D1-C9BE-FC1F1724976C}"/>
              </a:ext>
            </a:extLst>
          </p:cNvPr>
          <p:cNvSpPr/>
          <p:nvPr/>
        </p:nvSpPr>
        <p:spPr>
          <a:xfrm>
            <a:off x="4572000" y="152314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6F9793C5-5CCC-EE22-DBAF-8AE126E84E82}"/>
              </a:ext>
            </a:extLst>
          </p:cNvPr>
          <p:cNvSpPr/>
          <p:nvPr/>
        </p:nvSpPr>
        <p:spPr>
          <a:xfrm>
            <a:off x="4646901" y="3787387"/>
            <a:ext cx="978408" cy="2162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6109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645480-1D28-463E-8AD0-258D8B46D508}"/>
              </a:ext>
            </a:extLst>
          </p:cNvPr>
          <p:cNvSpPr>
            <a:spLocks noGrp="1"/>
          </p:cNvSpPr>
          <p:nvPr>
            <p:ph type="title"/>
          </p:nvPr>
        </p:nvSpPr>
        <p:spPr/>
        <p:txBody>
          <a:bodyPr/>
          <a:lstStyle/>
          <a:p>
            <a:r>
              <a:rPr lang="en-US" dirty="0"/>
              <a:t>BENEFITS FOR REGISTERED TRAINERS</a:t>
            </a:r>
          </a:p>
        </p:txBody>
      </p:sp>
      <p:sp>
        <p:nvSpPr>
          <p:cNvPr id="5" name="Textfeld 5">
            <a:extLst>
              <a:ext uri="{FF2B5EF4-FFF2-40B4-BE49-F238E27FC236}">
                <a16:creationId xmlns:a16="http://schemas.microsoft.com/office/drawing/2014/main" id="{424ECCFC-8B3B-4D7A-4D83-D1F09A13A271}"/>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21</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pic>
        <p:nvPicPr>
          <p:cNvPr id="8" name="Θέση εικόνας 15">
            <a:extLst>
              <a:ext uri="{FF2B5EF4-FFF2-40B4-BE49-F238E27FC236}">
                <a16:creationId xmlns:a16="http://schemas.microsoft.com/office/drawing/2014/main" id="{C3E88ED9-A7F7-1C96-88D8-C8C347827A03}"/>
              </a:ext>
            </a:extLst>
          </p:cNvPr>
          <p:cNvPicPr>
            <a:picLocks noChangeAspect="1"/>
          </p:cNvPicPr>
          <p:nvPr/>
        </p:nvPicPr>
        <p:blipFill rotWithShape="1">
          <a:blip r:embed="rId4">
            <a:extLst>
              <a:ext uri="{28A0092B-C50C-407E-A947-70E740481C1C}">
                <a14:useLocalDpi xmlns:a14="http://schemas.microsoft.com/office/drawing/2010/main" val="0"/>
              </a:ext>
            </a:extLst>
          </a:blip>
          <a:srcRect l="29368" t="21402" r="40371" b="27339"/>
          <a:stretch/>
        </p:blipFill>
        <p:spPr>
          <a:xfrm>
            <a:off x="927497" y="1154879"/>
            <a:ext cx="1614105" cy="1537810"/>
          </a:xfrm>
          <a:prstGeom prst="round2DiagRect">
            <a:avLst/>
          </a:prstGeom>
          <a:ln>
            <a:solidFill>
              <a:schemeClr val="accent1"/>
            </a:solidFill>
          </a:ln>
        </p:spPr>
      </p:pic>
      <p:sp>
        <p:nvSpPr>
          <p:cNvPr id="9" name="Θέση κειμένου 4">
            <a:extLst>
              <a:ext uri="{FF2B5EF4-FFF2-40B4-BE49-F238E27FC236}">
                <a16:creationId xmlns:a16="http://schemas.microsoft.com/office/drawing/2014/main" id="{9BD0B99A-6378-6B90-6739-56E5C4780CE6}"/>
              </a:ext>
            </a:extLst>
          </p:cNvPr>
          <p:cNvSpPr txBox="1">
            <a:spLocks/>
          </p:cNvSpPr>
          <p:nvPr/>
        </p:nvSpPr>
        <p:spPr>
          <a:xfrm>
            <a:off x="927496" y="3084326"/>
            <a:ext cx="1543050" cy="1621631"/>
          </a:xfrm>
          <a:prstGeom prst="rect">
            <a:avLst/>
          </a:prstGeom>
        </p:spPr>
        <p:txBody>
          <a:bodyPr/>
          <a:lstStyle>
            <a:lvl1pPr marL="342900" indent="-342900" algn="l" defTabSz="457200" rtl="0" eaLnBrk="1" fontAlgn="base" hangingPunct="1">
              <a:spcBef>
                <a:spcPct val="20000"/>
              </a:spcBef>
              <a:spcAft>
                <a:spcPct val="0"/>
              </a:spcAft>
              <a:buClr>
                <a:schemeClr val="accent1"/>
              </a:buClr>
              <a:buSzPct val="90000"/>
              <a:buFont typeface="Arial" charset="0"/>
              <a:buChar char="•"/>
              <a:defRPr sz="16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16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Extra visibility</a:t>
            </a:r>
            <a:endParaRPr lang="en-US" dirty="0"/>
          </a:p>
        </p:txBody>
      </p:sp>
      <p:pic>
        <p:nvPicPr>
          <p:cNvPr id="10" name="Θέση εικόνας 17">
            <a:extLst>
              <a:ext uri="{FF2B5EF4-FFF2-40B4-BE49-F238E27FC236}">
                <a16:creationId xmlns:a16="http://schemas.microsoft.com/office/drawing/2014/main" id="{E3E6CC75-37FA-7279-4704-187A15ECAA5A}"/>
              </a:ext>
            </a:extLst>
          </p:cNvPr>
          <p:cNvPicPr>
            <a:picLocks noChangeAspect="1"/>
          </p:cNvPicPr>
          <p:nvPr/>
        </p:nvPicPr>
        <p:blipFill rotWithShape="1">
          <a:blip r:embed="rId5">
            <a:extLst>
              <a:ext uri="{28A0092B-C50C-407E-A947-70E740481C1C}">
                <a14:useLocalDpi xmlns:a14="http://schemas.microsoft.com/office/drawing/2010/main" val="0"/>
              </a:ext>
            </a:extLst>
          </a:blip>
          <a:srcRect l="6039" t="2375" r="6039" b="2375"/>
          <a:stretch/>
        </p:blipFill>
        <p:spPr>
          <a:xfrm>
            <a:off x="3800474" y="1149638"/>
            <a:ext cx="1543050" cy="1543051"/>
          </a:xfrm>
          <a:prstGeom prst="round2DiagRect">
            <a:avLst/>
          </a:prstGeom>
          <a:ln>
            <a:solidFill>
              <a:schemeClr val="accent1"/>
            </a:solidFill>
          </a:ln>
        </p:spPr>
      </p:pic>
      <p:sp>
        <p:nvSpPr>
          <p:cNvPr id="11" name="Θέση κειμένου 6">
            <a:extLst>
              <a:ext uri="{FF2B5EF4-FFF2-40B4-BE49-F238E27FC236}">
                <a16:creationId xmlns:a16="http://schemas.microsoft.com/office/drawing/2014/main" id="{0241C277-C7EE-62FF-4B59-84731FA23291}"/>
              </a:ext>
            </a:extLst>
          </p:cNvPr>
          <p:cNvSpPr txBox="1">
            <a:spLocks/>
          </p:cNvSpPr>
          <p:nvPr/>
        </p:nvSpPr>
        <p:spPr>
          <a:xfrm>
            <a:off x="3800474" y="3132683"/>
            <a:ext cx="1543050" cy="1621631"/>
          </a:xfrm>
          <a:prstGeom prst="rect">
            <a:avLst/>
          </a:prstGeom>
        </p:spPr>
        <p:txBody>
          <a:bodyPr/>
          <a:lstStyle>
            <a:lvl1pPr marL="342900" indent="-342900" algn="l" defTabSz="457200" rtl="0" eaLnBrk="1" fontAlgn="base" hangingPunct="1">
              <a:spcBef>
                <a:spcPct val="20000"/>
              </a:spcBef>
              <a:spcAft>
                <a:spcPct val="0"/>
              </a:spcAft>
              <a:buClr>
                <a:schemeClr val="accent1"/>
              </a:buClr>
              <a:buSzPct val="90000"/>
              <a:buFont typeface="Arial" charset="0"/>
              <a:buChar char="•"/>
              <a:defRPr sz="16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16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Public affiliation</a:t>
            </a:r>
            <a:endParaRPr lang="en-US" dirty="0"/>
          </a:p>
        </p:txBody>
      </p:sp>
      <p:pic>
        <p:nvPicPr>
          <p:cNvPr id="12" name="Θέση εικόνας 13" descr="Εικόνα που περιέχει κείμενο&#10;&#10;Περιγραφή που δημιουργήθηκε αυτόματα">
            <a:extLst>
              <a:ext uri="{FF2B5EF4-FFF2-40B4-BE49-F238E27FC236}">
                <a16:creationId xmlns:a16="http://schemas.microsoft.com/office/drawing/2014/main" id="{F95B5ADC-37CA-FA09-BA8A-8ED87BFA2DE5}"/>
              </a:ext>
            </a:extLst>
          </p:cNvPr>
          <p:cNvPicPr>
            <a:picLocks noChangeAspect="1"/>
          </p:cNvPicPr>
          <p:nvPr/>
        </p:nvPicPr>
        <p:blipFill rotWithShape="1">
          <a:blip r:embed="rId6">
            <a:extLst>
              <a:ext uri="{28A0092B-C50C-407E-A947-70E740481C1C}">
                <a14:useLocalDpi xmlns:a14="http://schemas.microsoft.com/office/drawing/2010/main" val="0"/>
              </a:ext>
            </a:extLst>
          </a:blip>
          <a:srcRect l="307" t="733" r="58280" b="733"/>
          <a:stretch/>
        </p:blipFill>
        <p:spPr>
          <a:xfrm>
            <a:off x="6673085" y="1149638"/>
            <a:ext cx="1543050" cy="1543051"/>
          </a:xfrm>
          <a:prstGeom prst="round2DiagRect">
            <a:avLst/>
          </a:prstGeom>
          <a:ln>
            <a:solidFill>
              <a:schemeClr val="accent1"/>
            </a:solidFill>
          </a:ln>
        </p:spPr>
      </p:pic>
      <p:sp>
        <p:nvSpPr>
          <p:cNvPr id="13" name="Θέση κειμένου 8">
            <a:extLst>
              <a:ext uri="{FF2B5EF4-FFF2-40B4-BE49-F238E27FC236}">
                <a16:creationId xmlns:a16="http://schemas.microsoft.com/office/drawing/2014/main" id="{72BACB83-7A47-A08C-D6D4-89F5221A0030}"/>
              </a:ext>
            </a:extLst>
          </p:cNvPr>
          <p:cNvSpPr txBox="1">
            <a:spLocks/>
          </p:cNvSpPr>
          <p:nvPr/>
        </p:nvSpPr>
        <p:spPr>
          <a:xfrm>
            <a:off x="6673085" y="3122800"/>
            <a:ext cx="1755885" cy="1621631"/>
          </a:xfrm>
          <a:prstGeom prst="rect">
            <a:avLst/>
          </a:prstGeom>
        </p:spPr>
        <p:txBody>
          <a:bodyPr/>
          <a:lstStyle>
            <a:lvl1pPr marL="342900" indent="-342900" algn="l" defTabSz="457200" rtl="0" eaLnBrk="1" fontAlgn="base" hangingPunct="1">
              <a:spcBef>
                <a:spcPct val="20000"/>
              </a:spcBef>
              <a:spcAft>
                <a:spcPct val="0"/>
              </a:spcAft>
              <a:buClr>
                <a:schemeClr val="accent1"/>
              </a:buClr>
              <a:buSzPct val="90000"/>
              <a:buFont typeface="Arial" charset="0"/>
              <a:buChar char="•"/>
              <a:defRPr sz="16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16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Training promotion</a:t>
            </a:r>
            <a:endParaRPr lang="en-US" dirty="0"/>
          </a:p>
        </p:txBody>
      </p:sp>
    </p:spTree>
    <p:custDataLst>
      <p:tags r:id="rId1"/>
    </p:custDataLst>
    <p:extLst>
      <p:ext uri="{BB962C8B-B14F-4D97-AF65-F5344CB8AC3E}">
        <p14:creationId xmlns:p14="http://schemas.microsoft.com/office/powerpoint/2010/main" val="3910417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645480-1D28-463E-8AD0-258D8B46D508}"/>
              </a:ext>
            </a:extLst>
          </p:cNvPr>
          <p:cNvSpPr>
            <a:spLocks noGrp="1"/>
          </p:cNvSpPr>
          <p:nvPr>
            <p:ph type="title"/>
          </p:nvPr>
        </p:nvSpPr>
        <p:spPr/>
        <p:txBody>
          <a:bodyPr/>
          <a:lstStyle/>
          <a:p>
            <a:r>
              <a:rPr lang="en-US" dirty="0"/>
              <a:t>BENEFITS FOR REGISTERED TRAINERS</a:t>
            </a:r>
          </a:p>
        </p:txBody>
      </p:sp>
      <p:sp>
        <p:nvSpPr>
          <p:cNvPr id="5" name="Textfeld 5">
            <a:extLst>
              <a:ext uri="{FF2B5EF4-FFF2-40B4-BE49-F238E27FC236}">
                <a16:creationId xmlns:a16="http://schemas.microsoft.com/office/drawing/2014/main" id="{424ECCFC-8B3B-4D7A-4D83-D1F09A13A271}"/>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22</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pic>
        <p:nvPicPr>
          <p:cNvPr id="4" name="Θέση εικόνας 11">
            <a:extLst>
              <a:ext uri="{FF2B5EF4-FFF2-40B4-BE49-F238E27FC236}">
                <a16:creationId xmlns:a16="http://schemas.microsoft.com/office/drawing/2014/main" id="{81FD04B4-A23B-EB53-8703-B660E21AF467}"/>
              </a:ext>
            </a:extLst>
          </p:cNvPr>
          <p:cNvPicPr>
            <a:picLocks noChangeAspect="1"/>
          </p:cNvPicPr>
          <p:nvPr/>
        </p:nvPicPr>
        <p:blipFill>
          <a:blip r:embed="rId4">
            <a:extLst>
              <a:ext uri="{28A0092B-C50C-407E-A947-70E740481C1C}">
                <a14:useLocalDpi xmlns:a14="http://schemas.microsoft.com/office/drawing/2010/main" val="0"/>
              </a:ext>
            </a:extLst>
          </a:blip>
          <a:srcRect l="15104" r="15104"/>
          <a:stretch>
            <a:fillRect/>
          </a:stretch>
        </p:blipFill>
        <p:spPr>
          <a:xfrm>
            <a:off x="927865" y="1149638"/>
            <a:ext cx="1543050" cy="1543051"/>
          </a:xfrm>
          <a:prstGeom prst="round2DiagRect">
            <a:avLst/>
          </a:prstGeom>
          <a:ln>
            <a:solidFill>
              <a:schemeClr val="accent1"/>
            </a:solidFill>
          </a:ln>
        </p:spPr>
      </p:pic>
      <p:sp>
        <p:nvSpPr>
          <p:cNvPr id="6" name="Θέση κειμένου 4">
            <a:extLst>
              <a:ext uri="{FF2B5EF4-FFF2-40B4-BE49-F238E27FC236}">
                <a16:creationId xmlns:a16="http://schemas.microsoft.com/office/drawing/2014/main" id="{859E7C62-7CF6-18C2-3EBF-FB70F727D74D}"/>
              </a:ext>
            </a:extLst>
          </p:cNvPr>
          <p:cNvSpPr txBox="1">
            <a:spLocks/>
          </p:cNvSpPr>
          <p:nvPr/>
        </p:nvSpPr>
        <p:spPr>
          <a:xfrm>
            <a:off x="927865" y="3054972"/>
            <a:ext cx="1543050" cy="1621631"/>
          </a:xfrm>
          <a:prstGeom prst="rect">
            <a:avLst/>
          </a:prstGeom>
        </p:spPr>
        <p:txBody>
          <a:bodyPr/>
          <a:lstStyle>
            <a:lvl1pPr marL="342900" indent="-342900" algn="l" defTabSz="457200" rtl="0" eaLnBrk="1" fontAlgn="base" hangingPunct="1">
              <a:spcBef>
                <a:spcPct val="20000"/>
              </a:spcBef>
              <a:spcAft>
                <a:spcPct val="0"/>
              </a:spcAft>
              <a:buClr>
                <a:schemeClr val="accent1"/>
              </a:buClr>
              <a:buSzPct val="90000"/>
              <a:buFont typeface="Arial" charset="0"/>
              <a:buChar char="•"/>
              <a:defRPr sz="16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16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Lifelong learning</a:t>
            </a:r>
            <a:endParaRPr lang="en-US" dirty="0"/>
          </a:p>
        </p:txBody>
      </p:sp>
      <p:pic>
        <p:nvPicPr>
          <p:cNvPr id="7" name="Θέση εικόνας 13" descr="Εικόνα που περιέχει κείμενο, φρούτο, σταφύλι, πράσινο&#10;&#10;Περιγραφή που δημιουργήθηκε αυτόματα">
            <a:extLst>
              <a:ext uri="{FF2B5EF4-FFF2-40B4-BE49-F238E27FC236}">
                <a16:creationId xmlns:a16="http://schemas.microsoft.com/office/drawing/2014/main" id="{F699E5EE-CF35-BC79-1CFF-2C71EF268AFD}"/>
              </a:ext>
            </a:extLst>
          </p:cNvPr>
          <p:cNvPicPr>
            <a:picLocks noChangeAspect="1"/>
          </p:cNvPicPr>
          <p:nvPr/>
        </p:nvPicPr>
        <p:blipFill rotWithShape="1">
          <a:blip r:embed="rId5">
            <a:extLst>
              <a:ext uri="{28A0092B-C50C-407E-A947-70E740481C1C}">
                <a14:useLocalDpi xmlns:a14="http://schemas.microsoft.com/office/drawing/2010/main" val="0"/>
              </a:ext>
            </a:extLst>
          </a:blip>
          <a:srcRect l="-330" r="45620"/>
          <a:stretch/>
        </p:blipFill>
        <p:spPr>
          <a:xfrm>
            <a:off x="3800474" y="1149638"/>
            <a:ext cx="1543050" cy="1543051"/>
          </a:xfrm>
          <a:prstGeom prst="round2DiagRect">
            <a:avLst/>
          </a:prstGeom>
          <a:ln>
            <a:solidFill>
              <a:schemeClr val="accent1"/>
            </a:solidFill>
          </a:ln>
        </p:spPr>
      </p:pic>
      <p:sp>
        <p:nvSpPr>
          <p:cNvPr id="14" name="Θέση κειμένου 6">
            <a:extLst>
              <a:ext uri="{FF2B5EF4-FFF2-40B4-BE49-F238E27FC236}">
                <a16:creationId xmlns:a16="http://schemas.microsoft.com/office/drawing/2014/main" id="{B7956FC7-5BAC-D488-74FC-9322E20D1FAC}"/>
              </a:ext>
            </a:extLst>
          </p:cNvPr>
          <p:cNvSpPr txBox="1">
            <a:spLocks/>
          </p:cNvSpPr>
          <p:nvPr/>
        </p:nvSpPr>
        <p:spPr>
          <a:xfrm>
            <a:off x="3737342" y="3054971"/>
            <a:ext cx="1804878" cy="1621631"/>
          </a:xfrm>
          <a:prstGeom prst="rect">
            <a:avLst/>
          </a:prstGeom>
        </p:spPr>
        <p:txBody>
          <a:bodyPr/>
          <a:lstStyle>
            <a:lvl1pPr marL="342900" indent="-342900" algn="l" defTabSz="457200" rtl="0" eaLnBrk="1" fontAlgn="base" hangingPunct="1">
              <a:spcBef>
                <a:spcPct val="20000"/>
              </a:spcBef>
              <a:spcAft>
                <a:spcPct val="0"/>
              </a:spcAft>
              <a:buClr>
                <a:schemeClr val="accent1"/>
              </a:buClr>
              <a:buSzPct val="90000"/>
              <a:buFont typeface="Arial" charset="0"/>
              <a:buChar char="•"/>
              <a:defRPr sz="16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16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Free training material</a:t>
            </a:r>
            <a:endParaRPr lang="en-US" dirty="0"/>
          </a:p>
        </p:txBody>
      </p:sp>
      <p:pic>
        <p:nvPicPr>
          <p:cNvPr id="15" name="Θέση εικόνας 15" descr="Εικόνα που περιέχει εσωτερικό&#10;&#10;Περιγραφή που δημιουργήθηκε αυτόματα">
            <a:extLst>
              <a:ext uri="{FF2B5EF4-FFF2-40B4-BE49-F238E27FC236}">
                <a16:creationId xmlns:a16="http://schemas.microsoft.com/office/drawing/2014/main" id="{6AAC55E6-7DEB-966D-783D-257DAD1F2382}"/>
              </a:ext>
            </a:extLst>
          </p:cNvPr>
          <p:cNvPicPr>
            <a:picLocks noChangeAspect="1"/>
          </p:cNvPicPr>
          <p:nvPr/>
        </p:nvPicPr>
        <p:blipFill>
          <a:blip r:embed="rId6">
            <a:extLst>
              <a:ext uri="{28A0092B-C50C-407E-A947-70E740481C1C}">
                <a14:useLocalDpi xmlns:a14="http://schemas.microsoft.com/office/drawing/2010/main" val="0"/>
              </a:ext>
            </a:extLst>
          </a:blip>
          <a:srcRect l="16726" r="16726"/>
          <a:stretch>
            <a:fillRect/>
          </a:stretch>
        </p:blipFill>
        <p:spPr>
          <a:xfrm>
            <a:off x="6673085" y="1149638"/>
            <a:ext cx="1543050" cy="1543051"/>
          </a:xfrm>
          <a:prstGeom prst="round2DiagRect">
            <a:avLst/>
          </a:prstGeom>
          <a:ln>
            <a:solidFill>
              <a:schemeClr val="accent1"/>
            </a:solidFill>
          </a:ln>
        </p:spPr>
      </p:pic>
      <p:sp>
        <p:nvSpPr>
          <p:cNvPr id="16" name="Θέση κειμένου 8">
            <a:extLst>
              <a:ext uri="{FF2B5EF4-FFF2-40B4-BE49-F238E27FC236}">
                <a16:creationId xmlns:a16="http://schemas.microsoft.com/office/drawing/2014/main" id="{EDD5DBD8-A813-93A8-2310-E21E0F0FDE76}"/>
              </a:ext>
            </a:extLst>
          </p:cNvPr>
          <p:cNvSpPr txBox="1">
            <a:spLocks/>
          </p:cNvSpPr>
          <p:nvPr/>
        </p:nvSpPr>
        <p:spPr>
          <a:xfrm>
            <a:off x="6681050" y="3054971"/>
            <a:ext cx="1543050" cy="1621631"/>
          </a:xfrm>
          <a:prstGeom prst="rect">
            <a:avLst/>
          </a:prstGeom>
        </p:spPr>
        <p:txBody>
          <a:bodyPr/>
          <a:lstStyle>
            <a:lvl1pPr marL="342900" indent="-342900" algn="l" defTabSz="457200" rtl="0" eaLnBrk="1" fontAlgn="base" hangingPunct="1">
              <a:spcBef>
                <a:spcPct val="20000"/>
              </a:spcBef>
              <a:spcAft>
                <a:spcPct val="0"/>
              </a:spcAft>
              <a:buClr>
                <a:schemeClr val="accent1"/>
              </a:buClr>
              <a:buSzPct val="90000"/>
              <a:buFont typeface="Arial" charset="0"/>
              <a:buChar char="•"/>
              <a:defRPr sz="16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16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sz="16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Priority status</a:t>
            </a:r>
            <a:endParaRPr lang="en-US" dirty="0"/>
          </a:p>
        </p:txBody>
      </p:sp>
    </p:spTree>
    <p:custDataLst>
      <p:tags r:id="rId1"/>
    </p:custDataLst>
    <p:extLst>
      <p:ext uri="{BB962C8B-B14F-4D97-AF65-F5344CB8AC3E}">
        <p14:creationId xmlns:p14="http://schemas.microsoft.com/office/powerpoint/2010/main" val="1469961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A70AC5-9D19-4AE3-ABD1-AE37038C6BC0}"/>
              </a:ext>
            </a:extLst>
          </p:cNvPr>
          <p:cNvSpPr>
            <a:spLocks noGrp="1"/>
          </p:cNvSpPr>
          <p:nvPr>
            <p:ph idx="1"/>
          </p:nvPr>
        </p:nvSpPr>
        <p:spPr>
          <a:xfrm>
            <a:off x="575733" y="1479021"/>
            <a:ext cx="8111067" cy="2429740"/>
          </a:xfrm>
        </p:spPr>
        <p:txBody>
          <a:bodyPr anchor="ctr"/>
          <a:lstStyle/>
          <a:p>
            <a:pPr marL="0" indent="0">
              <a:buNone/>
            </a:pPr>
            <a:r>
              <a:rPr lang="en-US" b="1" dirty="0">
                <a:ea typeface="ＭＳ Ｐゴシック"/>
              </a:rPr>
              <a:t>Registered Trainers must:</a:t>
            </a:r>
          </a:p>
          <a:p>
            <a:pPr marL="0" indent="0">
              <a:buNone/>
            </a:pPr>
            <a:endParaRPr lang="en-US" dirty="0"/>
          </a:p>
          <a:p>
            <a:pPr algn="l">
              <a:buFont typeface="+mj-lt"/>
              <a:buAutoNum type="arabicPeriod"/>
            </a:pPr>
            <a:r>
              <a:rPr lang="en-US" i="0" dirty="0">
                <a:solidFill>
                  <a:srgbClr val="565549"/>
                </a:solidFill>
                <a:effectLst/>
                <a:ea typeface="ＭＳ Ｐゴシック"/>
              </a:rPr>
              <a:t>Attend an Integrated Farm Assurance (IFA) course or an In-House Trainer training (if you are working for a certification body) provided by GLOBALG.A.P.  </a:t>
            </a:r>
          </a:p>
          <a:p>
            <a:pPr algn="l">
              <a:buFont typeface="+mj-lt"/>
              <a:buAutoNum type="arabicPeriod"/>
            </a:pPr>
            <a:endParaRPr lang="en-US" i="0" dirty="0">
              <a:solidFill>
                <a:srgbClr val="565549"/>
              </a:solidFill>
              <a:effectLst/>
            </a:endParaRPr>
          </a:p>
          <a:p>
            <a:pPr>
              <a:buFont typeface="+mj-lt"/>
              <a:buAutoNum type="arabicPeriod"/>
            </a:pPr>
            <a:r>
              <a:rPr lang="en-US" i="0" dirty="0">
                <a:solidFill>
                  <a:srgbClr val="565549"/>
                </a:solidFill>
                <a:effectLst/>
                <a:ea typeface="ＭＳ Ｐゴシック"/>
              </a:rPr>
              <a:t>Pass the subsequent exam with a minimum score of 80%</a:t>
            </a:r>
            <a:r>
              <a:rPr lang="en-US" dirty="0">
                <a:solidFill>
                  <a:srgbClr val="565549"/>
                </a:solidFill>
                <a:ea typeface="ＭＳ Ｐゴシック"/>
              </a:rPr>
              <a:t> in each part</a:t>
            </a:r>
            <a:endParaRPr lang="en-US" i="0" dirty="0">
              <a:solidFill>
                <a:srgbClr val="565549"/>
              </a:solidFill>
              <a:effectLst/>
            </a:endParaRPr>
          </a:p>
          <a:p>
            <a:pPr algn="l">
              <a:buFont typeface="+mj-lt"/>
              <a:buAutoNum type="arabicPeriod"/>
            </a:pPr>
            <a:endParaRPr lang="en-US" i="0" dirty="0">
              <a:solidFill>
                <a:srgbClr val="565549"/>
              </a:solidFill>
              <a:effectLst/>
            </a:endParaRPr>
          </a:p>
          <a:p>
            <a:pPr algn="l">
              <a:buFont typeface="+mj-lt"/>
              <a:buAutoNum type="arabicPeriod"/>
            </a:pPr>
            <a:r>
              <a:rPr lang="en-US" i="0" dirty="0">
                <a:solidFill>
                  <a:srgbClr val="565549"/>
                </a:solidFill>
                <a:effectLst/>
                <a:ea typeface="ＭＳ Ｐゴシック"/>
              </a:rPr>
              <a:t>Complete the registration form </a:t>
            </a:r>
          </a:p>
          <a:p>
            <a:pPr>
              <a:buAutoNum type="arabicPeriod"/>
            </a:pPr>
            <a:endParaRPr lang="en-US" dirty="0"/>
          </a:p>
          <a:p>
            <a:pPr>
              <a:buAutoNum type="arabicPeriod"/>
            </a:pPr>
            <a:endParaRPr lang="en-US" dirty="0"/>
          </a:p>
        </p:txBody>
      </p:sp>
      <p:sp>
        <p:nvSpPr>
          <p:cNvPr id="3" name="Title 2">
            <a:extLst>
              <a:ext uri="{FF2B5EF4-FFF2-40B4-BE49-F238E27FC236}">
                <a16:creationId xmlns:a16="http://schemas.microsoft.com/office/drawing/2014/main" id="{B847758E-BFF4-4420-BC76-C3C9A880A4D9}"/>
              </a:ext>
            </a:extLst>
          </p:cNvPr>
          <p:cNvSpPr>
            <a:spLocks noGrp="1"/>
          </p:cNvSpPr>
          <p:nvPr>
            <p:ph type="title"/>
          </p:nvPr>
        </p:nvSpPr>
        <p:spPr/>
        <p:txBody>
          <a:bodyPr/>
          <a:lstStyle/>
          <a:p>
            <a:r>
              <a:rPr lang="en-US" dirty="0"/>
              <a:t>REGISTERED TRAINER APPLICATION PROCESS</a:t>
            </a:r>
          </a:p>
        </p:txBody>
      </p:sp>
      <p:sp>
        <p:nvSpPr>
          <p:cNvPr id="4" name="TextBox 3">
            <a:extLst>
              <a:ext uri="{FF2B5EF4-FFF2-40B4-BE49-F238E27FC236}">
                <a16:creationId xmlns:a16="http://schemas.microsoft.com/office/drawing/2014/main" id="{5934E3DD-F8A1-3225-C531-CFAFA893C454}"/>
              </a:ext>
            </a:extLst>
          </p:cNvPr>
          <p:cNvSpPr txBox="1"/>
          <p:nvPr/>
        </p:nvSpPr>
        <p:spPr>
          <a:xfrm>
            <a:off x="748146" y="3908761"/>
            <a:ext cx="7245927" cy="646331"/>
          </a:xfrm>
          <a:prstGeom prst="rect">
            <a:avLst/>
          </a:prstGeom>
          <a:solidFill>
            <a:schemeClr val="accent1"/>
          </a:solidFill>
        </p:spPr>
        <p:txBody>
          <a:bodyPr wrap="square" rtlCol="0">
            <a:spAutoFit/>
          </a:bodyPr>
          <a:lstStyle/>
          <a:p>
            <a:pPr marL="0" indent="0" algn="ctr">
              <a:buNone/>
            </a:pPr>
            <a:r>
              <a:rPr lang="en-US" i="1" dirty="0">
                <a:solidFill>
                  <a:schemeClr val="bg2"/>
                </a:solidFill>
                <a:ea typeface="ＭＳ Ｐゴシック"/>
              </a:rPr>
              <a:t>When you have been approved, we will issue the invoice and once paid, you will be able to access all your benefits.</a:t>
            </a:r>
            <a:endParaRPr lang="en-US" i="1" dirty="0">
              <a:solidFill>
                <a:schemeClr val="bg2"/>
              </a:solidFill>
            </a:endParaRPr>
          </a:p>
        </p:txBody>
      </p:sp>
      <p:sp>
        <p:nvSpPr>
          <p:cNvPr id="5" name="Textfeld 5">
            <a:extLst>
              <a:ext uri="{FF2B5EF4-FFF2-40B4-BE49-F238E27FC236}">
                <a16:creationId xmlns:a16="http://schemas.microsoft.com/office/drawing/2014/main" id="{FD9E3934-AD81-E279-3000-D6BB816603C5}"/>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23</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
        <p:nvSpPr>
          <p:cNvPr id="6" name="TextBox 5">
            <a:extLst>
              <a:ext uri="{FF2B5EF4-FFF2-40B4-BE49-F238E27FC236}">
                <a16:creationId xmlns:a16="http://schemas.microsoft.com/office/drawing/2014/main" id="{8E781DE9-1E92-5891-43AA-2D35D04C38C1}"/>
              </a:ext>
            </a:extLst>
          </p:cNvPr>
          <p:cNvSpPr txBox="1"/>
          <p:nvPr/>
        </p:nvSpPr>
        <p:spPr>
          <a:xfrm>
            <a:off x="2195146" y="4600825"/>
            <a:ext cx="3590342" cy="375487"/>
          </a:xfrm>
          <a:prstGeom prst="rect">
            <a:avLst/>
          </a:prstGeom>
          <a:noFill/>
        </p:spPr>
        <p:txBody>
          <a:bodyPr wrap="none" lIns="118872" tIns="64008" rIns="118872" bIns="64008" rtlCol="0">
            <a:spAutoFit/>
          </a:bodyPr>
          <a:lstStyle/>
          <a:p>
            <a:r>
              <a:rPr lang="en-US" sz="1600" u="sng" dirty="0">
                <a:hlinkClick r:id="rId4"/>
              </a:rPr>
              <a:t>registered_trainer@globalgap.org</a:t>
            </a:r>
            <a:endParaRPr lang="el-GR" sz="1600" dirty="0"/>
          </a:p>
        </p:txBody>
      </p:sp>
    </p:spTree>
    <p:custDataLst>
      <p:tags r:id="rId1"/>
    </p:custDataLst>
    <p:extLst>
      <p:ext uri="{BB962C8B-B14F-4D97-AF65-F5344CB8AC3E}">
        <p14:creationId xmlns:p14="http://schemas.microsoft.com/office/powerpoint/2010/main" val="3511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4251" y="73315"/>
            <a:ext cx="7683576" cy="936000"/>
          </a:xfrm>
        </p:spPr>
        <p:txBody>
          <a:bodyPr/>
          <a:lstStyle/>
          <a:p>
            <a:br>
              <a:rPr lang="en-US" sz="1650" b="0" dirty="0">
                <a:solidFill>
                  <a:schemeClr val="tx1"/>
                </a:solidFill>
              </a:rPr>
            </a:br>
            <a:r>
              <a:rPr lang="en-US" sz="1650" b="0" dirty="0">
                <a:solidFill>
                  <a:schemeClr val="tx1"/>
                </a:solidFill>
              </a:rPr>
              <a:t>Number of Registered Trainers in East Africa</a:t>
            </a:r>
            <a:endParaRPr lang="en-US" sz="1650" dirty="0"/>
          </a:p>
        </p:txBody>
      </p:sp>
      <p:graphicFrame>
        <p:nvGraphicFramePr>
          <p:cNvPr id="2" name="Table 4">
            <a:extLst>
              <a:ext uri="{FF2B5EF4-FFF2-40B4-BE49-F238E27FC236}">
                <a16:creationId xmlns:a16="http://schemas.microsoft.com/office/drawing/2014/main" id="{371C25B4-8CA7-91D0-050C-D096D7F54AA8}"/>
              </a:ext>
            </a:extLst>
          </p:cNvPr>
          <p:cNvGraphicFramePr>
            <a:graphicFrameLocks noGrp="1"/>
          </p:cNvGraphicFramePr>
          <p:nvPr/>
        </p:nvGraphicFramePr>
        <p:xfrm>
          <a:off x="721870" y="1644518"/>
          <a:ext cx="6699883" cy="2225040"/>
        </p:xfrm>
        <a:graphic>
          <a:graphicData uri="http://schemas.openxmlformats.org/drawingml/2006/table">
            <a:tbl>
              <a:tblPr firstRow="1" bandRow="1">
                <a:tableStyleId>{5C22544A-7EE6-4342-B048-85BDC9FD1C3A}</a:tableStyleId>
              </a:tblPr>
              <a:tblGrid>
                <a:gridCol w="1561103">
                  <a:extLst>
                    <a:ext uri="{9D8B030D-6E8A-4147-A177-3AD203B41FA5}">
                      <a16:colId xmlns:a16="http://schemas.microsoft.com/office/drawing/2014/main" val="863630021"/>
                    </a:ext>
                  </a:extLst>
                </a:gridCol>
                <a:gridCol w="1027756">
                  <a:extLst>
                    <a:ext uri="{9D8B030D-6E8A-4147-A177-3AD203B41FA5}">
                      <a16:colId xmlns:a16="http://schemas.microsoft.com/office/drawing/2014/main" val="1918596657"/>
                    </a:ext>
                  </a:extLst>
                </a:gridCol>
                <a:gridCol w="1040207">
                  <a:extLst>
                    <a:ext uri="{9D8B030D-6E8A-4147-A177-3AD203B41FA5}">
                      <a16:colId xmlns:a16="http://schemas.microsoft.com/office/drawing/2014/main" val="2321074209"/>
                    </a:ext>
                  </a:extLst>
                </a:gridCol>
                <a:gridCol w="1015305">
                  <a:extLst>
                    <a:ext uri="{9D8B030D-6E8A-4147-A177-3AD203B41FA5}">
                      <a16:colId xmlns:a16="http://schemas.microsoft.com/office/drawing/2014/main" val="1345699190"/>
                    </a:ext>
                  </a:extLst>
                </a:gridCol>
                <a:gridCol w="1027756">
                  <a:extLst>
                    <a:ext uri="{9D8B030D-6E8A-4147-A177-3AD203B41FA5}">
                      <a16:colId xmlns:a16="http://schemas.microsoft.com/office/drawing/2014/main" val="2240541963"/>
                    </a:ext>
                  </a:extLst>
                </a:gridCol>
                <a:gridCol w="1027756">
                  <a:extLst>
                    <a:ext uri="{9D8B030D-6E8A-4147-A177-3AD203B41FA5}">
                      <a16:colId xmlns:a16="http://schemas.microsoft.com/office/drawing/2014/main" val="780814322"/>
                    </a:ext>
                  </a:extLst>
                </a:gridCol>
              </a:tblGrid>
              <a:tr h="370840">
                <a:tc>
                  <a:txBody>
                    <a:bodyPr/>
                    <a:lstStyle/>
                    <a:p>
                      <a:endParaRPr lang="en-GB" dirty="0"/>
                    </a:p>
                  </a:txBody>
                  <a:tcPr/>
                </a:tc>
                <a:tc>
                  <a:txBody>
                    <a:bodyPr/>
                    <a:lstStyle/>
                    <a:p>
                      <a:pPr algn="ctr"/>
                      <a:r>
                        <a:rPr lang="en-GB" dirty="0"/>
                        <a:t>2018</a:t>
                      </a:r>
                      <a:r>
                        <a:rPr lang="en-GB" b="0" dirty="0"/>
                        <a:t>**</a:t>
                      </a:r>
                    </a:p>
                  </a:txBody>
                  <a:tcPr/>
                </a:tc>
                <a:tc>
                  <a:txBody>
                    <a:bodyPr/>
                    <a:lstStyle/>
                    <a:p>
                      <a:pPr algn="ctr"/>
                      <a:r>
                        <a:rPr lang="en-GB" dirty="0"/>
                        <a:t>2019</a:t>
                      </a:r>
                      <a:r>
                        <a:rPr lang="en-GB" b="0" dirty="0"/>
                        <a:t>**</a:t>
                      </a:r>
                    </a:p>
                  </a:txBody>
                  <a:tcPr/>
                </a:tc>
                <a:tc>
                  <a:txBody>
                    <a:bodyPr/>
                    <a:lstStyle/>
                    <a:p>
                      <a:pPr algn="ctr"/>
                      <a:r>
                        <a:rPr lang="en-GB" dirty="0"/>
                        <a:t>2020</a:t>
                      </a:r>
                      <a:r>
                        <a:rPr lang="en-GB" b="0" dirty="0"/>
                        <a:t>**</a:t>
                      </a:r>
                    </a:p>
                  </a:txBody>
                  <a:tcPr/>
                </a:tc>
                <a:tc>
                  <a:txBody>
                    <a:bodyPr/>
                    <a:lstStyle/>
                    <a:p>
                      <a:pPr algn="ctr"/>
                      <a:r>
                        <a:rPr lang="en-GB" dirty="0"/>
                        <a:t>2021</a:t>
                      </a:r>
                      <a:r>
                        <a:rPr lang="en-GB" b="0" dirty="0"/>
                        <a:t>**</a:t>
                      </a:r>
                    </a:p>
                  </a:txBody>
                  <a:tcPr/>
                </a:tc>
                <a:tc>
                  <a:txBody>
                    <a:bodyPr/>
                    <a:lstStyle/>
                    <a:p>
                      <a:pPr algn="ctr"/>
                      <a:r>
                        <a:rPr lang="en-GB" dirty="0"/>
                        <a:t>2022</a:t>
                      </a:r>
                      <a:r>
                        <a:rPr lang="en-GB" b="0" dirty="0"/>
                        <a:t>*</a:t>
                      </a:r>
                    </a:p>
                  </a:txBody>
                  <a:tcPr/>
                </a:tc>
                <a:extLst>
                  <a:ext uri="{0D108BD9-81ED-4DB2-BD59-A6C34878D82A}">
                    <a16:rowId xmlns:a16="http://schemas.microsoft.com/office/drawing/2014/main" val="3373715651"/>
                  </a:ext>
                </a:extLst>
              </a:tr>
              <a:tr h="370840">
                <a:tc>
                  <a:txBody>
                    <a:bodyPr/>
                    <a:lstStyle/>
                    <a:p>
                      <a:r>
                        <a:rPr lang="en-GB" sz="1600" b="1" dirty="0"/>
                        <a:t>Tanzania</a:t>
                      </a:r>
                    </a:p>
                  </a:txBody>
                  <a:tcPr/>
                </a:tc>
                <a:tc>
                  <a:txBody>
                    <a:bodyPr/>
                    <a:lstStyle/>
                    <a:p>
                      <a:pPr algn="ctr"/>
                      <a:r>
                        <a:rPr lang="en-GB" sz="1600" dirty="0"/>
                        <a:t>1</a:t>
                      </a:r>
                    </a:p>
                  </a:txBody>
                  <a:tcPr/>
                </a:tc>
                <a:tc>
                  <a:txBody>
                    <a:bodyPr/>
                    <a:lstStyle/>
                    <a:p>
                      <a:pPr algn="ctr"/>
                      <a:r>
                        <a:rPr lang="en-GB" sz="1600" dirty="0"/>
                        <a:t>1</a:t>
                      </a:r>
                    </a:p>
                  </a:txBody>
                  <a:tcPr/>
                </a:tc>
                <a:tc>
                  <a:txBody>
                    <a:bodyPr/>
                    <a:lstStyle/>
                    <a:p>
                      <a:pPr algn="ctr"/>
                      <a:r>
                        <a:rPr lang="en-GB" sz="1600" dirty="0"/>
                        <a:t>0</a:t>
                      </a:r>
                    </a:p>
                  </a:txBody>
                  <a:tcPr/>
                </a:tc>
                <a:tc>
                  <a:txBody>
                    <a:bodyPr/>
                    <a:lstStyle/>
                    <a:p>
                      <a:pPr algn="ctr"/>
                      <a:r>
                        <a:rPr lang="en-GB" sz="1600" dirty="0"/>
                        <a:t>2</a:t>
                      </a:r>
                    </a:p>
                  </a:txBody>
                  <a:tcPr/>
                </a:tc>
                <a:tc>
                  <a:txBody>
                    <a:bodyPr/>
                    <a:lstStyle/>
                    <a:p>
                      <a:pPr algn="ctr"/>
                      <a:r>
                        <a:rPr lang="en-GB" sz="1600" dirty="0"/>
                        <a:t>9</a:t>
                      </a:r>
                    </a:p>
                  </a:txBody>
                  <a:tcPr/>
                </a:tc>
                <a:extLst>
                  <a:ext uri="{0D108BD9-81ED-4DB2-BD59-A6C34878D82A}">
                    <a16:rowId xmlns:a16="http://schemas.microsoft.com/office/drawing/2014/main" val="3018292055"/>
                  </a:ext>
                </a:extLst>
              </a:tr>
              <a:tr h="370840">
                <a:tc>
                  <a:txBody>
                    <a:bodyPr/>
                    <a:lstStyle/>
                    <a:p>
                      <a:r>
                        <a:rPr lang="en-GB" sz="1600" b="1" dirty="0"/>
                        <a:t>Ethiopia</a:t>
                      </a:r>
                    </a:p>
                  </a:txBody>
                  <a:tcPr/>
                </a:tc>
                <a:tc>
                  <a:txBody>
                    <a:bodyPr/>
                    <a:lstStyle/>
                    <a:p>
                      <a:pPr algn="ctr"/>
                      <a:r>
                        <a:rPr lang="en-GB" sz="1600" dirty="0"/>
                        <a:t>5</a:t>
                      </a:r>
                    </a:p>
                  </a:txBody>
                  <a:tcPr/>
                </a:tc>
                <a:tc>
                  <a:txBody>
                    <a:bodyPr/>
                    <a:lstStyle/>
                    <a:p>
                      <a:pPr algn="ctr"/>
                      <a:r>
                        <a:rPr lang="en-GB" sz="1600" dirty="0"/>
                        <a:t>5</a:t>
                      </a:r>
                    </a:p>
                  </a:txBody>
                  <a:tcPr/>
                </a:tc>
                <a:tc>
                  <a:txBody>
                    <a:bodyPr/>
                    <a:lstStyle/>
                    <a:p>
                      <a:pPr algn="ctr"/>
                      <a:r>
                        <a:rPr lang="en-GB" sz="1600" dirty="0"/>
                        <a:t>6</a:t>
                      </a:r>
                    </a:p>
                  </a:txBody>
                  <a:tcPr/>
                </a:tc>
                <a:tc>
                  <a:txBody>
                    <a:bodyPr/>
                    <a:lstStyle/>
                    <a:p>
                      <a:pPr algn="ctr"/>
                      <a:r>
                        <a:rPr lang="en-GB" sz="1600" dirty="0"/>
                        <a:t>6</a:t>
                      </a:r>
                    </a:p>
                  </a:txBody>
                  <a:tcPr/>
                </a:tc>
                <a:tc>
                  <a:txBody>
                    <a:bodyPr/>
                    <a:lstStyle/>
                    <a:p>
                      <a:pPr algn="ctr"/>
                      <a:r>
                        <a:rPr lang="en-GB" sz="1600" dirty="0"/>
                        <a:t>4</a:t>
                      </a:r>
                    </a:p>
                  </a:txBody>
                  <a:tcPr/>
                </a:tc>
                <a:extLst>
                  <a:ext uri="{0D108BD9-81ED-4DB2-BD59-A6C34878D82A}">
                    <a16:rowId xmlns:a16="http://schemas.microsoft.com/office/drawing/2014/main" val="719732777"/>
                  </a:ext>
                </a:extLst>
              </a:tr>
              <a:tr h="370840">
                <a:tc>
                  <a:txBody>
                    <a:bodyPr/>
                    <a:lstStyle/>
                    <a:p>
                      <a:r>
                        <a:rPr lang="en-GB" sz="1600" b="1" dirty="0"/>
                        <a:t>Uganda</a:t>
                      </a:r>
                    </a:p>
                  </a:txBody>
                  <a:tcPr/>
                </a:tc>
                <a:tc>
                  <a:txBody>
                    <a:bodyPr/>
                    <a:lstStyle/>
                    <a:p>
                      <a:pPr algn="ctr"/>
                      <a:r>
                        <a:rPr lang="en-GB" sz="1600" dirty="0"/>
                        <a:t>0</a:t>
                      </a:r>
                    </a:p>
                  </a:txBody>
                  <a:tcPr/>
                </a:tc>
                <a:tc>
                  <a:txBody>
                    <a:bodyPr/>
                    <a:lstStyle/>
                    <a:p>
                      <a:pPr algn="ctr"/>
                      <a:r>
                        <a:rPr lang="en-GB" sz="1600" dirty="0"/>
                        <a:t>0</a:t>
                      </a:r>
                    </a:p>
                  </a:txBody>
                  <a:tcPr/>
                </a:tc>
                <a:tc>
                  <a:txBody>
                    <a:bodyPr/>
                    <a:lstStyle/>
                    <a:p>
                      <a:pPr algn="ctr"/>
                      <a:r>
                        <a:rPr lang="en-GB" sz="1600" dirty="0"/>
                        <a:t>0</a:t>
                      </a:r>
                    </a:p>
                  </a:txBody>
                  <a:tcPr/>
                </a:tc>
                <a:tc>
                  <a:txBody>
                    <a:bodyPr/>
                    <a:lstStyle/>
                    <a:p>
                      <a:pPr algn="ctr"/>
                      <a:r>
                        <a:rPr lang="en-GB" sz="1600" dirty="0"/>
                        <a:t>0</a:t>
                      </a:r>
                    </a:p>
                  </a:txBody>
                  <a:tcPr/>
                </a:tc>
                <a:tc>
                  <a:txBody>
                    <a:bodyPr/>
                    <a:lstStyle/>
                    <a:p>
                      <a:pPr algn="ctr"/>
                      <a:r>
                        <a:rPr lang="en-GB" sz="1600" dirty="0"/>
                        <a:t>0</a:t>
                      </a:r>
                    </a:p>
                  </a:txBody>
                  <a:tcPr/>
                </a:tc>
                <a:extLst>
                  <a:ext uri="{0D108BD9-81ED-4DB2-BD59-A6C34878D82A}">
                    <a16:rowId xmlns:a16="http://schemas.microsoft.com/office/drawing/2014/main" val="1053773049"/>
                  </a:ext>
                </a:extLst>
              </a:tr>
              <a:tr h="370840">
                <a:tc>
                  <a:txBody>
                    <a:bodyPr/>
                    <a:lstStyle/>
                    <a:p>
                      <a:r>
                        <a:rPr lang="en-GB" sz="1600" b="1" dirty="0"/>
                        <a:t>Rwanda</a:t>
                      </a:r>
                    </a:p>
                  </a:txBody>
                  <a:tcPr/>
                </a:tc>
                <a:tc>
                  <a:txBody>
                    <a:bodyPr/>
                    <a:lstStyle/>
                    <a:p>
                      <a:pPr algn="ctr"/>
                      <a:r>
                        <a:rPr lang="en-GB" sz="1600" dirty="0"/>
                        <a:t>0</a:t>
                      </a:r>
                    </a:p>
                  </a:txBody>
                  <a:tcPr/>
                </a:tc>
                <a:tc>
                  <a:txBody>
                    <a:bodyPr/>
                    <a:lstStyle/>
                    <a:p>
                      <a:pPr algn="ctr"/>
                      <a:r>
                        <a:rPr lang="en-GB" sz="1600" dirty="0"/>
                        <a:t>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t>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t>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t>1</a:t>
                      </a:r>
                    </a:p>
                  </a:txBody>
                  <a:tcPr/>
                </a:tc>
                <a:extLst>
                  <a:ext uri="{0D108BD9-81ED-4DB2-BD59-A6C34878D82A}">
                    <a16:rowId xmlns:a16="http://schemas.microsoft.com/office/drawing/2014/main" val="2948242438"/>
                  </a:ext>
                </a:extLst>
              </a:tr>
              <a:tr h="370840">
                <a:tc>
                  <a:txBody>
                    <a:bodyPr/>
                    <a:lstStyle/>
                    <a:p>
                      <a:r>
                        <a:rPr lang="en-GB" sz="1600" b="1" dirty="0"/>
                        <a:t>Kenya</a:t>
                      </a:r>
                    </a:p>
                  </a:txBody>
                  <a:tcPr/>
                </a:tc>
                <a:tc>
                  <a:txBody>
                    <a:bodyPr/>
                    <a:lstStyle/>
                    <a:p>
                      <a:pPr algn="ctr"/>
                      <a:r>
                        <a:rPr lang="en-GB" sz="1600" dirty="0"/>
                        <a:t>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t>5</a:t>
                      </a:r>
                    </a:p>
                  </a:txBody>
                  <a:tcPr/>
                </a:tc>
                <a:tc>
                  <a:txBody>
                    <a:bodyPr/>
                    <a:lstStyle/>
                    <a:p>
                      <a:pPr algn="ctr"/>
                      <a:r>
                        <a:rPr lang="en-GB" sz="1600" dirty="0"/>
                        <a:t>5</a:t>
                      </a:r>
                    </a:p>
                  </a:txBody>
                  <a:tcPr/>
                </a:tc>
                <a:tc>
                  <a:txBody>
                    <a:bodyPr/>
                    <a:lstStyle/>
                    <a:p>
                      <a:pPr algn="ctr"/>
                      <a:r>
                        <a:rPr lang="en-GB" sz="1600" dirty="0"/>
                        <a:t>5</a:t>
                      </a:r>
                    </a:p>
                  </a:txBody>
                  <a:tcPr/>
                </a:tc>
                <a:tc>
                  <a:txBody>
                    <a:bodyPr/>
                    <a:lstStyle/>
                    <a:p>
                      <a:pPr algn="ctr"/>
                      <a:r>
                        <a:rPr lang="en-GB" sz="1600" dirty="0"/>
                        <a:t>11</a:t>
                      </a:r>
                    </a:p>
                  </a:txBody>
                  <a:tcPr/>
                </a:tc>
                <a:extLst>
                  <a:ext uri="{0D108BD9-81ED-4DB2-BD59-A6C34878D82A}">
                    <a16:rowId xmlns:a16="http://schemas.microsoft.com/office/drawing/2014/main" val="1261376803"/>
                  </a:ext>
                </a:extLst>
              </a:tr>
            </a:tbl>
          </a:graphicData>
        </a:graphic>
      </p:graphicFrame>
      <p:sp>
        <p:nvSpPr>
          <p:cNvPr id="5" name="Textfeld 5">
            <a:extLst>
              <a:ext uri="{FF2B5EF4-FFF2-40B4-BE49-F238E27FC236}">
                <a16:creationId xmlns:a16="http://schemas.microsoft.com/office/drawing/2014/main" id="{B6F9974F-AC69-80C8-87B3-F06D944606F6}"/>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24</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
        <p:nvSpPr>
          <p:cNvPr id="4" name="Title 1">
            <a:extLst>
              <a:ext uri="{FF2B5EF4-FFF2-40B4-BE49-F238E27FC236}">
                <a16:creationId xmlns:a16="http://schemas.microsoft.com/office/drawing/2014/main" id="{744C4539-49F4-DDF1-A652-EAD32CFEA47C}"/>
              </a:ext>
            </a:extLst>
          </p:cNvPr>
          <p:cNvSpPr txBox="1">
            <a:spLocks/>
          </p:cNvSpPr>
          <p:nvPr/>
        </p:nvSpPr>
        <p:spPr>
          <a:xfrm>
            <a:off x="864251" y="128961"/>
            <a:ext cx="7138370" cy="509558"/>
          </a:xfrm>
          <a:prstGeom prst="rect">
            <a:avLst/>
          </a:prstGeom>
        </p:spPr>
        <p:txBody>
          <a:bodyPr vert="horz" wrap="none" lIns="91440" tIns="45720" rIns="91440" bIns="45720" rtlCol="0" anchor="ctr">
            <a:noAutofit/>
          </a:bodyPr>
          <a:lstStyle>
            <a:lvl1pPr algn="l" defTabSz="457200" rtl="0" eaLnBrk="1" fontAlgn="base" hangingPunct="1">
              <a:spcBef>
                <a:spcPct val="0"/>
              </a:spcBef>
              <a:spcAft>
                <a:spcPct val="0"/>
              </a:spcAft>
              <a:defRPr sz="2000" b="1" kern="1200">
                <a:solidFill>
                  <a:schemeClr val="accent1"/>
                </a:solidFill>
                <a:latin typeface="+mj-lt"/>
                <a:ea typeface="ＭＳ Ｐゴシック" charset="0"/>
                <a:cs typeface="ＭＳ Ｐゴシック" charset="0"/>
              </a:defRPr>
            </a:lvl1pPr>
            <a:lvl2pPr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bg1"/>
                </a:solidFill>
                <a:latin typeface="Century Gothic" charset="0"/>
                <a:ea typeface="ＭＳ Ｐゴシック" charset="0"/>
                <a:cs typeface="ＭＳ Ｐゴシック" charset="0"/>
              </a:defRPr>
            </a:lvl9pPr>
          </a:lstStyle>
          <a:p>
            <a:r>
              <a:rPr lang="en-US" dirty="0"/>
              <a:t>REGISTERED TRAINER PROGRAM FOR GLOBALG.A.P. STANDARDS</a:t>
            </a:r>
          </a:p>
        </p:txBody>
      </p:sp>
      <p:sp>
        <p:nvSpPr>
          <p:cNvPr id="6" name="TextBox 5">
            <a:extLst>
              <a:ext uri="{FF2B5EF4-FFF2-40B4-BE49-F238E27FC236}">
                <a16:creationId xmlns:a16="http://schemas.microsoft.com/office/drawing/2014/main" id="{E63D968B-20FF-F9CF-99CF-A33E5C4D15C0}"/>
              </a:ext>
            </a:extLst>
          </p:cNvPr>
          <p:cNvSpPr txBox="1"/>
          <p:nvPr/>
        </p:nvSpPr>
        <p:spPr>
          <a:xfrm>
            <a:off x="721870" y="4280598"/>
            <a:ext cx="2621230" cy="400110"/>
          </a:xfrm>
          <a:prstGeom prst="rect">
            <a:avLst/>
          </a:prstGeom>
          <a:noFill/>
        </p:spPr>
        <p:txBody>
          <a:bodyPr wrap="none" lIns="91440" tIns="45720" rIns="91440" bIns="45720" rtlCol="0" anchor="t">
            <a:spAutoFit/>
          </a:bodyPr>
          <a:lstStyle/>
          <a:p>
            <a:r>
              <a:rPr lang="en-GB" sz="1000" dirty="0">
                <a:latin typeface="Century Gothic"/>
                <a:ea typeface="ＭＳ Ｐゴシック"/>
              </a:rPr>
              <a:t>* Only up to Dec 22, Registered Trainers</a:t>
            </a:r>
          </a:p>
          <a:p>
            <a:r>
              <a:rPr lang="en-GB" sz="1000" dirty="0">
                <a:latin typeface="Century Gothic"/>
                <a:ea typeface="ＭＳ Ｐゴシック"/>
              </a:rPr>
              <a:t>** Number of Farm Assurers</a:t>
            </a:r>
            <a:endParaRPr lang="en-GB" sz="1000" dirty="0"/>
          </a:p>
        </p:txBody>
      </p:sp>
      <p:sp>
        <p:nvSpPr>
          <p:cNvPr id="7" name="TextBox 6">
            <a:extLst>
              <a:ext uri="{FF2B5EF4-FFF2-40B4-BE49-F238E27FC236}">
                <a16:creationId xmlns:a16="http://schemas.microsoft.com/office/drawing/2014/main" id="{27B7DFA2-C14B-7D16-4B5B-C444553E7649}"/>
              </a:ext>
            </a:extLst>
          </p:cNvPr>
          <p:cNvSpPr txBox="1"/>
          <p:nvPr/>
        </p:nvSpPr>
        <p:spPr>
          <a:xfrm>
            <a:off x="5777802" y="3959731"/>
            <a:ext cx="1747594" cy="369332"/>
          </a:xfrm>
          <a:prstGeom prst="rect">
            <a:avLst/>
          </a:prstGeom>
          <a:noFill/>
        </p:spPr>
        <p:txBody>
          <a:bodyPr wrap="none" lIns="91440" tIns="45720" rIns="91440" bIns="45720" rtlCol="0" anchor="t">
            <a:spAutoFit/>
          </a:bodyPr>
          <a:lstStyle/>
          <a:p>
            <a:r>
              <a:rPr lang="en-GB" b="1" dirty="0">
                <a:solidFill>
                  <a:schemeClr val="accent1"/>
                </a:solidFill>
                <a:latin typeface="Century Gothic"/>
                <a:ea typeface="ＭＳ Ｐゴシック"/>
              </a:rPr>
              <a:t>Globally - 258</a:t>
            </a:r>
            <a:endParaRPr lang="en-GB" b="1" dirty="0">
              <a:solidFill>
                <a:schemeClr val="accent1"/>
              </a:solidFill>
            </a:endParaRPr>
          </a:p>
        </p:txBody>
      </p:sp>
    </p:spTree>
    <p:extLst>
      <p:ext uri="{BB962C8B-B14F-4D97-AF65-F5344CB8AC3E}">
        <p14:creationId xmlns:p14="http://schemas.microsoft.com/office/powerpoint/2010/main" val="2327281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3219A6-6CC7-06DB-A0E4-5B13A37B20D6}"/>
              </a:ext>
            </a:extLst>
          </p:cNvPr>
          <p:cNvSpPr>
            <a:spLocks noGrp="1"/>
          </p:cNvSpPr>
          <p:nvPr>
            <p:ph type="title"/>
          </p:nvPr>
        </p:nvSpPr>
        <p:spPr/>
        <p:txBody>
          <a:bodyPr/>
          <a:lstStyle/>
          <a:p>
            <a:r>
              <a:rPr lang="en-GB" dirty="0"/>
              <a:t>THANK YOU TO ALL OUR SPONSORS!</a:t>
            </a:r>
          </a:p>
        </p:txBody>
      </p:sp>
      <p:pic>
        <p:nvPicPr>
          <p:cNvPr id="6" name="Picture 5">
            <a:extLst>
              <a:ext uri="{FF2B5EF4-FFF2-40B4-BE49-F238E27FC236}">
                <a16:creationId xmlns:a16="http://schemas.microsoft.com/office/drawing/2014/main" id="{3211A825-1609-3281-AC4C-023D538D5766}"/>
              </a:ext>
            </a:extLst>
          </p:cNvPr>
          <p:cNvPicPr>
            <a:picLocks noChangeAspect="1"/>
          </p:cNvPicPr>
          <p:nvPr/>
        </p:nvPicPr>
        <p:blipFill>
          <a:blip r:embed="rId3"/>
          <a:stretch>
            <a:fillRect/>
          </a:stretch>
        </p:blipFill>
        <p:spPr>
          <a:xfrm>
            <a:off x="1347483" y="1220027"/>
            <a:ext cx="6610398" cy="3590951"/>
          </a:xfrm>
          <a:prstGeom prst="rect">
            <a:avLst/>
          </a:prstGeom>
        </p:spPr>
      </p:pic>
      <p:sp>
        <p:nvSpPr>
          <p:cNvPr id="2" name="Textfeld 5">
            <a:extLst>
              <a:ext uri="{FF2B5EF4-FFF2-40B4-BE49-F238E27FC236}">
                <a16:creationId xmlns:a16="http://schemas.microsoft.com/office/drawing/2014/main" id="{CAB834B0-EC35-DFCC-B8EF-865834D0E4FD}"/>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25</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346957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8A5788-6C56-F997-5217-69781AC48C59}"/>
              </a:ext>
            </a:extLst>
          </p:cNvPr>
          <p:cNvSpPr>
            <a:spLocks noGrp="1" noRot="1" noMove="1" noResize="1" noEditPoints="1" noAdjustHandles="1" noChangeArrowheads="1" noChangeShapeType="1"/>
          </p:cNvSpPr>
          <p:nvPr/>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pic>
        <p:nvPicPr>
          <p:cNvPr id="24" name="Picture 23" descr="G_Icon_green.a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58942" cy="958942"/>
          </a:xfrm>
          <a:prstGeom prst="rect">
            <a:avLst/>
          </a:prstGeom>
        </p:spPr>
      </p:pic>
      <p:sp>
        <p:nvSpPr>
          <p:cNvPr id="23" name="Text Placeholder 2"/>
          <p:cNvSpPr txBox="1">
            <a:spLocks/>
          </p:cNvSpPr>
          <p:nvPr/>
        </p:nvSpPr>
        <p:spPr>
          <a:xfrm>
            <a:off x="1003224" y="0"/>
            <a:ext cx="7585084" cy="958942"/>
          </a:xfrm>
          <a:prstGeom prst="rect">
            <a:avLst/>
          </a:prstGeom>
        </p:spPr>
        <p:txBody>
          <a:bodyPr anchor="ctr"/>
          <a:lstStyle>
            <a:lvl1pPr marL="342900" indent="-342900" algn="l" defTabSz="457200" rtl="0" eaLnBrk="1" fontAlgn="base" hangingPunct="1">
              <a:spcBef>
                <a:spcPct val="20000"/>
              </a:spcBef>
              <a:spcAft>
                <a:spcPct val="0"/>
              </a:spcAft>
              <a:buClr>
                <a:schemeClr val="accent1"/>
              </a:buClr>
              <a:buSzPct val="90000"/>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20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2000" b="1" dirty="0">
                <a:solidFill>
                  <a:schemeClr val="bg1"/>
                </a:solidFill>
                <a:cs typeface="Century Gothic"/>
              </a:rPr>
              <a:t>THANK YOU FOR YOUR ATTENTION!</a:t>
            </a:r>
          </a:p>
          <a:p>
            <a:pPr marL="0" indent="0">
              <a:buNone/>
            </a:pPr>
            <a:r>
              <a:rPr lang="es-ES" sz="1600" dirty="0" err="1">
                <a:solidFill>
                  <a:schemeClr val="bg1"/>
                </a:solidFill>
                <a:cs typeface="Century Gothic"/>
              </a:rPr>
              <a:t>Questions</a:t>
            </a:r>
            <a:r>
              <a:rPr lang="es-ES" sz="1600" dirty="0">
                <a:solidFill>
                  <a:schemeClr val="bg1"/>
                </a:solidFill>
                <a:cs typeface="Century Gothic"/>
              </a:rPr>
              <a:t> – </a:t>
            </a:r>
            <a:r>
              <a:rPr lang="es-ES" sz="1600" dirty="0" err="1">
                <a:solidFill>
                  <a:schemeClr val="bg1"/>
                </a:solidFill>
                <a:cs typeface="Century Gothic"/>
              </a:rPr>
              <a:t>Discussion</a:t>
            </a:r>
            <a:r>
              <a:rPr lang="es-ES" sz="1600" dirty="0">
                <a:solidFill>
                  <a:schemeClr val="bg1"/>
                </a:solidFill>
                <a:cs typeface="Century Gothic"/>
              </a:rPr>
              <a:t> – </a:t>
            </a:r>
            <a:r>
              <a:rPr lang="es-ES" sz="1600" dirty="0" err="1">
                <a:solidFill>
                  <a:schemeClr val="bg1"/>
                </a:solidFill>
                <a:cs typeface="Century Gothic"/>
              </a:rPr>
              <a:t>Contact</a:t>
            </a:r>
            <a:r>
              <a:rPr lang="es-ES" sz="1600" dirty="0">
                <a:solidFill>
                  <a:schemeClr val="bg1"/>
                </a:solidFill>
                <a:cs typeface="Century Gothic"/>
              </a:rPr>
              <a:t> </a:t>
            </a:r>
            <a:r>
              <a:rPr lang="es-ES" sz="1600" dirty="0" err="1">
                <a:solidFill>
                  <a:schemeClr val="bg1"/>
                </a:solidFill>
                <a:cs typeface="Century Gothic"/>
              </a:rPr>
              <a:t>Us</a:t>
            </a:r>
            <a:r>
              <a:rPr lang="es-ES" sz="1600" dirty="0">
                <a:solidFill>
                  <a:schemeClr val="bg1"/>
                </a:solidFill>
                <a:cs typeface="Century Gothic"/>
              </a:rPr>
              <a:t> </a:t>
            </a:r>
          </a:p>
        </p:txBody>
      </p:sp>
      <p:sp>
        <p:nvSpPr>
          <p:cNvPr id="3" name="Rectangle 2"/>
          <p:cNvSpPr/>
          <p:nvPr/>
        </p:nvSpPr>
        <p:spPr>
          <a:xfrm>
            <a:off x="4375666" y="1486395"/>
            <a:ext cx="4203724" cy="2132059"/>
          </a:xfrm>
          <a:prstGeom prst="rect">
            <a:avLst/>
          </a:prstGeom>
        </p:spPr>
        <p:txBody>
          <a:bodyPr wrap="square">
            <a:spAutoFit/>
          </a:bodyPr>
          <a:lstStyle/>
          <a:p>
            <a:pPr>
              <a:lnSpc>
                <a:spcPct val="120000"/>
              </a:lnSpc>
            </a:pPr>
            <a:r>
              <a:rPr lang="en-GB" sz="1600" b="1" dirty="0">
                <a:solidFill>
                  <a:schemeClr val="bg1"/>
                </a:solidFill>
              </a:rPr>
              <a:t>Name: Christi Venter</a:t>
            </a:r>
          </a:p>
          <a:p>
            <a:pPr>
              <a:lnSpc>
                <a:spcPct val="120000"/>
              </a:lnSpc>
            </a:pPr>
            <a:endParaRPr lang="en-GB" sz="1600" dirty="0">
              <a:solidFill>
                <a:schemeClr val="bg1"/>
              </a:solidFill>
            </a:endParaRPr>
          </a:p>
          <a:p>
            <a:pPr>
              <a:lnSpc>
                <a:spcPct val="120000"/>
              </a:lnSpc>
            </a:pPr>
            <a:r>
              <a:rPr lang="en-GB" sz="1600" dirty="0">
                <a:solidFill>
                  <a:schemeClr val="bg1"/>
                </a:solidFill>
              </a:rPr>
              <a:t>Senior Technical Expert / </a:t>
            </a:r>
          </a:p>
          <a:p>
            <a:pPr>
              <a:lnSpc>
                <a:spcPct val="120000"/>
              </a:lnSpc>
            </a:pPr>
            <a:r>
              <a:rPr lang="en-GB" sz="1600" dirty="0">
                <a:solidFill>
                  <a:schemeClr val="bg1"/>
                </a:solidFill>
              </a:rPr>
              <a:t>Team Leader Training Development</a:t>
            </a:r>
          </a:p>
          <a:p>
            <a:pPr>
              <a:lnSpc>
                <a:spcPct val="120000"/>
              </a:lnSpc>
            </a:pPr>
            <a:endParaRPr lang="en-GB" sz="1600" dirty="0">
              <a:solidFill>
                <a:schemeClr val="bg1"/>
              </a:solidFill>
            </a:endParaRPr>
          </a:p>
          <a:p>
            <a:pPr>
              <a:lnSpc>
                <a:spcPct val="120000"/>
              </a:lnSpc>
            </a:pPr>
            <a:r>
              <a:rPr lang="en-GB" sz="1600" dirty="0">
                <a:solidFill>
                  <a:schemeClr val="bg1"/>
                </a:solidFill>
              </a:rPr>
              <a:t>	</a:t>
            </a:r>
            <a:r>
              <a:rPr lang="en-GB" sz="1600" dirty="0" err="1">
                <a:solidFill>
                  <a:schemeClr val="bg1"/>
                </a:solidFill>
              </a:rPr>
              <a:t>venter@globalgap.org</a:t>
            </a:r>
            <a:endParaRPr lang="en-GB" sz="1600" dirty="0">
              <a:solidFill>
                <a:schemeClr val="bg1"/>
              </a:solidFill>
            </a:endParaRPr>
          </a:p>
          <a:p>
            <a:pPr>
              <a:lnSpc>
                <a:spcPct val="120000"/>
              </a:lnSpc>
            </a:pPr>
            <a:r>
              <a:rPr lang="en-GB" sz="1600" dirty="0">
                <a:solidFill>
                  <a:schemeClr val="bg1"/>
                </a:solidFill>
              </a:rPr>
              <a:t>	</a:t>
            </a:r>
            <a:r>
              <a:rPr lang="en-GB" sz="1600" b="1" dirty="0" err="1">
                <a:solidFill>
                  <a:schemeClr val="bg1"/>
                </a:solidFill>
              </a:rPr>
              <a:t>www.globalgap.org</a:t>
            </a:r>
            <a:endParaRPr lang="en-US" sz="1600" b="1" dirty="0">
              <a:solidFill>
                <a:schemeClr val="bg1"/>
              </a:solidFill>
            </a:endParaRPr>
          </a:p>
        </p:txBody>
      </p:sp>
      <p:pic>
        <p:nvPicPr>
          <p:cNvPr id="15" name="Graphic 14">
            <a:extLst>
              <a:ext uri="{FF2B5EF4-FFF2-40B4-BE49-F238E27FC236}">
                <a16:creationId xmlns:a16="http://schemas.microsoft.com/office/drawing/2014/main" id="{F2B2EF91-4AB0-5475-C5B4-F5002D9051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168" y="166918"/>
            <a:ext cx="612020" cy="625671"/>
          </a:xfrm>
          <a:prstGeom prst="rect">
            <a:avLst/>
          </a:prstGeom>
        </p:spPr>
      </p:pic>
      <p:pic>
        <p:nvPicPr>
          <p:cNvPr id="16" name="Graphic 15">
            <a:extLst>
              <a:ext uri="{FF2B5EF4-FFF2-40B4-BE49-F238E27FC236}">
                <a16:creationId xmlns:a16="http://schemas.microsoft.com/office/drawing/2014/main" id="{2E336528-A3BC-ADE5-70E0-CFF1F22D57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60774" y="3107320"/>
            <a:ext cx="234992" cy="156805"/>
          </a:xfrm>
          <a:prstGeom prst="rect">
            <a:avLst/>
          </a:prstGeom>
        </p:spPr>
      </p:pic>
      <p:pic>
        <p:nvPicPr>
          <p:cNvPr id="2" name="Grafik 703">
            <a:extLst>
              <a:ext uri="{FF2B5EF4-FFF2-40B4-BE49-F238E27FC236}">
                <a16:creationId xmlns:a16="http://schemas.microsoft.com/office/drawing/2014/main" id="{34ECA7F4-3CE3-61C7-E887-810F7156D50E}"/>
              </a:ext>
            </a:extLst>
          </p:cNvPr>
          <p:cNvPicPr>
            <a:picLocks noChangeAspect="1"/>
          </p:cNvPicPr>
          <p:nvPr/>
        </p:nvPicPr>
        <p:blipFill>
          <a:blip r:embed="rId8"/>
          <a:srcRect/>
          <a:stretch/>
        </p:blipFill>
        <p:spPr>
          <a:xfrm>
            <a:off x="777150" y="1463623"/>
            <a:ext cx="2598720" cy="2598720"/>
          </a:xfrm>
          <a:prstGeom prst="rect">
            <a:avLst/>
          </a:prstGeom>
        </p:spPr>
      </p:pic>
    </p:spTree>
    <p:extLst>
      <p:ext uri="{BB962C8B-B14F-4D97-AF65-F5344CB8AC3E}">
        <p14:creationId xmlns:p14="http://schemas.microsoft.com/office/powerpoint/2010/main" val="1001834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B20F4-EAA3-DEDE-C031-1FB0BB39F338}"/>
              </a:ext>
            </a:extLst>
          </p:cNvPr>
          <p:cNvSpPr>
            <a:spLocks noGrp="1" noRot="1" noMove="1" noResize="1" noEditPoints="1" noAdjustHandles="1" noChangeArrowheads="1" noChangeShapeType="1"/>
          </p:cNvSpPr>
          <p:nvPr/>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11" name="Textfeld 3"/>
          <p:cNvSpPr txBox="1"/>
          <p:nvPr/>
        </p:nvSpPr>
        <p:spPr>
          <a:xfrm>
            <a:off x="1511514" y="2477211"/>
            <a:ext cx="7184146" cy="769441"/>
          </a:xfrm>
          <a:prstGeom prst="rect">
            <a:avLst/>
          </a:prstGeom>
          <a:noFill/>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de-DE" sz="1100" b="1" u="sng" dirty="0" err="1">
                <a:solidFill>
                  <a:schemeClr val="bg1"/>
                </a:solidFill>
                <a:latin typeface="Century Gothic" panose="020B0502020202020204" pitchFamily="34" charset="0"/>
              </a:rPr>
              <a:t>Disclaimer</a:t>
            </a:r>
            <a:r>
              <a:rPr lang="de-DE" sz="1100" b="1" u="sng" dirty="0">
                <a:solidFill>
                  <a:schemeClr val="bg1"/>
                </a:solidFill>
                <a:latin typeface="Century Gothic" panose="020B0502020202020204" pitchFamily="34" charset="0"/>
              </a:rPr>
              <a:t>:</a:t>
            </a:r>
            <a:r>
              <a:rPr lang="de-DE" sz="1100" b="1" dirty="0">
                <a:solidFill>
                  <a:schemeClr val="bg1"/>
                </a:solidFill>
                <a:latin typeface="Century Gothic" panose="020B0502020202020204" pitchFamily="34" charset="0"/>
              </a:rPr>
              <a:t> </a:t>
            </a:r>
            <a:r>
              <a:rPr lang="en-GB" sz="1100" dirty="0">
                <a:solidFill>
                  <a:schemeClr val="bg1"/>
                </a:solidFill>
                <a:latin typeface="Century Gothic" panose="020B0502020202020204" pitchFamily="34" charset="0"/>
              </a:rPr>
              <a:t>This presentation, training material, or publication is the property of GLOBALG.A.P. c/o </a:t>
            </a:r>
            <a:r>
              <a:rPr lang="en-GB" sz="1100" dirty="0" err="1">
                <a:solidFill>
                  <a:schemeClr val="bg1"/>
                </a:solidFill>
                <a:latin typeface="Century Gothic" panose="020B0502020202020204" pitchFamily="34" charset="0"/>
              </a:rPr>
              <a:t>FoodPLUS</a:t>
            </a:r>
            <a:r>
              <a:rPr lang="en-GB" sz="1100" dirty="0">
                <a:solidFill>
                  <a:schemeClr val="bg1"/>
                </a:solidFill>
                <a:latin typeface="Century Gothic" panose="020B0502020202020204" pitchFamily="34" charset="0"/>
              </a:rPr>
              <a:t> GmbH. The GLOBALG.A.P. approved Certification Body or Registered Trainer may use it and its content in internal and external trainings in unaltered format. GLOBALG.A.P. does not assume any responsibility for the training carried out by third parties using this material.</a:t>
            </a:r>
            <a:endParaRPr lang="de-DE" sz="1100" dirty="0">
              <a:solidFill>
                <a:schemeClr val="bg1"/>
              </a:solidFill>
              <a:latin typeface="Century Gothic" panose="020B0502020202020204" pitchFamily="34" charset="0"/>
            </a:endParaRPr>
          </a:p>
        </p:txBody>
      </p:sp>
      <p:sp>
        <p:nvSpPr>
          <p:cNvPr id="5" name="Fußzeilenplatzhalter 4">
            <a:extLst>
              <a:ext uri="{FF2B5EF4-FFF2-40B4-BE49-F238E27FC236}">
                <a16:creationId xmlns:a16="http://schemas.microsoft.com/office/drawing/2014/main" id="{4BAAA6B2-F5CB-2148-804B-8E98056B9D91}"/>
              </a:ext>
            </a:extLst>
          </p:cNvPr>
          <p:cNvSpPr txBox="1">
            <a:spLocks/>
          </p:cNvSpPr>
          <p:nvPr/>
        </p:nvSpPr>
        <p:spPr>
          <a:xfrm>
            <a:off x="1511514" y="3520468"/>
            <a:ext cx="2286569" cy="274638"/>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pPr>
              <a:defRPr/>
            </a:pPr>
            <a:r>
              <a:rPr lang="de-DE" sz="1100" dirty="0">
                <a:solidFill>
                  <a:schemeClr val="bg1"/>
                </a:solidFill>
              </a:rPr>
              <a:t>© GLOBALG.A.P. </a:t>
            </a:r>
            <a:r>
              <a:rPr lang="de-DE" sz="1100" dirty="0" err="1">
                <a:solidFill>
                  <a:schemeClr val="bg1"/>
                </a:solidFill>
              </a:rPr>
              <a:t>Secretariat</a:t>
            </a:r>
            <a:r>
              <a:rPr lang="de-DE" sz="1100" dirty="0">
                <a:solidFill>
                  <a:schemeClr val="bg1"/>
                </a:solidFill>
              </a:rPr>
              <a:t> </a:t>
            </a:r>
            <a:endParaRPr lang="en-US" sz="1100" dirty="0">
              <a:solidFill>
                <a:schemeClr val="bg1"/>
              </a:solidFill>
              <a:cs typeface="+mn-cs"/>
            </a:endParaRPr>
          </a:p>
        </p:txBody>
      </p:sp>
      <p:pic>
        <p:nvPicPr>
          <p:cNvPr id="4" name="Graphic 3">
            <a:extLst>
              <a:ext uri="{FF2B5EF4-FFF2-40B4-BE49-F238E27FC236}">
                <a16:creationId xmlns:a16="http://schemas.microsoft.com/office/drawing/2014/main" id="{95D9B5B1-BE76-FF2B-8775-0E297B9E51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789" y="2477210"/>
            <a:ext cx="752655" cy="769442"/>
          </a:xfrm>
          <a:prstGeom prst="rect">
            <a:avLst/>
          </a:prstGeom>
        </p:spPr>
      </p:pic>
    </p:spTree>
    <p:extLst>
      <p:ext uri="{BB962C8B-B14F-4D97-AF65-F5344CB8AC3E}">
        <p14:creationId xmlns:p14="http://schemas.microsoft.com/office/powerpoint/2010/main" val="25238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2B18A9-E614-4F6C-BEF8-80F4BF95528A}"/>
              </a:ext>
            </a:extLst>
          </p:cNvPr>
          <p:cNvSpPr>
            <a:spLocks noGrp="1"/>
          </p:cNvSpPr>
          <p:nvPr>
            <p:ph type="title"/>
          </p:nvPr>
        </p:nvSpPr>
        <p:spPr>
          <a:xfrm>
            <a:off x="920673" y="106941"/>
            <a:ext cx="7683576" cy="936000"/>
          </a:xfrm>
        </p:spPr>
        <p:txBody>
          <a:bodyPr rtlCol="0"/>
          <a:lstStyle/>
          <a:p>
            <a:pPr rtl="0"/>
            <a:r>
              <a:rPr lang="en-US" dirty="0"/>
              <a:t>INTRODUCTION</a:t>
            </a:r>
            <a:br>
              <a:rPr lang="en-US" dirty="0"/>
            </a:br>
            <a:r>
              <a:rPr lang="en-us" sz="1650" b="0" dirty="0">
                <a:solidFill>
                  <a:schemeClr val="tx1"/>
                </a:solidFill>
              </a:rPr>
              <a:t>Smart farm assurance solutions</a:t>
            </a:r>
            <a:endParaRPr lang="en-us" sz="1800" b="0" dirty="0">
              <a:solidFill>
                <a:srgbClr val="565549"/>
              </a:solidFill>
            </a:endParaRPr>
          </a:p>
        </p:txBody>
      </p:sp>
      <p:sp>
        <p:nvSpPr>
          <p:cNvPr id="5" name="TextBox 4">
            <a:extLst>
              <a:ext uri="{FF2B5EF4-FFF2-40B4-BE49-F238E27FC236}">
                <a16:creationId xmlns:a16="http://schemas.microsoft.com/office/drawing/2014/main" id="{7FBCC81D-AE9D-41F8-AA64-57A09DE7E2BB}"/>
              </a:ext>
            </a:extLst>
          </p:cNvPr>
          <p:cNvSpPr txBox="1"/>
          <p:nvPr/>
        </p:nvSpPr>
        <p:spPr>
          <a:xfrm>
            <a:off x="5055833" y="1702129"/>
            <a:ext cx="3691746" cy="3000821"/>
          </a:xfrm>
          <a:prstGeom prst="rect">
            <a:avLst/>
          </a:prstGeom>
          <a:solidFill>
            <a:schemeClr val="bg1"/>
          </a:solidFill>
        </p:spPr>
        <p:txBody>
          <a:bodyPr wrap="square" rtlCol="0">
            <a:spAutoFit/>
          </a:bodyPr>
          <a:lstStyle/>
          <a:p>
            <a:pPr rtl="0"/>
            <a:r>
              <a:rPr lang="en-us" sz="1100" b="1" dirty="0"/>
              <a:t>Smarter standards and add-ons</a:t>
            </a:r>
            <a:r>
              <a:rPr lang="en-us" sz="1100" dirty="0"/>
              <a:t> </a:t>
            </a:r>
            <a:br>
              <a:rPr lang="en-US" sz="1100" dirty="0"/>
            </a:br>
            <a:r>
              <a:rPr lang="en-us" sz="1100" dirty="0"/>
              <a:t>New and improved products, beginning with IFA v6 and GRASP v2.0</a:t>
            </a:r>
            <a:r>
              <a:rPr lang="en-us" sz="1200" dirty="0"/>
              <a:t>. </a:t>
            </a:r>
            <a:br>
              <a:rPr lang="en-US" sz="1200" dirty="0"/>
            </a:br>
            <a:br>
              <a:rPr lang="en-US" sz="1200" dirty="0"/>
            </a:br>
            <a:r>
              <a:rPr lang="en-us" sz="1100" b="1" dirty="0"/>
              <a:t>Smarter systems and services</a:t>
            </a:r>
            <a:br>
              <a:rPr lang="en-US" sz="1100" b="1" dirty="0"/>
            </a:br>
            <a:r>
              <a:rPr lang="en-us" sz="1100" dirty="0"/>
              <a:t>Audit Online Hub and Validation Service linked to improve the integrity of GLOBALG.A.P. certificates. </a:t>
            </a:r>
          </a:p>
          <a:p>
            <a:pPr rtl="0"/>
            <a:br>
              <a:rPr lang="en-US" sz="1100" dirty="0"/>
            </a:br>
            <a:r>
              <a:rPr lang="en-us" sz="1100" b="1" dirty="0"/>
              <a:t>Smarter approach to sustainability</a:t>
            </a:r>
            <a:br>
              <a:rPr lang="en-US" sz="1100" b="1" dirty="0"/>
            </a:br>
            <a:r>
              <a:rPr lang="en-us" sz="1100" dirty="0"/>
              <a:t>Continuous improvement requirements and stronger environmental criteria in IFA v6, a new biodiversity add-on, and the Impact-Driven Approach expanded to other sectors. </a:t>
            </a:r>
          </a:p>
          <a:p>
            <a:pPr rtl="0"/>
            <a:br>
              <a:rPr lang="en-US" sz="1100" dirty="0"/>
            </a:br>
            <a:r>
              <a:rPr lang="en-us" sz="1100" b="1" dirty="0"/>
              <a:t>Smarter integration of data</a:t>
            </a:r>
            <a:br>
              <a:rPr lang="en-US" sz="1100" b="1" dirty="0"/>
            </a:br>
            <a:r>
              <a:rPr lang="en-us" sz="1100" dirty="0"/>
              <a:t>For conformance, transparency, and evaluation of the whole assurance system.</a:t>
            </a:r>
          </a:p>
        </p:txBody>
      </p:sp>
      <p:sp>
        <p:nvSpPr>
          <p:cNvPr id="4" name="TextBox 3">
            <a:extLst>
              <a:ext uri="{FF2B5EF4-FFF2-40B4-BE49-F238E27FC236}">
                <a16:creationId xmlns:a16="http://schemas.microsoft.com/office/drawing/2014/main" id="{9321C6B6-A429-43F1-B1EE-4E599CD5FE0F}"/>
              </a:ext>
            </a:extLst>
          </p:cNvPr>
          <p:cNvSpPr txBox="1"/>
          <p:nvPr/>
        </p:nvSpPr>
        <p:spPr>
          <a:xfrm>
            <a:off x="4386262" y="1119682"/>
            <a:ext cx="4217987" cy="523220"/>
          </a:xfrm>
          <a:prstGeom prst="rect">
            <a:avLst/>
          </a:prstGeom>
          <a:noFill/>
        </p:spPr>
        <p:txBody>
          <a:bodyPr wrap="square" rtlCol="0">
            <a:spAutoFit/>
          </a:bodyPr>
          <a:lstStyle/>
          <a:p>
            <a:pPr rtl="0"/>
            <a:r>
              <a:rPr lang="en-us" sz="1400" b="1" dirty="0"/>
              <a:t>THE FOUR PILLARS OF OUR SMART </a:t>
            </a:r>
          </a:p>
          <a:p>
            <a:pPr rtl="0"/>
            <a:r>
              <a:rPr lang="en-us" sz="1400" b="1" dirty="0"/>
              <a:t>FARM ASSURANCE SOLUTIONS</a:t>
            </a:r>
            <a:endParaRPr lang="en-US" sz="1400" b="1" dirty="0"/>
          </a:p>
        </p:txBody>
      </p:sp>
      <p:sp>
        <p:nvSpPr>
          <p:cNvPr id="9" name="Textfeld 8">
            <a:extLst>
              <a:ext uri="{FF2B5EF4-FFF2-40B4-BE49-F238E27FC236}">
                <a16:creationId xmlns:a16="http://schemas.microsoft.com/office/drawing/2014/main" id="{09F9B312-CF16-41FB-9F15-85E8E9F1A724}"/>
              </a:ext>
            </a:extLst>
          </p:cNvPr>
          <p:cNvSpPr txBox="1"/>
          <p:nvPr/>
        </p:nvSpPr>
        <p:spPr>
          <a:xfrm>
            <a:off x="838509" y="1115935"/>
            <a:ext cx="2673966" cy="523220"/>
          </a:xfrm>
          <a:prstGeom prst="rect">
            <a:avLst/>
          </a:prstGeom>
          <a:noFill/>
        </p:spPr>
        <p:txBody>
          <a:bodyPr wrap="square" rtlCol="0">
            <a:spAutoFit/>
          </a:bodyPr>
          <a:lstStyle/>
          <a:p>
            <a:r>
              <a:rPr lang="de-DE" sz="1400" b="1" dirty="0">
                <a:solidFill>
                  <a:schemeClr val="bg1"/>
                </a:solidFill>
              </a:rPr>
              <a:t>SMART </a:t>
            </a:r>
            <a:r>
              <a:rPr lang="de-DE" sz="1400" dirty="0">
                <a:solidFill>
                  <a:schemeClr val="bg1"/>
                </a:solidFill>
              </a:rPr>
              <a:t>SOLUTIONS FOR YOUR </a:t>
            </a:r>
            <a:r>
              <a:rPr lang="de-DE" sz="1400" b="1" dirty="0">
                <a:solidFill>
                  <a:schemeClr val="bg1"/>
                </a:solidFill>
              </a:rPr>
              <a:t>FARM ASSURANCE </a:t>
            </a:r>
            <a:r>
              <a:rPr lang="de-DE" sz="1400" dirty="0">
                <a:solidFill>
                  <a:schemeClr val="bg1"/>
                </a:solidFill>
              </a:rPr>
              <a:t>NEEDS</a:t>
            </a:r>
          </a:p>
        </p:txBody>
      </p:sp>
      <p:pic>
        <p:nvPicPr>
          <p:cNvPr id="11" name="Grafik 10">
            <a:extLst>
              <a:ext uri="{FF2B5EF4-FFF2-40B4-BE49-F238E27FC236}">
                <a16:creationId xmlns:a16="http://schemas.microsoft.com/office/drawing/2014/main" id="{6E343339-5F8D-4CAC-B321-0515CB1831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508" y="1185062"/>
            <a:ext cx="3686653" cy="3731704"/>
          </a:xfrm>
          <a:prstGeom prst="rect">
            <a:avLst/>
          </a:prstGeom>
        </p:spPr>
      </p:pic>
      <p:pic>
        <p:nvPicPr>
          <p:cNvPr id="13" name="Grafik 12">
            <a:extLst>
              <a:ext uri="{FF2B5EF4-FFF2-40B4-BE49-F238E27FC236}">
                <a16:creationId xmlns:a16="http://schemas.microsoft.com/office/drawing/2014/main" id="{7DC7A7BD-91DF-49B7-B4AF-0010C70F61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25599" y="1834846"/>
            <a:ext cx="304800" cy="304800"/>
          </a:xfrm>
          <a:prstGeom prst="rect">
            <a:avLst/>
          </a:prstGeom>
        </p:spPr>
      </p:pic>
      <p:pic>
        <p:nvPicPr>
          <p:cNvPr id="15" name="Grafik 14">
            <a:extLst>
              <a:ext uri="{FF2B5EF4-FFF2-40B4-BE49-F238E27FC236}">
                <a16:creationId xmlns:a16="http://schemas.microsoft.com/office/drawing/2014/main" id="{61B2AFB4-D032-4D47-8333-C85E5EC0E2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9599" y="2541478"/>
            <a:ext cx="304800" cy="381000"/>
          </a:xfrm>
          <a:prstGeom prst="rect">
            <a:avLst/>
          </a:prstGeom>
        </p:spPr>
      </p:pic>
      <p:pic>
        <p:nvPicPr>
          <p:cNvPr id="17" name="Grafik 16">
            <a:extLst>
              <a:ext uri="{FF2B5EF4-FFF2-40B4-BE49-F238E27FC236}">
                <a16:creationId xmlns:a16="http://schemas.microsoft.com/office/drawing/2014/main" id="{8C6A6E38-C4F3-49DC-A2E2-FB3328ACF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6262" y="3324310"/>
            <a:ext cx="371475" cy="457200"/>
          </a:xfrm>
          <a:prstGeom prst="rect">
            <a:avLst/>
          </a:prstGeom>
        </p:spPr>
      </p:pic>
      <p:pic>
        <p:nvPicPr>
          <p:cNvPr id="19" name="Grafik 18">
            <a:extLst>
              <a:ext uri="{FF2B5EF4-FFF2-40B4-BE49-F238E27FC236}">
                <a16:creationId xmlns:a16="http://schemas.microsoft.com/office/drawing/2014/main" id="{86B89467-3A12-4B6B-9970-2B2A746E34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86262" y="4197972"/>
            <a:ext cx="371475" cy="390525"/>
          </a:xfrm>
          <a:prstGeom prst="rect">
            <a:avLst/>
          </a:prstGeom>
        </p:spPr>
      </p:pic>
      <p:sp>
        <p:nvSpPr>
          <p:cNvPr id="2" name="Textfeld 5">
            <a:extLst>
              <a:ext uri="{FF2B5EF4-FFF2-40B4-BE49-F238E27FC236}">
                <a16:creationId xmlns:a16="http://schemas.microsoft.com/office/drawing/2014/main" id="{F44C3065-ADAD-ABD0-A637-F5D9A1B1EB99}"/>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3</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426613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35A11-6333-4B90-AF10-D493005705DF}"/>
              </a:ext>
            </a:extLst>
          </p:cNvPr>
          <p:cNvSpPr txBox="1">
            <a:spLocks/>
          </p:cNvSpPr>
          <p:nvPr/>
        </p:nvSpPr>
        <p:spPr>
          <a:xfrm>
            <a:off x="4162530" y="2973684"/>
            <a:ext cx="4396154" cy="1554774"/>
          </a:xfrm>
          <a:prstGeom prst="rect">
            <a:avLst/>
          </a:prstGeom>
        </p:spPr>
        <p:txBody>
          <a:bodyPr vert="horz" lIns="0" tIns="0" rIns="0" bIns="0" rtlCol="0" anchor="ctr">
            <a:noAutofit/>
          </a:bodyPr>
          <a:lstStyle>
            <a:lvl1pPr algn="r" defTabSz="609463" rtl="0" eaLnBrk="1" latinLnBrk="0" hangingPunct="1">
              <a:spcBef>
                <a:spcPct val="0"/>
              </a:spcBef>
              <a:buNone/>
              <a:defRPr lang="en-US" sz="4500" b="1" kern="1200" spc="-200">
                <a:solidFill>
                  <a:schemeClr val="bg1"/>
                </a:solidFill>
                <a:latin typeface="+mj-lt"/>
                <a:ea typeface="Calibri" panose="020F0502020204030204" pitchFamily="34" charset="0"/>
                <a:cs typeface="Source Sans Pro"/>
              </a:defRPr>
            </a:lvl1pPr>
          </a:lstStyle>
          <a:p>
            <a:pPr marL="0" marR="0" lvl="0" indent="0" algn="r" defTabSz="457097" rtl="0" eaLnBrk="1" fontAlgn="auto" latinLnBrk="0" hangingPunct="1">
              <a:lnSpc>
                <a:spcPct val="150000"/>
              </a:lnSpc>
              <a:spcBef>
                <a:spcPct val="0"/>
              </a:spcBef>
              <a:spcAft>
                <a:spcPts val="0"/>
              </a:spcAft>
              <a:buClrTx/>
              <a:buSzTx/>
              <a:buFontTx/>
              <a:buNone/>
              <a:tabLst/>
              <a:defRPr/>
            </a:pPr>
            <a:r>
              <a:rPr kumimoji="0" lang="de-DE" sz="1800" b="0" i="0" u="none" strike="noStrike" kern="1200" cap="none" spc="-150" normalizeH="0" baseline="0" noProof="0" dirty="0">
                <a:ln>
                  <a:noFill/>
                </a:ln>
                <a:solidFill>
                  <a:srgbClr val="FFFFFF"/>
                </a:solidFill>
                <a:effectLst/>
                <a:uLnTx/>
                <a:uFillTx/>
                <a:latin typeface="Century Gothic" panose="020F0302020204030204"/>
              </a:rPr>
              <a:t> </a:t>
            </a:r>
            <a:endParaRPr kumimoji="0" lang="en-DE" sz="1800" b="0" i="0" u="none" strike="noStrike" kern="1200" cap="none" spc="-150" normalizeH="0" baseline="0" noProof="0">
              <a:ln>
                <a:noFill/>
              </a:ln>
              <a:solidFill>
                <a:srgbClr val="FFFFFF"/>
              </a:solidFill>
              <a:effectLst/>
              <a:uLnTx/>
              <a:uFillTx/>
              <a:latin typeface="Century Gothic" panose="020F0302020204030204"/>
            </a:endParaRPr>
          </a:p>
          <a:p>
            <a:pPr defTabSz="457097" fontAlgn="auto">
              <a:spcAft>
                <a:spcPts val="0"/>
              </a:spcAft>
              <a:defRPr/>
            </a:pPr>
            <a:r>
              <a:rPr lang="en-US" sz="3000" dirty="0">
                <a:solidFill>
                  <a:srgbClr val="FFFFFF"/>
                </a:solidFill>
                <a:latin typeface="Century Gothic" panose="020F0302020204030204"/>
                <a:cs typeface="Times New Roman" panose="02020603050405020304" pitchFamily="18" charset="0"/>
              </a:rPr>
              <a:t>INTEGRATED FARM </a:t>
            </a:r>
          </a:p>
          <a:p>
            <a:pPr defTabSz="457097" fontAlgn="auto">
              <a:spcAft>
                <a:spcPts val="0"/>
              </a:spcAft>
              <a:defRPr/>
            </a:pPr>
            <a:r>
              <a:rPr lang="en-US" sz="3000" dirty="0">
                <a:solidFill>
                  <a:srgbClr val="FFFFFF"/>
                </a:solidFill>
                <a:latin typeface="Century Gothic" panose="020F0302020204030204"/>
                <a:cs typeface="Times New Roman" panose="02020603050405020304" pitchFamily="18" charset="0"/>
              </a:rPr>
              <a:t>ASSURANCE (IFA) v6</a:t>
            </a:r>
          </a:p>
        </p:txBody>
      </p:sp>
    </p:spTree>
    <p:custDataLst>
      <p:tags r:id="rId1"/>
    </p:custDataLst>
    <p:extLst>
      <p:ext uri="{BB962C8B-B14F-4D97-AF65-F5344CB8AC3E}">
        <p14:creationId xmlns:p14="http://schemas.microsoft.com/office/powerpoint/2010/main" val="1866499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9C0735-8E1C-4F1F-84EF-8806593C55E8}"/>
              </a:ext>
            </a:extLst>
          </p:cNvPr>
          <p:cNvSpPr>
            <a:spLocks noGrp="1"/>
          </p:cNvSpPr>
          <p:nvPr>
            <p:ph idx="1"/>
          </p:nvPr>
        </p:nvSpPr>
        <p:spPr>
          <a:xfrm>
            <a:off x="357180" y="1170333"/>
            <a:ext cx="8667550" cy="2376874"/>
          </a:xfrm>
        </p:spPr>
        <p:txBody>
          <a:bodyPr rtlCol="0"/>
          <a:lstStyle/>
          <a:p>
            <a:pPr rtl="0">
              <a:spcAft>
                <a:spcPts val="600"/>
              </a:spcAft>
            </a:pPr>
            <a:r>
              <a:rPr lang="en-us" sz="1600" dirty="0"/>
              <a:t>GLOBALG.A.P. standards are developed </a:t>
            </a:r>
            <a:r>
              <a:rPr lang="en-us" sz="1600" b="1" dirty="0"/>
              <a:t>by the industry, for the industry.</a:t>
            </a:r>
            <a:endParaRPr lang="en-GB" sz="1600" b="1" dirty="0">
              <a:solidFill>
                <a:srgbClr val="565549"/>
              </a:solidFill>
            </a:endParaRPr>
          </a:p>
          <a:p>
            <a:pPr rtl="0">
              <a:spcAft>
                <a:spcPts val="600"/>
              </a:spcAft>
            </a:pPr>
            <a:r>
              <a:rPr lang="en-us" sz="1600" dirty="0"/>
              <a:t>To develop IFA v6 </a:t>
            </a:r>
            <a:r>
              <a:rPr lang="en-us" sz="1600" u="sng" dirty="0"/>
              <a:t>FV</a:t>
            </a:r>
            <a:r>
              <a:rPr lang="en-us" sz="1600" dirty="0"/>
              <a:t>, </a:t>
            </a:r>
            <a:r>
              <a:rPr lang="en-us" sz="1600" b="1" dirty="0"/>
              <a:t>three</a:t>
            </a:r>
            <a:r>
              <a:rPr lang="en-us" sz="1600" dirty="0"/>
              <a:t> </a:t>
            </a:r>
            <a:r>
              <a:rPr lang="en-us" sz="1600" b="1" dirty="0"/>
              <a:t>public consultation</a:t>
            </a:r>
            <a:r>
              <a:rPr lang="en-us" sz="1600" dirty="0"/>
              <a:t> periods took place over </a:t>
            </a:r>
            <a:r>
              <a:rPr lang="en-us" sz="1600" b="1" dirty="0"/>
              <a:t>two years. </a:t>
            </a:r>
            <a:r>
              <a:rPr lang="en-us" sz="1600" dirty="0"/>
              <a:t>All stakeholders from the industry were invited to participate and give feedback.</a:t>
            </a:r>
          </a:p>
          <a:p>
            <a:pPr rtl="0">
              <a:spcAft>
                <a:spcPts val="600"/>
              </a:spcAft>
            </a:pPr>
            <a:r>
              <a:rPr lang="en-us" sz="1600" dirty="0"/>
              <a:t>There were </a:t>
            </a:r>
            <a:r>
              <a:rPr lang="en-us" sz="1600" b="1" dirty="0"/>
              <a:t>79 virtual World Consultation Tour</a:t>
            </a:r>
            <a:r>
              <a:rPr lang="en-us" sz="1600" dirty="0"/>
              <a:t> meetings on FV topics.</a:t>
            </a:r>
          </a:p>
          <a:p>
            <a:pPr rtl="0">
              <a:spcAft>
                <a:spcPts val="600"/>
              </a:spcAft>
            </a:pPr>
            <a:r>
              <a:rPr lang="en-us" sz="1600" dirty="0"/>
              <a:t>We received over </a:t>
            </a:r>
            <a:r>
              <a:rPr lang="en-us" sz="1600" b="1" dirty="0"/>
              <a:t>2,300 comments </a:t>
            </a:r>
            <a:r>
              <a:rPr lang="en-us" sz="1600" dirty="0"/>
              <a:t>on the IFA v6 FV documents.</a:t>
            </a:r>
          </a:p>
          <a:p>
            <a:pPr rtl="0">
              <a:spcAft>
                <a:spcPts val="600"/>
              </a:spcAft>
            </a:pPr>
            <a:r>
              <a:rPr lang="en-us" sz="1600" dirty="0"/>
              <a:t>The revised standard addresses the </a:t>
            </a:r>
            <a:r>
              <a:rPr lang="en-us" sz="1600" b="1" dirty="0"/>
              <a:t>needs and demands of the market.</a:t>
            </a:r>
            <a:endParaRPr lang="en-GB" sz="1600" dirty="0"/>
          </a:p>
          <a:p>
            <a:pPr rtl="0">
              <a:spcAft>
                <a:spcPts val="600"/>
              </a:spcAft>
              <a:buClr>
                <a:srgbClr val="009CDE"/>
              </a:buClr>
            </a:pPr>
            <a:endParaRPr lang="en-GB" sz="1600" dirty="0"/>
          </a:p>
        </p:txBody>
      </p:sp>
      <p:sp>
        <p:nvSpPr>
          <p:cNvPr id="3" name="Title 2">
            <a:extLst>
              <a:ext uri="{FF2B5EF4-FFF2-40B4-BE49-F238E27FC236}">
                <a16:creationId xmlns:a16="http://schemas.microsoft.com/office/drawing/2014/main" id="{7619FEC3-4FC1-48AC-B6EF-23B5A87D0FEC}"/>
              </a:ext>
            </a:extLst>
          </p:cNvPr>
          <p:cNvSpPr>
            <a:spLocks noGrp="1"/>
          </p:cNvSpPr>
          <p:nvPr>
            <p:ph type="title"/>
          </p:nvPr>
        </p:nvSpPr>
        <p:spPr>
          <a:xfrm>
            <a:off x="1003224" y="156041"/>
            <a:ext cx="7683576" cy="936000"/>
          </a:xfrm>
        </p:spPr>
        <p:txBody>
          <a:bodyPr rtlCol="0"/>
          <a:lstStyle/>
          <a:p>
            <a:pPr rtl="0"/>
            <a:r>
              <a:rPr lang="en-US" dirty="0"/>
              <a:t>IFA v6 DEVELOPMENT</a:t>
            </a:r>
            <a:br>
              <a:rPr lang="en-us" dirty="0">
                <a:solidFill>
                  <a:srgbClr val="00A038"/>
                </a:solidFill>
              </a:rPr>
            </a:br>
            <a:endParaRPr lang="en-DE" sz="1650" b="0">
              <a:solidFill>
                <a:schemeClr val="tx1"/>
              </a:solidFill>
            </a:endParaRPr>
          </a:p>
        </p:txBody>
      </p:sp>
      <p:pic>
        <p:nvPicPr>
          <p:cNvPr id="11" name="Picture 10" descr="A group of people sitting at a table&#10;&#10;Description automatically generated with low confidence">
            <a:extLst>
              <a:ext uri="{FF2B5EF4-FFF2-40B4-BE49-F238E27FC236}">
                <a16:creationId xmlns:a16="http://schemas.microsoft.com/office/drawing/2014/main" id="{D6183DA8-1804-471B-B126-1983BD59F9E9}"/>
              </a:ext>
            </a:extLst>
          </p:cNvPr>
          <p:cNvPicPr>
            <a:picLocks noChangeAspect="1"/>
          </p:cNvPicPr>
          <p:nvPr/>
        </p:nvPicPr>
        <p:blipFill>
          <a:blip r:embed="rId2"/>
          <a:stretch>
            <a:fillRect/>
          </a:stretch>
        </p:blipFill>
        <p:spPr>
          <a:xfrm>
            <a:off x="1538983" y="3546144"/>
            <a:ext cx="5577393" cy="1220056"/>
          </a:xfrm>
          <a:prstGeom prst="rect">
            <a:avLst/>
          </a:prstGeom>
        </p:spPr>
      </p:pic>
      <p:sp>
        <p:nvSpPr>
          <p:cNvPr id="4" name="Textfeld 5">
            <a:extLst>
              <a:ext uri="{FF2B5EF4-FFF2-40B4-BE49-F238E27FC236}">
                <a16:creationId xmlns:a16="http://schemas.microsoft.com/office/drawing/2014/main" id="{5ED56497-2645-4678-300F-60CE04BAF5F6}"/>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5</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3878094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380388-D945-4090-4400-A6B2E1177D86}"/>
              </a:ext>
            </a:extLst>
          </p:cNvPr>
          <p:cNvSpPr>
            <a:spLocks noGrp="1"/>
          </p:cNvSpPr>
          <p:nvPr>
            <p:ph type="title"/>
          </p:nvPr>
        </p:nvSpPr>
        <p:spPr/>
        <p:txBody>
          <a:bodyPr>
            <a:normAutofit/>
          </a:bodyPr>
          <a:lstStyle/>
          <a:p>
            <a:r>
              <a:rPr lang="en-US" dirty="0">
                <a:solidFill>
                  <a:schemeClr val="accent1"/>
                </a:solidFill>
              </a:rPr>
              <a:t>TRANSITION TIMELINE</a:t>
            </a:r>
            <a:endParaRPr lang="de-DE" dirty="0">
              <a:solidFill>
                <a:schemeClr val="accent1"/>
              </a:solidFill>
            </a:endParaRPr>
          </a:p>
        </p:txBody>
      </p:sp>
      <p:sp>
        <p:nvSpPr>
          <p:cNvPr id="8" name="TextBox 7">
            <a:extLst>
              <a:ext uri="{FF2B5EF4-FFF2-40B4-BE49-F238E27FC236}">
                <a16:creationId xmlns:a16="http://schemas.microsoft.com/office/drawing/2014/main" id="{D0949CFC-4F48-A77C-8320-FF49477D9FD3}"/>
              </a:ext>
            </a:extLst>
          </p:cNvPr>
          <p:cNvSpPr txBox="1"/>
          <p:nvPr/>
        </p:nvSpPr>
        <p:spPr>
          <a:xfrm>
            <a:off x="1003224" y="566667"/>
            <a:ext cx="785793" cy="346249"/>
          </a:xfrm>
          <a:prstGeom prst="rect">
            <a:avLst/>
          </a:prstGeom>
          <a:noFill/>
        </p:spPr>
        <p:txBody>
          <a:bodyPr wrap="none" rtlCol="0">
            <a:spAutoFit/>
          </a:bodyPr>
          <a:lstStyle/>
          <a:p>
            <a:r>
              <a:rPr lang="en-GB" sz="1650" dirty="0"/>
              <a:t>IFA v6</a:t>
            </a:r>
          </a:p>
        </p:txBody>
      </p:sp>
      <p:cxnSp>
        <p:nvCxnSpPr>
          <p:cNvPr id="9" name="Straight Connector 8">
            <a:extLst>
              <a:ext uri="{FF2B5EF4-FFF2-40B4-BE49-F238E27FC236}">
                <a16:creationId xmlns:a16="http://schemas.microsoft.com/office/drawing/2014/main" id="{C0F95466-1862-DC9D-B1AB-C732B13E6F7C}"/>
              </a:ext>
            </a:extLst>
          </p:cNvPr>
          <p:cNvCxnSpPr>
            <a:cxnSpLocks/>
          </p:cNvCxnSpPr>
          <p:nvPr/>
        </p:nvCxnSpPr>
        <p:spPr>
          <a:xfrm>
            <a:off x="482804" y="2997115"/>
            <a:ext cx="7931631" cy="10452"/>
          </a:xfrm>
          <a:prstGeom prst="line">
            <a:avLst/>
          </a:prstGeom>
          <a:ln>
            <a:solidFill>
              <a:schemeClr val="accent1"/>
            </a:solidFill>
          </a:ln>
        </p:spPr>
        <p:style>
          <a:lnRef idx="2">
            <a:schemeClr val="accent1"/>
          </a:lnRef>
          <a:fillRef idx="1">
            <a:schemeClr val="lt1"/>
          </a:fillRef>
          <a:effectRef idx="0">
            <a:schemeClr val="accent1"/>
          </a:effectRef>
          <a:fontRef idx="minor">
            <a:schemeClr val="dk1"/>
          </a:fontRef>
        </p:style>
      </p:cxnSp>
      <p:grpSp>
        <p:nvGrpSpPr>
          <p:cNvPr id="10" name="Group 9">
            <a:extLst>
              <a:ext uri="{FF2B5EF4-FFF2-40B4-BE49-F238E27FC236}">
                <a16:creationId xmlns:a16="http://schemas.microsoft.com/office/drawing/2014/main" id="{3CCF295B-AFD2-7B22-7F71-5AE9490B8E8B}"/>
              </a:ext>
            </a:extLst>
          </p:cNvPr>
          <p:cNvGrpSpPr/>
          <p:nvPr/>
        </p:nvGrpSpPr>
        <p:grpSpPr>
          <a:xfrm>
            <a:off x="2482711" y="2898315"/>
            <a:ext cx="3357098" cy="210077"/>
            <a:chOff x="684518" y="2948267"/>
            <a:chExt cx="3357100" cy="210077"/>
          </a:xfrm>
        </p:grpSpPr>
        <p:sp>
          <p:nvSpPr>
            <p:cNvPr id="11" name="Oval 10">
              <a:extLst>
                <a:ext uri="{FF2B5EF4-FFF2-40B4-BE49-F238E27FC236}">
                  <a16:creationId xmlns:a16="http://schemas.microsoft.com/office/drawing/2014/main" id="{FBDD342D-9907-6844-EC01-ED9DAFA99273}"/>
                </a:ext>
              </a:extLst>
            </p:cNvPr>
            <p:cNvSpPr/>
            <p:nvPr/>
          </p:nvSpPr>
          <p:spPr>
            <a:xfrm>
              <a:off x="684518" y="2948267"/>
              <a:ext cx="225381" cy="208469"/>
            </a:xfrm>
            <a:prstGeom prst="ellipse">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189">
                <a:defRPr/>
              </a:pPr>
              <a:endParaRPr lang="en-US">
                <a:solidFill>
                  <a:srgbClr val="FFFFFF"/>
                </a:solidFill>
                <a:latin typeface="Century Gothic"/>
              </a:endParaRPr>
            </a:p>
          </p:txBody>
        </p:sp>
        <p:sp>
          <p:nvSpPr>
            <p:cNvPr id="12" name="Oval 11">
              <a:extLst>
                <a:ext uri="{FF2B5EF4-FFF2-40B4-BE49-F238E27FC236}">
                  <a16:creationId xmlns:a16="http://schemas.microsoft.com/office/drawing/2014/main" id="{05A7F24C-E47E-F44F-FA04-53311FECECEF}"/>
                </a:ext>
              </a:extLst>
            </p:cNvPr>
            <p:cNvSpPr/>
            <p:nvPr/>
          </p:nvSpPr>
          <p:spPr>
            <a:xfrm>
              <a:off x="2765407" y="2949875"/>
              <a:ext cx="225381" cy="208469"/>
            </a:xfrm>
            <a:prstGeom prst="ellipse">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189">
                <a:defRPr/>
              </a:pPr>
              <a:endParaRPr lang="en-US">
                <a:solidFill>
                  <a:srgbClr val="FFFFFF"/>
                </a:solidFill>
                <a:latin typeface="Century Gothic"/>
              </a:endParaRPr>
            </a:p>
          </p:txBody>
        </p:sp>
        <p:sp>
          <p:nvSpPr>
            <p:cNvPr id="13" name="Oval 12">
              <a:extLst>
                <a:ext uri="{FF2B5EF4-FFF2-40B4-BE49-F238E27FC236}">
                  <a16:creationId xmlns:a16="http://schemas.microsoft.com/office/drawing/2014/main" id="{0AE79141-85A5-17EB-9D74-433AACCDDE4F}"/>
                </a:ext>
              </a:extLst>
            </p:cNvPr>
            <p:cNvSpPr/>
            <p:nvPr/>
          </p:nvSpPr>
          <p:spPr>
            <a:xfrm>
              <a:off x="3816237" y="2949875"/>
              <a:ext cx="225381" cy="208469"/>
            </a:xfrm>
            <a:prstGeom prst="ellipse">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189">
                <a:defRPr/>
              </a:pPr>
              <a:endParaRPr lang="en-US">
                <a:solidFill>
                  <a:srgbClr val="FFFFFF"/>
                </a:solidFill>
                <a:latin typeface="Century Gothic"/>
              </a:endParaRPr>
            </a:p>
          </p:txBody>
        </p:sp>
        <p:sp>
          <p:nvSpPr>
            <p:cNvPr id="14" name="Oval 13">
              <a:extLst>
                <a:ext uri="{FF2B5EF4-FFF2-40B4-BE49-F238E27FC236}">
                  <a16:creationId xmlns:a16="http://schemas.microsoft.com/office/drawing/2014/main" id="{C3324239-A46C-DFBD-D937-B46D97BD0A3A}"/>
                </a:ext>
              </a:extLst>
            </p:cNvPr>
            <p:cNvSpPr/>
            <p:nvPr/>
          </p:nvSpPr>
          <p:spPr>
            <a:xfrm>
              <a:off x="1686869" y="2949875"/>
              <a:ext cx="225381" cy="208469"/>
            </a:xfrm>
            <a:prstGeom prst="ellipse">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189">
                <a:defRPr/>
              </a:pPr>
              <a:endParaRPr lang="en-US">
                <a:solidFill>
                  <a:srgbClr val="FFFFFF"/>
                </a:solidFill>
                <a:latin typeface="Century Gothic"/>
              </a:endParaRPr>
            </a:p>
          </p:txBody>
        </p:sp>
      </p:grpSp>
      <p:sp>
        <p:nvSpPr>
          <p:cNvPr id="15" name="Text Placeholder 3">
            <a:extLst>
              <a:ext uri="{FF2B5EF4-FFF2-40B4-BE49-F238E27FC236}">
                <a16:creationId xmlns:a16="http://schemas.microsoft.com/office/drawing/2014/main" id="{A957F964-917E-C34E-C2FE-9A8CBD37FBBC}"/>
              </a:ext>
            </a:extLst>
          </p:cNvPr>
          <p:cNvSpPr txBox="1">
            <a:spLocks/>
          </p:cNvSpPr>
          <p:nvPr/>
        </p:nvSpPr>
        <p:spPr bwMode="auto">
          <a:xfrm>
            <a:off x="1789017" y="1221772"/>
            <a:ext cx="1607340" cy="119864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indent="0" algn="l" defTabSz="457200" rtl="0" eaLnBrk="1" fontAlgn="base" hangingPunct="1">
              <a:spcBef>
                <a:spcPct val="20000"/>
              </a:spcBef>
              <a:spcAft>
                <a:spcPct val="0"/>
              </a:spcAft>
              <a:buClr>
                <a:schemeClr val="accent1"/>
              </a:buClr>
              <a:buSzPct val="90000"/>
              <a:buFont typeface="Arial" charset="0"/>
              <a:buNone/>
              <a:defRPr sz="1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20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spcBef>
                <a:spcPts val="0"/>
              </a:spcBef>
              <a:buClr>
                <a:srgbClr val="00A038"/>
              </a:buClr>
              <a:defRPr/>
            </a:pPr>
            <a:r>
              <a:rPr lang="es-ES" sz="1500" b="1" dirty="0" err="1">
                <a:solidFill>
                  <a:srgbClr val="565549"/>
                </a:solidFill>
                <a:latin typeface="Century Gothic"/>
              </a:rPr>
              <a:t>October</a:t>
            </a:r>
            <a:r>
              <a:rPr lang="es-ES" sz="1500" b="1" dirty="0">
                <a:solidFill>
                  <a:srgbClr val="565549"/>
                </a:solidFill>
                <a:latin typeface="Century Gothic"/>
              </a:rPr>
              <a:t> 2022</a:t>
            </a:r>
          </a:p>
          <a:p>
            <a:pPr defTabSz="457189">
              <a:spcBef>
                <a:spcPts val="0"/>
              </a:spcBef>
              <a:buClr>
                <a:srgbClr val="00A038"/>
              </a:buClr>
              <a:defRPr/>
            </a:pPr>
            <a:r>
              <a:rPr lang="en-US" sz="1500" dirty="0">
                <a:solidFill>
                  <a:srgbClr val="565549"/>
                </a:solidFill>
                <a:latin typeface="Century Gothic"/>
              </a:rPr>
              <a:t>IFA v6 final documents published</a:t>
            </a:r>
          </a:p>
          <a:p>
            <a:pPr defTabSz="457189">
              <a:spcBef>
                <a:spcPts val="0"/>
              </a:spcBef>
              <a:buClr>
                <a:srgbClr val="00A038"/>
              </a:buClr>
              <a:defRPr/>
            </a:pPr>
            <a:r>
              <a:rPr lang="en-US" sz="1500" dirty="0">
                <a:solidFill>
                  <a:srgbClr val="565549"/>
                </a:solidFill>
                <a:latin typeface="Century Gothic"/>
              </a:rPr>
              <a:t>(English) </a:t>
            </a:r>
            <a:endParaRPr lang="es-ES" sz="1500" dirty="0">
              <a:solidFill>
                <a:srgbClr val="565549"/>
              </a:solidFill>
              <a:latin typeface="Century Gothic"/>
            </a:endParaRPr>
          </a:p>
        </p:txBody>
      </p:sp>
      <p:sp>
        <p:nvSpPr>
          <p:cNvPr id="16" name="Text Placeholder 3">
            <a:extLst>
              <a:ext uri="{FF2B5EF4-FFF2-40B4-BE49-F238E27FC236}">
                <a16:creationId xmlns:a16="http://schemas.microsoft.com/office/drawing/2014/main" id="{F25D7DE2-E6B6-4A1C-C8D6-1E381B3E097E}"/>
              </a:ext>
            </a:extLst>
          </p:cNvPr>
          <p:cNvSpPr txBox="1">
            <a:spLocks/>
          </p:cNvSpPr>
          <p:nvPr/>
        </p:nvSpPr>
        <p:spPr bwMode="auto">
          <a:xfrm>
            <a:off x="4136981" y="1328267"/>
            <a:ext cx="1893845" cy="93599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indent="0" algn="l" defTabSz="457200" rtl="0" eaLnBrk="1" fontAlgn="base" hangingPunct="1">
              <a:spcBef>
                <a:spcPct val="20000"/>
              </a:spcBef>
              <a:spcAft>
                <a:spcPct val="0"/>
              </a:spcAft>
              <a:buClr>
                <a:schemeClr val="accent1"/>
              </a:buClr>
              <a:buSzPct val="90000"/>
              <a:buFont typeface="Arial" charset="0"/>
              <a:buNone/>
              <a:defRPr sz="1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20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buClr>
                <a:srgbClr val="00A038"/>
              </a:buClr>
              <a:defRPr/>
            </a:pPr>
            <a:r>
              <a:rPr lang="es-ES" sz="1500" b="1" dirty="0" err="1">
                <a:solidFill>
                  <a:srgbClr val="565549"/>
                </a:solidFill>
                <a:latin typeface="Century Gothic"/>
              </a:rPr>
              <a:t>December</a:t>
            </a:r>
            <a:r>
              <a:rPr lang="es-ES" sz="1500" b="1" dirty="0">
                <a:solidFill>
                  <a:srgbClr val="565549"/>
                </a:solidFill>
                <a:latin typeface="Century Gothic"/>
              </a:rPr>
              <a:t> 2023</a:t>
            </a:r>
          </a:p>
          <a:p>
            <a:pPr defTabSz="457189">
              <a:buClr>
                <a:srgbClr val="00A038"/>
              </a:buClr>
              <a:defRPr/>
            </a:pPr>
            <a:r>
              <a:rPr lang="en-US" sz="1500" dirty="0">
                <a:solidFill>
                  <a:srgbClr val="565549"/>
                </a:solidFill>
                <a:latin typeface="Century Gothic"/>
              </a:rPr>
              <a:t>Last month to complete an</a:t>
            </a:r>
          </a:p>
          <a:p>
            <a:pPr defTabSz="457189">
              <a:buClr>
                <a:srgbClr val="00A038"/>
              </a:buClr>
              <a:defRPr/>
            </a:pPr>
            <a:r>
              <a:rPr lang="en-US" sz="1500" dirty="0">
                <a:solidFill>
                  <a:srgbClr val="565549"/>
                </a:solidFill>
                <a:latin typeface="Century Gothic"/>
              </a:rPr>
              <a:t>IFA v5.2 audit</a:t>
            </a:r>
            <a:endParaRPr lang="es-ES" sz="1500" dirty="0">
              <a:solidFill>
                <a:srgbClr val="565549"/>
              </a:solidFill>
              <a:latin typeface="Century Gothic"/>
            </a:endParaRPr>
          </a:p>
        </p:txBody>
      </p:sp>
      <p:sp>
        <p:nvSpPr>
          <p:cNvPr id="17" name="Text Placeholder 3">
            <a:extLst>
              <a:ext uri="{FF2B5EF4-FFF2-40B4-BE49-F238E27FC236}">
                <a16:creationId xmlns:a16="http://schemas.microsoft.com/office/drawing/2014/main" id="{E310E7BD-52C2-7FDB-F6E1-7B63177ED6F6}"/>
              </a:ext>
            </a:extLst>
          </p:cNvPr>
          <p:cNvSpPr txBox="1">
            <a:spLocks/>
          </p:cNvSpPr>
          <p:nvPr/>
        </p:nvSpPr>
        <p:spPr bwMode="auto">
          <a:xfrm>
            <a:off x="2708093" y="3615431"/>
            <a:ext cx="1969226" cy="132542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indent="0" algn="l" defTabSz="457200" rtl="0" eaLnBrk="1" fontAlgn="base" hangingPunct="1">
              <a:spcBef>
                <a:spcPct val="20000"/>
              </a:spcBef>
              <a:spcAft>
                <a:spcPct val="0"/>
              </a:spcAft>
              <a:buClr>
                <a:schemeClr val="accent1"/>
              </a:buClr>
              <a:buSzPct val="90000"/>
              <a:buFont typeface="Arial" charset="0"/>
              <a:buNone/>
              <a:defRPr sz="1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20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buClr>
                <a:srgbClr val="00A038"/>
              </a:buClr>
              <a:defRPr/>
            </a:pPr>
            <a:r>
              <a:rPr lang="es-ES" sz="1500" b="1" dirty="0" err="1">
                <a:solidFill>
                  <a:srgbClr val="565549"/>
                </a:solidFill>
                <a:latin typeface="Century Gothic"/>
              </a:rPr>
              <a:t>July</a:t>
            </a:r>
            <a:r>
              <a:rPr lang="es-ES" sz="1500" b="1" dirty="0">
                <a:solidFill>
                  <a:srgbClr val="565549"/>
                </a:solidFill>
                <a:latin typeface="Century Gothic"/>
              </a:rPr>
              <a:t> 2023</a:t>
            </a:r>
          </a:p>
          <a:p>
            <a:pPr defTabSz="457189">
              <a:buClr>
                <a:srgbClr val="00A038"/>
              </a:buClr>
              <a:defRPr/>
            </a:pPr>
            <a:r>
              <a:rPr lang="en-US" sz="1500" dirty="0">
                <a:solidFill>
                  <a:srgbClr val="565549"/>
                </a:solidFill>
                <a:latin typeface="Century Gothic"/>
              </a:rPr>
              <a:t>Publications of NIGS for IFA v6 begins.</a:t>
            </a:r>
            <a:endParaRPr lang="es" sz="1500" dirty="0">
              <a:solidFill>
                <a:srgbClr val="565549"/>
              </a:solidFill>
              <a:latin typeface="Century Gothic"/>
            </a:endParaRPr>
          </a:p>
        </p:txBody>
      </p:sp>
      <p:sp>
        <p:nvSpPr>
          <p:cNvPr id="18" name="Text Placeholder 3">
            <a:extLst>
              <a:ext uri="{FF2B5EF4-FFF2-40B4-BE49-F238E27FC236}">
                <a16:creationId xmlns:a16="http://schemas.microsoft.com/office/drawing/2014/main" id="{648E43C6-0970-961D-452D-32154EBAFF52}"/>
              </a:ext>
            </a:extLst>
          </p:cNvPr>
          <p:cNvSpPr txBox="1">
            <a:spLocks/>
          </p:cNvSpPr>
          <p:nvPr/>
        </p:nvSpPr>
        <p:spPr bwMode="auto">
          <a:xfrm>
            <a:off x="5040763" y="3585619"/>
            <a:ext cx="2805771" cy="68750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indent="0" algn="l" defTabSz="457200" rtl="0" eaLnBrk="1" fontAlgn="base" hangingPunct="1">
              <a:spcBef>
                <a:spcPct val="20000"/>
              </a:spcBef>
              <a:spcAft>
                <a:spcPct val="0"/>
              </a:spcAft>
              <a:buClr>
                <a:schemeClr val="accent1"/>
              </a:buClr>
              <a:buSzPct val="90000"/>
              <a:buFont typeface="Arial" charset="0"/>
              <a:buNone/>
              <a:defRPr sz="1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SzPct val="90000"/>
              <a:buFont typeface="Lucida Grande" charset="0"/>
              <a:buChar char="-"/>
              <a:defRPr sz="20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SzPct val="80000"/>
              <a:buFont typeface="Arial" charset="0"/>
              <a:buChar char="•"/>
              <a:defRPr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Wingdings" charset="0"/>
              <a:buChar char="ü"/>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buClr>
                <a:srgbClr val="00A038"/>
              </a:buClr>
              <a:defRPr/>
            </a:pPr>
            <a:r>
              <a:rPr lang="es-ES" sz="1500" b="1" dirty="0" err="1">
                <a:solidFill>
                  <a:srgbClr val="565549"/>
                </a:solidFill>
                <a:latin typeface="Century Gothic"/>
              </a:rPr>
              <a:t>January</a:t>
            </a:r>
            <a:r>
              <a:rPr lang="es-ES" sz="1500" b="1" dirty="0">
                <a:solidFill>
                  <a:srgbClr val="565549"/>
                </a:solidFill>
                <a:latin typeface="Century Gothic"/>
              </a:rPr>
              <a:t> 2024</a:t>
            </a:r>
          </a:p>
          <a:p>
            <a:pPr defTabSz="457189">
              <a:buClr>
                <a:srgbClr val="00A038"/>
              </a:buClr>
              <a:defRPr/>
            </a:pPr>
            <a:r>
              <a:rPr lang="en-US" sz="1500" dirty="0">
                <a:solidFill>
                  <a:srgbClr val="565549"/>
                </a:solidFill>
                <a:latin typeface="Century Gothic"/>
              </a:rPr>
              <a:t>IFA v6 Smart obligatory</a:t>
            </a:r>
            <a:endParaRPr lang="es-ES" sz="1500" dirty="0">
              <a:solidFill>
                <a:srgbClr val="565549"/>
              </a:solidFill>
              <a:latin typeface="Century Gothic"/>
            </a:endParaRPr>
          </a:p>
        </p:txBody>
      </p:sp>
      <p:sp>
        <p:nvSpPr>
          <p:cNvPr id="19" name="TextBox 18">
            <a:extLst>
              <a:ext uri="{FF2B5EF4-FFF2-40B4-BE49-F238E27FC236}">
                <a16:creationId xmlns:a16="http://schemas.microsoft.com/office/drawing/2014/main" id="{BF27969C-E4CA-DD05-8686-0196F6603986}"/>
              </a:ext>
            </a:extLst>
          </p:cNvPr>
          <p:cNvSpPr txBox="1"/>
          <p:nvPr/>
        </p:nvSpPr>
        <p:spPr>
          <a:xfrm>
            <a:off x="6708247" y="1063936"/>
            <a:ext cx="2092664" cy="1200329"/>
          </a:xfrm>
          <a:prstGeom prst="rect">
            <a:avLst/>
          </a:prstGeom>
          <a:solidFill>
            <a:schemeClr val="accent1"/>
          </a:solidFill>
        </p:spPr>
        <p:txBody>
          <a:bodyPr wrap="square" rtlCol="0">
            <a:spAutoFit/>
          </a:bodyPr>
          <a:lstStyle/>
          <a:p>
            <a:r>
              <a:rPr lang="en-us" sz="1200" dirty="0">
                <a:solidFill>
                  <a:schemeClr val="bg1"/>
                </a:solidFill>
              </a:rPr>
              <a:t>V5.4-1-GFS remains valid until </a:t>
            </a:r>
            <a:r>
              <a:rPr lang="en-us" sz="1200" u="sng" dirty="0">
                <a:solidFill>
                  <a:schemeClr val="bg1"/>
                </a:solidFill>
              </a:rPr>
              <a:t>three months </a:t>
            </a:r>
            <a:r>
              <a:rPr lang="en-us" sz="1200" dirty="0">
                <a:solidFill>
                  <a:schemeClr val="bg1"/>
                </a:solidFill>
              </a:rPr>
              <a:t>after IFA v6 GFS receives GFSI recognition.  </a:t>
            </a:r>
            <a:endParaRPr lang="en-US" sz="1200" dirty="0">
              <a:solidFill>
                <a:schemeClr val="bg1"/>
              </a:solidFill>
            </a:endParaRPr>
          </a:p>
          <a:p>
            <a:r>
              <a:rPr lang="en-us" sz="1200" dirty="0">
                <a:solidFill>
                  <a:schemeClr val="bg1"/>
                </a:solidFill>
              </a:rPr>
              <a:t>The exact date for this is still unknown.</a:t>
            </a:r>
            <a:endParaRPr lang="en-GB" sz="1200" dirty="0">
              <a:solidFill>
                <a:schemeClr val="bg1"/>
              </a:solidFill>
            </a:endParaRPr>
          </a:p>
        </p:txBody>
      </p:sp>
      <p:cxnSp>
        <p:nvCxnSpPr>
          <p:cNvPr id="20" name="Straight Connector 19">
            <a:extLst>
              <a:ext uri="{FF2B5EF4-FFF2-40B4-BE49-F238E27FC236}">
                <a16:creationId xmlns:a16="http://schemas.microsoft.com/office/drawing/2014/main" id="{DCD31F04-1C1E-E6C3-BBB0-548CF23D6AAC}"/>
              </a:ext>
            </a:extLst>
          </p:cNvPr>
          <p:cNvCxnSpPr>
            <a:cxnSpLocks/>
          </p:cNvCxnSpPr>
          <p:nvPr/>
        </p:nvCxnSpPr>
        <p:spPr>
          <a:xfrm flipV="1">
            <a:off x="2595401" y="2428956"/>
            <a:ext cx="0" cy="465638"/>
          </a:xfrm>
          <a:prstGeom prst="line">
            <a:avLst/>
          </a:prstGeom>
          <a:ln>
            <a:solidFill>
              <a:schemeClr val="accent1"/>
            </a:solidFill>
          </a:ln>
        </p:spPr>
        <p:style>
          <a:lnRef idx="2">
            <a:schemeClr val="accent1"/>
          </a:lnRef>
          <a:fillRef idx="1">
            <a:schemeClr val="lt1"/>
          </a:fillRef>
          <a:effectRef idx="0">
            <a:schemeClr val="accent1"/>
          </a:effectRef>
          <a:fontRef idx="minor">
            <a:schemeClr val="dk1"/>
          </a:fontRef>
        </p:style>
      </p:cxnSp>
      <p:cxnSp>
        <p:nvCxnSpPr>
          <p:cNvPr id="21" name="Straight Connector 20">
            <a:extLst>
              <a:ext uri="{FF2B5EF4-FFF2-40B4-BE49-F238E27FC236}">
                <a16:creationId xmlns:a16="http://schemas.microsoft.com/office/drawing/2014/main" id="{BDF0BE7B-EB30-9508-30C1-47F51AEAEE4A}"/>
              </a:ext>
            </a:extLst>
          </p:cNvPr>
          <p:cNvCxnSpPr>
            <a:cxnSpLocks/>
          </p:cNvCxnSpPr>
          <p:nvPr/>
        </p:nvCxnSpPr>
        <p:spPr>
          <a:xfrm flipV="1">
            <a:off x="3597751" y="3106784"/>
            <a:ext cx="0" cy="465638"/>
          </a:xfrm>
          <a:prstGeom prst="line">
            <a:avLst/>
          </a:prstGeom>
          <a:ln>
            <a:solidFill>
              <a:schemeClr val="accent1"/>
            </a:solidFill>
          </a:ln>
        </p:spPr>
        <p:style>
          <a:lnRef idx="2">
            <a:schemeClr val="accent1"/>
          </a:lnRef>
          <a:fillRef idx="1">
            <a:schemeClr val="lt1"/>
          </a:fillRef>
          <a:effectRef idx="0">
            <a:schemeClr val="accent1"/>
          </a:effectRef>
          <a:fontRef idx="minor">
            <a:schemeClr val="dk1"/>
          </a:fontRef>
        </p:style>
      </p:cxnSp>
      <p:cxnSp>
        <p:nvCxnSpPr>
          <p:cNvPr id="22" name="Straight Connector 21">
            <a:extLst>
              <a:ext uri="{FF2B5EF4-FFF2-40B4-BE49-F238E27FC236}">
                <a16:creationId xmlns:a16="http://schemas.microsoft.com/office/drawing/2014/main" id="{45C2BBD6-417E-C529-E4CA-91E722685478}"/>
              </a:ext>
            </a:extLst>
          </p:cNvPr>
          <p:cNvCxnSpPr>
            <a:cxnSpLocks/>
          </p:cNvCxnSpPr>
          <p:nvPr/>
        </p:nvCxnSpPr>
        <p:spPr>
          <a:xfrm flipV="1">
            <a:off x="4677318" y="2432677"/>
            <a:ext cx="0" cy="465638"/>
          </a:xfrm>
          <a:prstGeom prst="line">
            <a:avLst/>
          </a:prstGeom>
          <a:ln>
            <a:solidFill>
              <a:schemeClr val="accent1"/>
            </a:solidFill>
          </a:ln>
        </p:spPr>
        <p:style>
          <a:lnRef idx="2">
            <a:schemeClr val="accent1"/>
          </a:lnRef>
          <a:fillRef idx="1">
            <a:schemeClr val="lt1"/>
          </a:fillRef>
          <a:effectRef idx="0">
            <a:schemeClr val="accent1"/>
          </a:effectRef>
          <a:fontRef idx="minor">
            <a:schemeClr val="dk1"/>
          </a:fontRef>
        </p:style>
      </p:cxnSp>
      <p:cxnSp>
        <p:nvCxnSpPr>
          <p:cNvPr id="23" name="Straight Connector 22">
            <a:extLst>
              <a:ext uri="{FF2B5EF4-FFF2-40B4-BE49-F238E27FC236}">
                <a16:creationId xmlns:a16="http://schemas.microsoft.com/office/drawing/2014/main" id="{CECD3E19-D942-9C8D-A995-FE04C1A889E7}"/>
              </a:ext>
            </a:extLst>
          </p:cNvPr>
          <p:cNvCxnSpPr>
            <a:cxnSpLocks/>
          </p:cNvCxnSpPr>
          <p:nvPr/>
        </p:nvCxnSpPr>
        <p:spPr>
          <a:xfrm flipV="1">
            <a:off x="5727118" y="3119981"/>
            <a:ext cx="0" cy="465638"/>
          </a:xfrm>
          <a:prstGeom prst="line">
            <a:avLst/>
          </a:prstGeom>
          <a:ln>
            <a:solidFill>
              <a:schemeClr val="accent1"/>
            </a:solidFill>
          </a:ln>
        </p:spPr>
        <p:style>
          <a:lnRef idx="2">
            <a:schemeClr val="accent1"/>
          </a:lnRef>
          <a:fillRef idx="1">
            <a:schemeClr val="lt1"/>
          </a:fillRef>
          <a:effectRef idx="0">
            <a:schemeClr val="accent1"/>
          </a:effectRef>
          <a:fontRef idx="minor">
            <a:schemeClr val="dk1"/>
          </a:fontRef>
        </p:style>
      </p:cxnSp>
      <p:sp>
        <p:nvSpPr>
          <p:cNvPr id="24" name="Textfeld 5">
            <a:extLst>
              <a:ext uri="{FF2B5EF4-FFF2-40B4-BE49-F238E27FC236}">
                <a16:creationId xmlns:a16="http://schemas.microsoft.com/office/drawing/2014/main" id="{E5FA20AA-AE84-6807-1751-FD3449970281}"/>
              </a:ext>
            </a:extLst>
          </p:cNvPr>
          <p:cNvSpPr txBox="1"/>
          <p:nvPr/>
        </p:nvSpPr>
        <p:spPr>
          <a:xfrm>
            <a:off x="7049071" y="4788571"/>
            <a:ext cx="1722249" cy="189283"/>
          </a:xfrm>
          <a:prstGeom prst="rect">
            <a:avLst/>
          </a:prstGeom>
          <a:noFill/>
        </p:spPr>
        <p:txBody>
          <a:bodyPr wrap="square" lIns="89154" tIns="48006" rIns="89154" bIns="48006" rtlCol="0">
            <a:spAutoFit/>
          </a:bodyPr>
          <a:lstStyle>
            <a:defPPr>
              <a:defRPr lang="en-US"/>
            </a:defPPr>
            <a:lvl1pPr>
              <a:defRPr sz="800"/>
            </a:lvl1pPr>
          </a:lstStyle>
          <a:p>
            <a:pPr defTabSz="457189"/>
            <a:r>
              <a:rPr lang="en-us" sz="600" dirty="0">
                <a:solidFill>
                  <a:srgbClr val="565549"/>
                </a:solidFill>
                <a:latin typeface="Century Gothic" pitchFamily="34" charset="0"/>
                <a:ea typeface="MS PGothic" pitchFamily="34" charset="-128"/>
              </a:rPr>
              <a:t>© GLOBALG.A.P. Secretariat | </a:t>
            </a:r>
            <a:fld id="{2BD4B1F8-E95D-4043-ADB0-8838F187C86C}" type="slidenum">
              <a:rPr lang="en-US" sz="600">
                <a:solidFill>
                  <a:srgbClr val="565549"/>
                </a:solidFill>
                <a:latin typeface="Century Gothic" pitchFamily="34" charset="0"/>
                <a:ea typeface="MS PGothic" pitchFamily="34" charset="-128"/>
              </a:rPr>
              <a:pPr defTabSz="457189"/>
              <a:t>6</a:t>
            </a:fld>
            <a:endParaRPr lang="en-US" sz="600" dirty="0">
              <a:solidFill>
                <a:srgbClr val="565549"/>
              </a:solidFill>
              <a:latin typeface="Century Gothic" pitchFamily="34" charset="0"/>
              <a:ea typeface="MS PGothic" pitchFamily="34" charset="-128"/>
            </a:endParaRPr>
          </a:p>
        </p:txBody>
      </p:sp>
      <p:cxnSp>
        <p:nvCxnSpPr>
          <p:cNvPr id="3" name="Straight Arrow Connector 2">
            <a:extLst>
              <a:ext uri="{FF2B5EF4-FFF2-40B4-BE49-F238E27FC236}">
                <a16:creationId xmlns:a16="http://schemas.microsoft.com/office/drawing/2014/main" id="{969EB126-308A-744D-CCE5-69A9472B1890}"/>
              </a:ext>
            </a:extLst>
          </p:cNvPr>
          <p:cNvCxnSpPr>
            <a:cxnSpLocks/>
          </p:cNvCxnSpPr>
          <p:nvPr/>
        </p:nvCxnSpPr>
        <p:spPr>
          <a:xfrm flipV="1">
            <a:off x="5839809" y="1841157"/>
            <a:ext cx="708790" cy="93599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 name="TextBox 1">
            <a:extLst>
              <a:ext uri="{FF2B5EF4-FFF2-40B4-BE49-F238E27FC236}">
                <a16:creationId xmlns:a16="http://schemas.microsoft.com/office/drawing/2014/main" id="{9D9E24F2-5DEA-2E4B-6ED6-66AFB657748C}"/>
              </a:ext>
            </a:extLst>
          </p:cNvPr>
          <p:cNvSpPr txBox="1"/>
          <p:nvPr/>
        </p:nvSpPr>
        <p:spPr>
          <a:xfrm>
            <a:off x="2834261" y="2197754"/>
            <a:ext cx="1310612" cy="646331"/>
          </a:xfrm>
          <a:prstGeom prst="rect">
            <a:avLst/>
          </a:prstGeom>
          <a:solidFill>
            <a:schemeClr val="tx1">
              <a:lumMod val="20000"/>
              <a:lumOff val="80000"/>
            </a:schemeClr>
          </a:solidFill>
          <a:ln>
            <a:solidFill>
              <a:schemeClr val="accent1"/>
            </a:solidFill>
          </a:ln>
        </p:spPr>
        <p:txBody>
          <a:bodyPr wrap="square" rtlCol="0">
            <a:spAutoFit/>
          </a:bodyPr>
          <a:lstStyle/>
          <a:p>
            <a:r>
              <a:rPr lang="en-US" sz="1200" dirty="0"/>
              <a:t>Add-ons in process to be updated</a:t>
            </a:r>
          </a:p>
        </p:txBody>
      </p:sp>
    </p:spTree>
    <p:extLst>
      <p:ext uri="{BB962C8B-B14F-4D97-AF65-F5344CB8AC3E}">
        <p14:creationId xmlns:p14="http://schemas.microsoft.com/office/powerpoint/2010/main" val="108785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A3483F3-3128-4E40-B39B-ECFF7A6B025F}"/>
              </a:ext>
            </a:extLst>
          </p:cNvPr>
          <p:cNvSpPr>
            <a:spLocks noGrp="1"/>
          </p:cNvSpPr>
          <p:nvPr>
            <p:ph idx="1"/>
          </p:nvPr>
        </p:nvSpPr>
        <p:spPr>
          <a:xfrm>
            <a:off x="1003223" y="1200151"/>
            <a:ext cx="7741633" cy="1299209"/>
          </a:xfrm>
        </p:spPr>
        <p:txBody>
          <a:bodyPr rtlCol="0"/>
          <a:lstStyle/>
          <a:p>
            <a:pPr marL="0" indent="0" rtl="0">
              <a:spcBef>
                <a:spcPts val="100"/>
              </a:spcBef>
              <a:buNone/>
            </a:pPr>
            <a:endParaRPr lang="en-US" sz="1400" dirty="0"/>
          </a:p>
          <a:p>
            <a:pPr marL="0" indent="0" rtl="0">
              <a:spcBef>
                <a:spcPts val="100"/>
              </a:spcBef>
              <a:buNone/>
            </a:pPr>
            <a:r>
              <a:rPr lang="en-us" sz="1400" dirty="0"/>
              <a:t>It takes a </a:t>
            </a:r>
            <a:r>
              <a:rPr lang="en-us" sz="1400" b="1" dirty="0"/>
              <a:t>holistic approach </a:t>
            </a:r>
            <a:r>
              <a:rPr lang="en-us" sz="1400" dirty="0"/>
              <a:t>to farm assurance through the following topics:</a:t>
            </a:r>
          </a:p>
        </p:txBody>
      </p:sp>
      <p:sp>
        <p:nvSpPr>
          <p:cNvPr id="7" name="Title 6">
            <a:extLst>
              <a:ext uri="{FF2B5EF4-FFF2-40B4-BE49-F238E27FC236}">
                <a16:creationId xmlns:a16="http://schemas.microsoft.com/office/drawing/2014/main" id="{EB904E6A-9EE3-4F89-B912-3E56EEE35948}"/>
              </a:ext>
            </a:extLst>
          </p:cNvPr>
          <p:cNvSpPr>
            <a:spLocks noGrp="1"/>
          </p:cNvSpPr>
          <p:nvPr>
            <p:ph type="title"/>
          </p:nvPr>
        </p:nvSpPr>
        <p:spPr/>
        <p:txBody>
          <a:bodyPr rtlCol="0"/>
          <a:lstStyle/>
          <a:p>
            <a:pPr rtl="0"/>
            <a:r>
              <a:rPr lang="en-us" dirty="0"/>
              <a:t>EXECUTIVE SUMMARY – WHAT IS IFA V6?</a:t>
            </a:r>
          </a:p>
        </p:txBody>
      </p:sp>
      <p:pic>
        <p:nvPicPr>
          <p:cNvPr id="9" name="Picture 8" descr="A picture containing drawing&#10;&#10;Description automatically generated">
            <a:extLst>
              <a:ext uri="{FF2B5EF4-FFF2-40B4-BE49-F238E27FC236}">
                <a16:creationId xmlns:a16="http://schemas.microsoft.com/office/drawing/2014/main" id="{B32B8032-7E46-4EC1-B985-28C720111D43}"/>
              </a:ext>
            </a:extLst>
          </p:cNvPr>
          <p:cNvPicPr>
            <a:picLocks noChangeAspect="1"/>
          </p:cNvPicPr>
          <p:nvPr/>
        </p:nvPicPr>
        <p:blipFill>
          <a:blip r:embed="rId2"/>
          <a:stretch>
            <a:fillRect/>
          </a:stretch>
        </p:blipFill>
        <p:spPr>
          <a:xfrm>
            <a:off x="802709" y="2290156"/>
            <a:ext cx="619850" cy="619850"/>
          </a:xfrm>
          <a:prstGeom prst="rect">
            <a:avLst/>
          </a:prstGeom>
        </p:spPr>
      </p:pic>
      <p:sp>
        <p:nvSpPr>
          <p:cNvPr id="12" name="TextBox 11">
            <a:extLst>
              <a:ext uri="{FF2B5EF4-FFF2-40B4-BE49-F238E27FC236}">
                <a16:creationId xmlns:a16="http://schemas.microsoft.com/office/drawing/2014/main" id="{F6AB88A0-2ADE-4301-B245-9EB221D307D1}"/>
              </a:ext>
            </a:extLst>
          </p:cNvPr>
          <p:cNvSpPr txBox="1"/>
          <p:nvPr/>
        </p:nvSpPr>
        <p:spPr>
          <a:xfrm>
            <a:off x="667345" y="2961524"/>
            <a:ext cx="884268" cy="430887"/>
          </a:xfrm>
          <a:prstGeom prst="rect">
            <a:avLst/>
          </a:prstGeom>
          <a:noFill/>
        </p:spPr>
        <p:txBody>
          <a:bodyPr wrap="square" rtlCol="0">
            <a:spAutoFit/>
          </a:bodyPr>
          <a:lstStyle/>
          <a:p>
            <a:pPr algn="ctr" defTabSz="457189" rtl="0"/>
            <a:r>
              <a:rPr lang="en-us" sz="1100">
                <a:solidFill>
                  <a:srgbClr val="565549"/>
                </a:solidFill>
              </a:rPr>
              <a:t>FOOD SAFETY</a:t>
            </a:r>
          </a:p>
        </p:txBody>
      </p:sp>
      <p:pic>
        <p:nvPicPr>
          <p:cNvPr id="6" name="Picture 5" descr="A picture containing room, game, drawing&#10;&#10;Description automatically generated">
            <a:extLst>
              <a:ext uri="{FF2B5EF4-FFF2-40B4-BE49-F238E27FC236}">
                <a16:creationId xmlns:a16="http://schemas.microsoft.com/office/drawing/2014/main" id="{F984ED3C-BC63-41D4-9F79-3096206CA84B}"/>
              </a:ext>
            </a:extLst>
          </p:cNvPr>
          <p:cNvPicPr>
            <a:picLocks noChangeAspect="1"/>
          </p:cNvPicPr>
          <p:nvPr/>
        </p:nvPicPr>
        <p:blipFill>
          <a:blip r:embed="rId3"/>
          <a:stretch>
            <a:fillRect/>
          </a:stretch>
        </p:blipFill>
        <p:spPr>
          <a:xfrm>
            <a:off x="3618767" y="2294086"/>
            <a:ext cx="619850" cy="619850"/>
          </a:xfrm>
          <a:prstGeom prst="rect">
            <a:avLst/>
          </a:prstGeom>
        </p:spPr>
      </p:pic>
      <p:sp>
        <p:nvSpPr>
          <p:cNvPr id="13" name="TextBox 12">
            <a:extLst>
              <a:ext uri="{FF2B5EF4-FFF2-40B4-BE49-F238E27FC236}">
                <a16:creationId xmlns:a16="http://schemas.microsoft.com/office/drawing/2014/main" id="{BF337029-B1EA-4CDA-83EA-89F9EBD59587}"/>
              </a:ext>
            </a:extLst>
          </p:cNvPr>
          <p:cNvSpPr txBox="1"/>
          <p:nvPr/>
        </p:nvSpPr>
        <p:spPr>
          <a:xfrm>
            <a:off x="3109566" y="2965454"/>
            <a:ext cx="1638252" cy="430887"/>
          </a:xfrm>
          <a:prstGeom prst="rect">
            <a:avLst/>
          </a:prstGeom>
          <a:noFill/>
        </p:spPr>
        <p:txBody>
          <a:bodyPr wrap="square" rtlCol="0">
            <a:spAutoFit/>
          </a:bodyPr>
          <a:lstStyle/>
          <a:p>
            <a:pPr algn="ctr" defTabSz="457189" rtl="0"/>
            <a:r>
              <a:rPr lang="en-us" sz="1100">
                <a:solidFill>
                  <a:srgbClr val="565549"/>
                </a:solidFill>
              </a:rPr>
              <a:t>PRODUCTION PROCESSES</a:t>
            </a:r>
          </a:p>
        </p:txBody>
      </p:sp>
      <p:pic>
        <p:nvPicPr>
          <p:cNvPr id="10" name="Picture 9" descr="A picture containing drawing, game&#10;&#10;Description automatically generated">
            <a:extLst>
              <a:ext uri="{FF2B5EF4-FFF2-40B4-BE49-F238E27FC236}">
                <a16:creationId xmlns:a16="http://schemas.microsoft.com/office/drawing/2014/main" id="{4764D48D-9E72-4470-8D10-4331DEA79C61}"/>
              </a:ext>
            </a:extLst>
          </p:cNvPr>
          <p:cNvPicPr>
            <a:picLocks noChangeAspect="1"/>
          </p:cNvPicPr>
          <p:nvPr/>
        </p:nvPicPr>
        <p:blipFill>
          <a:blip r:embed="rId4"/>
          <a:stretch>
            <a:fillRect/>
          </a:stretch>
        </p:blipFill>
        <p:spPr>
          <a:xfrm>
            <a:off x="4957172" y="2282410"/>
            <a:ext cx="619850" cy="619850"/>
          </a:xfrm>
          <a:prstGeom prst="rect">
            <a:avLst/>
          </a:prstGeom>
        </p:spPr>
      </p:pic>
      <p:sp>
        <p:nvSpPr>
          <p:cNvPr id="14" name="TextBox 13">
            <a:extLst>
              <a:ext uri="{FF2B5EF4-FFF2-40B4-BE49-F238E27FC236}">
                <a16:creationId xmlns:a16="http://schemas.microsoft.com/office/drawing/2014/main" id="{1FA2C45D-4504-4C06-A813-995BDEB92985}"/>
              </a:ext>
            </a:extLst>
          </p:cNvPr>
          <p:cNvSpPr txBox="1"/>
          <p:nvPr/>
        </p:nvSpPr>
        <p:spPr>
          <a:xfrm>
            <a:off x="4431112" y="2953778"/>
            <a:ext cx="1671970" cy="430887"/>
          </a:xfrm>
          <a:prstGeom prst="rect">
            <a:avLst/>
          </a:prstGeom>
          <a:noFill/>
        </p:spPr>
        <p:txBody>
          <a:bodyPr wrap="square" rtlCol="0">
            <a:spAutoFit/>
          </a:bodyPr>
          <a:lstStyle/>
          <a:p>
            <a:pPr algn="ctr" defTabSz="457189" rtl="0"/>
            <a:r>
              <a:rPr lang="en-us" sz="1100">
                <a:solidFill>
                  <a:srgbClr val="565549"/>
                </a:solidFill>
              </a:rPr>
              <a:t>ENVIRONMENTAL SUSTAINABILITY</a:t>
            </a:r>
          </a:p>
        </p:txBody>
      </p:sp>
      <p:pic>
        <p:nvPicPr>
          <p:cNvPr id="11" name="Picture 10" descr="A picture containing drawing&#10;&#10;Description automatically generated">
            <a:extLst>
              <a:ext uri="{FF2B5EF4-FFF2-40B4-BE49-F238E27FC236}">
                <a16:creationId xmlns:a16="http://schemas.microsoft.com/office/drawing/2014/main" id="{FE7DDE26-3895-4BC7-86F1-BA274E23F623}"/>
              </a:ext>
            </a:extLst>
          </p:cNvPr>
          <p:cNvPicPr>
            <a:picLocks noChangeAspect="1"/>
          </p:cNvPicPr>
          <p:nvPr/>
        </p:nvPicPr>
        <p:blipFill>
          <a:blip r:embed="rId5"/>
          <a:stretch>
            <a:fillRect/>
          </a:stretch>
        </p:blipFill>
        <p:spPr>
          <a:xfrm>
            <a:off x="6368548" y="2282504"/>
            <a:ext cx="619850" cy="619850"/>
          </a:xfrm>
          <a:prstGeom prst="rect">
            <a:avLst/>
          </a:prstGeom>
        </p:spPr>
      </p:pic>
      <p:sp>
        <p:nvSpPr>
          <p:cNvPr id="15" name="TextBox 14">
            <a:extLst>
              <a:ext uri="{FF2B5EF4-FFF2-40B4-BE49-F238E27FC236}">
                <a16:creationId xmlns:a16="http://schemas.microsoft.com/office/drawing/2014/main" id="{EB614BF8-2936-4AA9-A3FA-7E085CD07DF0}"/>
              </a:ext>
            </a:extLst>
          </p:cNvPr>
          <p:cNvSpPr txBox="1"/>
          <p:nvPr/>
        </p:nvSpPr>
        <p:spPr>
          <a:xfrm>
            <a:off x="6032268" y="2953778"/>
            <a:ext cx="1292410" cy="430887"/>
          </a:xfrm>
          <a:prstGeom prst="rect">
            <a:avLst/>
          </a:prstGeom>
          <a:noFill/>
        </p:spPr>
        <p:txBody>
          <a:bodyPr wrap="square" rtlCol="0">
            <a:spAutoFit/>
          </a:bodyPr>
          <a:lstStyle/>
          <a:p>
            <a:pPr algn="ctr" defTabSz="457189" rtl="0"/>
            <a:r>
              <a:rPr lang="en-us" sz="1100">
                <a:solidFill>
                  <a:srgbClr val="565549"/>
                </a:solidFill>
              </a:rPr>
              <a:t>ANIMAL HEALTH AND WELFARE</a:t>
            </a:r>
          </a:p>
        </p:txBody>
      </p:sp>
      <p:pic>
        <p:nvPicPr>
          <p:cNvPr id="4" name="Picture 3" descr="A picture containing drawing&#10;&#10;Description automatically generated">
            <a:extLst>
              <a:ext uri="{FF2B5EF4-FFF2-40B4-BE49-F238E27FC236}">
                <a16:creationId xmlns:a16="http://schemas.microsoft.com/office/drawing/2014/main" id="{6DC87CEC-FAAE-469F-9DC1-1E8F8B80BEB5}"/>
              </a:ext>
            </a:extLst>
          </p:cNvPr>
          <p:cNvPicPr>
            <a:picLocks noChangeAspect="1"/>
          </p:cNvPicPr>
          <p:nvPr/>
        </p:nvPicPr>
        <p:blipFill>
          <a:blip r:embed="rId6"/>
          <a:stretch>
            <a:fillRect/>
          </a:stretch>
        </p:blipFill>
        <p:spPr>
          <a:xfrm>
            <a:off x="7597275" y="2290156"/>
            <a:ext cx="619850" cy="619850"/>
          </a:xfrm>
          <a:prstGeom prst="rect">
            <a:avLst/>
          </a:prstGeom>
        </p:spPr>
      </p:pic>
      <p:sp>
        <p:nvSpPr>
          <p:cNvPr id="16" name="TextBox 15">
            <a:extLst>
              <a:ext uri="{FF2B5EF4-FFF2-40B4-BE49-F238E27FC236}">
                <a16:creationId xmlns:a16="http://schemas.microsoft.com/office/drawing/2014/main" id="{3DFA84A1-0CFD-457B-93BC-EDA63BB50C6E}"/>
              </a:ext>
            </a:extLst>
          </p:cNvPr>
          <p:cNvSpPr txBox="1"/>
          <p:nvPr/>
        </p:nvSpPr>
        <p:spPr>
          <a:xfrm>
            <a:off x="7253863" y="2961524"/>
            <a:ext cx="1306673" cy="430887"/>
          </a:xfrm>
          <a:prstGeom prst="rect">
            <a:avLst/>
          </a:prstGeom>
          <a:noFill/>
        </p:spPr>
        <p:txBody>
          <a:bodyPr wrap="square" rtlCol="0">
            <a:spAutoFit/>
          </a:bodyPr>
          <a:lstStyle/>
          <a:p>
            <a:pPr algn="ctr" defTabSz="457189" rtl="0"/>
            <a:r>
              <a:rPr lang="en-us" sz="1100" dirty="0">
                <a:solidFill>
                  <a:srgbClr val="565549"/>
                </a:solidFill>
              </a:rPr>
              <a:t>WORKERS’ </a:t>
            </a:r>
            <a:br>
              <a:rPr lang="en-GB" sz="1100" dirty="0">
                <a:solidFill>
                  <a:srgbClr val="565549"/>
                </a:solidFill>
              </a:rPr>
            </a:br>
            <a:r>
              <a:rPr lang="en-us" sz="1100" dirty="0">
                <a:solidFill>
                  <a:srgbClr val="565549"/>
                </a:solidFill>
              </a:rPr>
              <a:t>WELL-BEING</a:t>
            </a:r>
          </a:p>
        </p:txBody>
      </p:sp>
      <p:pic>
        <p:nvPicPr>
          <p:cNvPr id="5" name="Picture 4" descr="A picture containing object, kit, drawing, table&#10;&#10;Description automatically generated">
            <a:extLst>
              <a:ext uri="{FF2B5EF4-FFF2-40B4-BE49-F238E27FC236}">
                <a16:creationId xmlns:a16="http://schemas.microsoft.com/office/drawing/2014/main" id="{4A331640-9F76-4B2C-BC47-862F79D5739F}"/>
              </a:ext>
            </a:extLst>
          </p:cNvPr>
          <p:cNvPicPr>
            <a:picLocks noChangeAspect="1"/>
          </p:cNvPicPr>
          <p:nvPr/>
        </p:nvPicPr>
        <p:blipFill>
          <a:blip r:embed="rId7"/>
          <a:stretch>
            <a:fillRect/>
          </a:stretch>
        </p:blipFill>
        <p:spPr>
          <a:xfrm>
            <a:off x="2161622" y="2290156"/>
            <a:ext cx="619850" cy="619850"/>
          </a:xfrm>
          <a:prstGeom prst="rect">
            <a:avLst/>
          </a:prstGeom>
        </p:spPr>
      </p:pic>
      <p:sp>
        <p:nvSpPr>
          <p:cNvPr id="17" name="TextBox 16">
            <a:extLst>
              <a:ext uri="{FF2B5EF4-FFF2-40B4-BE49-F238E27FC236}">
                <a16:creationId xmlns:a16="http://schemas.microsoft.com/office/drawing/2014/main" id="{5E16396B-A204-440A-B1A5-0E83F4377214}"/>
              </a:ext>
            </a:extLst>
          </p:cNvPr>
          <p:cNvSpPr txBox="1"/>
          <p:nvPr/>
        </p:nvSpPr>
        <p:spPr>
          <a:xfrm>
            <a:off x="1460309" y="2961429"/>
            <a:ext cx="2022475" cy="430887"/>
          </a:xfrm>
          <a:prstGeom prst="rect">
            <a:avLst/>
          </a:prstGeom>
          <a:noFill/>
        </p:spPr>
        <p:txBody>
          <a:bodyPr wrap="square" rtlCol="0">
            <a:spAutoFit/>
          </a:bodyPr>
          <a:lstStyle/>
          <a:p>
            <a:pPr algn="ctr" defTabSz="457189" rtl="0"/>
            <a:r>
              <a:rPr lang="en-us" sz="1100" dirty="0">
                <a:solidFill>
                  <a:srgbClr val="565549"/>
                </a:solidFill>
              </a:rPr>
              <a:t>LEGAL, MANAGEMENT, TRACEABILITY</a:t>
            </a:r>
          </a:p>
        </p:txBody>
      </p:sp>
      <p:sp>
        <p:nvSpPr>
          <p:cNvPr id="19" name="TextBox 18">
            <a:extLst>
              <a:ext uri="{FF2B5EF4-FFF2-40B4-BE49-F238E27FC236}">
                <a16:creationId xmlns:a16="http://schemas.microsoft.com/office/drawing/2014/main" id="{637B54BE-93E5-499F-A39F-8396D3BD6B31}"/>
              </a:ext>
            </a:extLst>
          </p:cNvPr>
          <p:cNvSpPr txBox="1"/>
          <p:nvPr/>
        </p:nvSpPr>
        <p:spPr>
          <a:xfrm>
            <a:off x="3216500" y="4495386"/>
            <a:ext cx="2711000" cy="276999"/>
          </a:xfrm>
          <a:prstGeom prst="rect">
            <a:avLst/>
          </a:prstGeom>
          <a:noFill/>
        </p:spPr>
        <p:txBody>
          <a:bodyPr wrap="none" rtlCol="0">
            <a:spAutoFit/>
          </a:bodyPr>
          <a:lstStyle/>
          <a:p>
            <a:pPr algn="ctr" defTabSz="457189" rtl="0"/>
            <a:r>
              <a:rPr lang="en-us" sz="1200" dirty="0">
                <a:solidFill>
                  <a:srgbClr val="565549"/>
                </a:solidFill>
              </a:rPr>
              <a:t>RESPONSIBLE FARMING PRACTICES</a:t>
            </a:r>
          </a:p>
        </p:txBody>
      </p:sp>
      <p:sp>
        <p:nvSpPr>
          <p:cNvPr id="21" name="Right Brace 20">
            <a:extLst>
              <a:ext uri="{FF2B5EF4-FFF2-40B4-BE49-F238E27FC236}">
                <a16:creationId xmlns:a16="http://schemas.microsoft.com/office/drawing/2014/main" id="{D3E389B4-1D9C-482A-8EC0-EEA61BBB1ABC}"/>
              </a:ext>
            </a:extLst>
          </p:cNvPr>
          <p:cNvSpPr/>
          <p:nvPr/>
        </p:nvSpPr>
        <p:spPr>
          <a:xfrm rot="5400000">
            <a:off x="4416161" y="-371173"/>
            <a:ext cx="311679" cy="7683576"/>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US"/>
          </a:p>
        </p:txBody>
      </p:sp>
      <p:pic>
        <p:nvPicPr>
          <p:cNvPr id="3" name="Grafik 2">
            <a:extLst>
              <a:ext uri="{FF2B5EF4-FFF2-40B4-BE49-F238E27FC236}">
                <a16:creationId xmlns:a16="http://schemas.microsoft.com/office/drawing/2014/main" id="{DD130046-89FA-4A80-B925-A0D55B08FF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8617" y="3745662"/>
            <a:ext cx="677960" cy="677960"/>
          </a:xfrm>
          <a:prstGeom prst="rect">
            <a:avLst/>
          </a:prstGeom>
        </p:spPr>
      </p:pic>
      <p:sp>
        <p:nvSpPr>
          <p:cNvPr id="2" name="Textfeld 5">
            <a:extLst>
              <a:ext uri="{FF2B5EF4-FFF2-40B4-BE49-F238E27FC236}">
                <a16:creationId xmlns:a16="http://schemas.microsoft.com/office/drawing/2014/main" id="{7EF7285E-2919-863F-E46E-608FEF9BF324}"/>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7</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1720164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8F21E7E-176E-4B9F-812E-097B1CF1107A}"/>
              </a:ext>
            </a:extLst>
          </p:cNvPr>
          <p:cNvSpPr>
            <a:spLocks noGrp="1"/>
          </p:cNvSpPr>
          <p:nvPr>
            <p:ph type="title"/>
          </p:nvPr>
        </p:nvSpPr>
        <p:spPr/>
        <p:txBody>
          <a:bodyPr rtlCol="0"/>
          <a:lstStyle/>
          <a:p>
            <a:pPr rtl="0"/>
            <a:r>
              <a:rPr lang="en-us" dirty="0"/>
              <a:t>SCOPES AND PRODUCT CATEGORIES</a:t>
            </a:r>
            <a:br>
              <a:rPr lang="en-US" dirty="0"/>
            </a:br>
            <a:r>
              <a:rPr lang="en-us" sz="1650" b="0" dirty="0">
                <a:solidFill>
                  <a:srgbClr val="565549"/>
                </a:solidFill>
              </a:rPr>
              <a:t>An explanation</a:t>
            </a:r>
            <a:endParaRPr lang="en-US" sz="1650" dirty="0"/>
          </a:p>
        </p:txBody>
      </p:sp>
      <p:grpSp>
        <p:nvGrpSpPr>
          <p:cNvPr id="5" name="Group 4">
            <a:extLst>
              <a:ext uri="{FF2B5EF4-FFF2-40B4-BE49-F238E27FC236}">
                <a16:creationId xmlns:a16="http://schemas.microsoft.com/office/drawing/2014/main" id="{D4D024E6-29EA-409A-B1CD-A47EFFDCCF29}"/>
              </a:ext>
            </a:extLst>
          </p:cNvPr>
          <p:cNvGrpSpPr/>
          <p:nvPr/>
        </p:nvGrpSpPr>
        <p:grpSpPr>
          <a:xfrm>
            <a:off x="6828598" y="3410150"/>
            <a:ext cx="1858202" cy="1197461"/>
            <a:chOff x="6826996" y="3457047"/>
            <a:chExt cx="1858202" cy="1197461"/>
          </a:xfrm>
        </p:grpSpPr>
        <p:sp>
          <p:nvSpPr>
            <p:cNvPr id="13" name="TextBox 12">
              <a:extLst>
                <a:ext uri="{FF2B5EF4-FFF2-40B4-BE49-F238E27FC236}">
                  <a16:creationId xmlns:a16="http://schemas.microsoft.com/office/drawing/2014/main" id="{95507219-61E3-4F28-9E96-ED8510DE74B4}"/>
                </a:ext>
              </a:extLst>
            </p:cNvPr>
            <p:cNvSpPr txBox="1"/>
            <p:nvPr/>
          </p:nvSpPr>
          <p:spPr>
            <a:xfrm>
              <a:off x="6826996" y="3915844"/>
              <a:ext cx="1858202" cy="738664"/>
            </a:xfrm>
            <a:prstGeom prst="rect">
              <a:avLst/>
            </a:prstGeom>
            <a:noFill/>
          </p:spPr>
          <p:txBody>
            <a:bodyPr wrap="none" rtlCol="0">
              <a:spAutoFit/>
            </a:bodyPr>
            <a:lstStyle/>
            <a:p>
              <a:pPr algn="ctr" rtl="0"/>
              <a:r>
                <a:rPr lang="en-us" sz="1400"/>
                <a:t>Sub-scopes</a:t>
              </a:r>
              <a:br>
                <a:rPr lang="en-US" sz="1400"/>
              </a:br>
              <a:r>
                <a:rPr lang="en-us" sz="1400"/>
                <a:t>now called </a:t>
              </a:r>
              <a:br>
                <a:rPr lang="en-US" sz="1400"/>
              </a:br>
              <a:r>
                <a:rPr lang="en-us" sz="1400" b="1"/>
                <a:t>product categories</a:t>
              </a:r>
            </a:p>
          </p:txBody>
        </p:sp>
        <p:pic>
          <p:nvPicPr>
            <p:cNvPr id="17" name="Graphic 16" descr="Good Inventory with solid fill">
              <a:extLst>
                <a:ext uri="{FF2B5EF4-FFF2-40B4-BE49-F238E27FC236}">
                  <a16:creationId xmlns:a16="http://schemas.microsoft.com/office/drawing/2014/main" id="{7FEA944D-A625-4487-8D4F-16CC00B494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5825" y="3457047"/>
              <a:ext cx="460543" cy="460543"/>
            </a:xfrm>
            <a:prstGeom prst="rect">
              <a:avLst/>
            </a:prstGeom>
          </p:spPr>
        </p:pic>
      </p:grpSp>
      <p:grpSp>
        <p:nvGrpSpPr>
          <p:cNvPr id="2" name="Group 1">
            <a:extLst>
              <a:ext uri="{FF2B5EF4-FFF2-40B4-BE49-F238E27FC236}">
                <a16:creationId xmlns:a16="http://schemas.microsoft.com/office/drawing/2014/main" id="{CCFD24EB-424C-4A91-AC9F-605325B7F3A5}"/>
              </a:ext>
            </a:extLst>
          </p:cNvPr>
          <p:cNvGrpSpPr/>
          <p:nvPr/>
        </p:nvGrpSpPr>
        <p:grpSpPr>
          <a:xfrm>
            <a:off x="6817378" y="2032971"/>
            <a:ext cx="1880642" cy="983763"/>
            <a:chOff x="6825393" y="1934391"/>
            <a:chExt cx="1880642" cy="983763"/>
          </a:xfrm>
        </p:grpSpPr>
        <p:sp>
          <p:nvSpPr>
            <p:cNvPr id="6" name="TextBox 5">
              <a:extLst>
                <a:ext uri="{FF2B5EF4-FFF2-40B4-BE49-F238E27FC236}">
                  <a16:creationId xmlns:a16="http://schemas.microsoft.com/office/drawing/2014/main" id="{58ABB490-393F-417D-A767-E4C546AADCA3}"/>
                </a:ext>
              </a:extLst>
            </p:cNvPr>
            <p:cNvSpPr txBox="1"/>
            <p:nvPr/>
          </p:nvSpPr>
          <p:spPr>
            <a:xfrm>
              <a:off x="6825393" y="2394934"/>
              <a:ext cx="1880642" cy="523220"/>
            </a:xfrm>
            <a:prstGeom prst="rect">
              <a:avLst/>
            </a:prstGeom>
            <a:noFill/>
          </p:spPr>
          <p:txBody>
            <a:bodyPr wrap="square" rtlCol="0">
              <a:spAutoFit/>
            </a:bodyPr>
            <a:lstStyle/>
            <a:p>
              <a:pPr algn="ctr" rtl="0"/>
              <a:r>
                <a:rPr lang="en-us" sz="1400" dirty="0"/>
                <a:t>Crops scope now</a:t>
              </a:r>
              <a:br>
                <a:rPr lang="en-US" sz="1400" dirty="0"/>
              </a:br>
              <a:r>
                <a:rPr lang="en-us" sz="1400" dirty="0"/>
                <a:t>called </a:t>
              </a:r>
              <a:r>
                <a:rPr lang="en-us" sz="1400" b="1" dirty="0"/>
                <a:t>plants</a:t>
              </a:r>
            </a:p>
          </p:txBody>
        </p:sp>
        <p:pic>
          <p:nvPicPr>
            <p:cNvPr id="19" name="Graphic 18" descr="Plant with solid fill">
              <a:extLst>
                <a:ext uri="{FF2B5EF4-FFF2-40B4-BE49-F238E27FC236}">
                  <a16:creationId xmlns:a16="http://schemas.microsoft.com/office/drawing/2014/main" id="{C7DAFB71-0A08-42B1-A46F-82530654B2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5825" y="1934391"/>
              <a:ext cx="460543" cy="460543"/>
            </a:xfrm>
            <a:prstGeom prst="rect">
              <a:avLst/>
            </a:prstGeom>
          </p:spPr>
        </p:pic>
      </p:grpSp>
      <p:sp>
        <p:nvSpPr>
          <p:cNvPr id="8" name="Content Placeholder 7">
            <a:extLst>
              <a:ext uri="{FF2B5EF4-FFF2-40B4-BE49-F238E27FC236}">
                <a16:creationId xmlns:a16="http://schemas.microsoft.com/office/drawing/2014/main" id="{E973B76A-553D-4226-8311-6DBBC642C5E7}"/>
              </a:ext>
            </a:extLst>
          </p:cNvPr>
          <p:cNvSpPr>
            <a:spLocks noGrp="1"/>
          </p:cNvSpPr>
          <p:nvPr>
            <p:ph idx="1"/>
          </p:nvPr>
        </p:nvSpPr>
        <p:spPr>
          <a:xfrm>
            <a:off x="1003224" y="1200151"/>
            <a:ext cx="7683576" cy="1299209"/>
          </a:xfrm>
        </p:spPr>
        <p:txBody>
          <a:bodyPr rtlCol="0"/>
          <a:lstStyle/>
          <a:p>
            <a:pPr marL="0" indent="0" rtl="0">
              <a:spcBef>
                <a:spcPts val="100"/>
              </a:spcBef>
              <a:buNone/>
            </a:pPr>
            <a:r>
              <a:rPr lang="en-us" sz="1400" dirty="0"/>
              <a:t>IFA v6 is still considered to be </a:t>
            </a:r>
            <a:r>
              <a:rPr lang="en-us" sz="1400" b="1" dirty="0"/>
              <a:t>one standard</a:t>
            </a:r>
            <a:r>
              <a:rPr lang="en-us" sz="1400" dirty="0"/>
              <a:t>, applicable for </a:t>
            </a:r>
            <a:r>
              <a:rPr lang="en-us" sz="1400" b="1" dirty="0"/>
              <a:t>multiple scopes and product categories. </a:t>
            </a:r>
            <a:r>
              <a:rPr lang="en-us" sz="1400" dirty="0"/>
              <a:t>Each product category has its own </a:t>
            </a:r>
            <a:r>
              <a:rPr lang="en-us" sz="1400" b="1" dirty="0"/>
              <a:t>checklist</a:t>
            </a:r>
            <a:r>
              <a:rPr lang="en-us" sz="1400" dirty="0"/>
              <a:t>. </a:t>
            </a:r>
          </a:p>
        </p:txBody>
      </p:sp>
      <p:pic>
        <p:nvPicPr>
          <p:cNvPr id="7" name="Picture 6" descr="Graphical user interface, text, application&#10;&#10;Description automatically generated">
            <a:extLst>
              <a:ext uri="{FF2B5EF4-FFF2-40B4-BE49-F238E27FC236}">
                <a16:creationId xmlns:a16="http://schemas.microsoft.com/office/drawing/2014/main" id="{5B88F3E2-439A-4D41-9633-FE5C6D310977}"/>
              </a:ext>
            </a:extLst>
          </p:cNvPr>
          <p:cNvPicPr>
            <a:picLocks noChangeAspect="1"/>
          </p:cNvPicPr>
          <p:nvPr/>
        </p:nvPicPr>
        <p:blipFill>
          <a:blip r:embed="rId7"/>
          <a:stretch>
            <a:fillRect/>
          </a:stretch>
        </p:blipFill>
        <p:spPr>
          <a:xfrm>
            <a:off x="869839" y="1777999"/>
            <a:ext cx="5622724" cy="2951481"/>
          </a:xfrm>
          <a:prstGeom prst="rect">
            <a:avLst/>
          </a:prstGeom>
        </p:spPr>
      </p:pic>
      <p:sp>
        <p:nvSpPr>
          <p:cNvPr id="4" name="Cross 3">
            <a:extLst>
              <a:ext uri="{FF2B5EF4-FFF2-40B4-BE49-F238E27FC236}">
                <a16:creationId xmlns:a16="http://schemas.microsoft.com/office/drawing/2014/main" id="{A951B09B-1B63-1F3A-8FCE-A8D15B8D3ECB}"/>
              </a:ext>
            </a:extLst>
          </p:cNvPr>
          <p:cNvSpPr/>
          <p:nvPr/>
        </p:nvSpPr>
        <p:spPr>
          <a:xfrm rot="2542282">
            <a:off x="1398662" y="3810408"/>
            <a:ext cx="697986" cy="707769"/>
          </a:xfrm>
          <a:prstGeom prst="plus">
            <a:avLst>
              <a:gd name="adj" fmla="val 42189"/>
            </a:avLst>
          </a:prstGeom>
          <a:solidFill>
            <a:srgbClr val="FF000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Cross 8">
            <a:extLst>
              <a:ext uri="{FF2B5EF4-FFF2-40B4-BE49-F238E27FC236}">
                <a16:creationId xmlns:a16="http://schemas.microsoft.com/office/drawing/2014/main" id="{300ED3F7-A856-65D5-4C9A-74B6859492FB}"/>
              </a:ext>
            </a:extLst>
          </p:cNvPr>
          <p:cNvSpPr/>
          <p:nvPr/>
        </p:nvSpPr>
        <p:spPr>
          <a:xfrm rot="2542282">
            <a:off x="3932553" y="3810409"/>
            <a:ext cx="697986" cy="707769"/>
          </a:xfrm>
          <a:prstGeom prst="plus">
            <a:avLst>
              <a:gd name="adj" fmla="val 42189"/>
            </a:avLst>
          </a:prstGeom>
          <a:solidFill>
            <a:srgbClr val="FF000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feld 5">
            <a:extLst>
              <a:ext uri="{FF2B5EF4-FFF2-40B4-BE49-F238E27FC236}">
                <a16:creationId xmlns:a16="http://schemas.microsoft.com/office/drawing/2014/main" id="{A140A596-D1A4-E484-4E94-09F7E939270A}"/>
              </a:ext>
            </a:extLst>
          </p:cNvPr>
          <p:cNvSpPr txBox="1"/>
          <p:nvPr/>
        </p:nvSpPr>
        <p:spPr>
          <a:xfrm>
            <a:off x="7421751" y="4788569"/>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8</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extLst>
      <p:ext uri="{BB962C8B-B14F-4D97-AF65-F5344CB8AC3E}">
        <p14:creationId xmlns:p14="http://schemas.microsoft.com/office/powerpoint/2010/main" val="4235295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F7CE32-8E92-46C1-B89E-A8C0FBFC4D27}"/>
              </a:ext>
            </a:extLst>
          </p:cNvPr>
          <p:cNvSpPr>
            <a:spLocks noGrp="1"/>
          </p:cNvSpPr>
          <p:nvPr>
            <p:ph type="title"/>
          </p:nvPr>
        </p:nvSpPr>
        <p:spPr>
          <a:xfrm>
            <a:off x="1002454" y="213504"/>
            <a:ext cx="4862386" cy="509558"/>
          </a:xfrm>
        </p:spPr>
        <p:txBody>
          <a:bodyPr/>
          <a:lstStyle/>
          <a:p>
            <a:r>
              <a:rPr lang="en-US" dirty="0">
                <a:solidFill>
                  <a:schemeClr val="accent1"/>
                </a:solidFill>
              </a:rPr>
              <a:t>VERSION 6</a:t>
            </a:r>
            <a:br>
              <a:rPr lang="en-US" dirty="0">
                <a:solidFill>
                  <a:schemeClr val="accent1"/>
                </a:solidFill>
              </a:rPr>
            </a:br>
            <a:r>
              <a:rPr lang="en-US" sz="1650" b="0" dirty="0">
                <a:solidFill>
                  <a:schemeClr val="tx1"/>
                </a:solidFill>
              </a:rPr>
              <a:t>Two editions: General</a:t>
            </a:r>
            <a:r>
              <a:rPr lang="en-US" sz="1650" dirty="0">
                <a:solidFill>
                  <a:schemeClr val="tx1"/>
                </a:solidFill>
              </a:rPr>
              <a:t> </a:t>
            </a:r>
            <a:endParaRPr lang="en-DE" sz="1650" b="0">
              <a:solidFill>
                <a:schemeClr val="tx1"/>
              </a:solidFill>
              <a:latin typeface="Century Gothic" panose="020B0502020202020204" pitchFamily="34" charset="0"/>
            </a:endParaRPr>
          </a:p>
        </p:txBody>
      </p:sp>
      <p:pic>
        <p:nvPicPr>
          <p:cNvPr id="15" name="Picture 27" descr="A picture containing company name&#10;&#10;Description automatically generated">
            <a:extLst>
              <a:ext uri="{FF2B5EF4-FFF2-40B4-BE49-F238E27FC236}">
                <a16:creationId xmlns:a16="http://schemas.microsoft.com/office/drawing/2014/main" id="{417EA20D-5CFD-CDF2-D8A4-0B3ED6CC8C53}"/>
              </a:ext>
            </a:extLst>
          </p:cNvPr>
          <p:cNvPicPr>
            <a:picLocks noChangeAspect="1"/>
          </p:cNvPicPr>
          <p:nvPr/>
        </p:nvPicPr>
        <p:blipFill>
          <a:blip r:embed="rId4"/>
          <a:stretch>
            <a:fillRect/>
          </a:stretch>
        </p:blipFill>
        <p:spPr>
          <a:xfrm>
            <a:off x="2126182" y="1406267"/>
            <a:ext cx="422129" cy="422129"/>
          </a:xfrm>
          <a:prstGeom prst="rect">
            <a:avLst/>
          </a:prstGeom>
        </p:spPr>
      </p:pic>
      <p:pic>
        <p:nvPicPr>
          <p:cNvPr id="16" name="Picture 29" descr="Logo&#10;&#10;Description automatically generated">
            <a:extLst>
              <a:ext uri="{FF2B5EF4-FFF2-40B4-BE49-F238E27FC236}">
                <a16:creationId xmlns:a16="http://schemas.microsoft.com/office/drawing/2014/main" id="{C1DBB477-3D32-2A82-1D78-568BD233946E}"/>
              </a:ext>
            </a:extLst>
          </p:cNvPr>
          <p:cNvPicPr>
            <a:picLocks noChangeAspect="1"/>
          </p:cNvPicPr>
          <p:nvPr/>
        </p:nvPicPr>
        <p:blipFill>
          <a:blip r:embed="rId5"/>
          <a:stretch>
            <a:fillRect/>
          </a:stretch>
        </p:blipFill>
        <p:spPr>
          <a:xfrm>
            <a:off x="615845" y="1352060"/>
            <a:ext cx="422128" cy="422128"/>
          </a:xfrm>
          <a:prstGeom prst="rect">
            <a:avLst/>
          </a:prstGeom>
        </p:spPr>
      </p:pic>
      <p:pic>
        <p:nvPicPr>
          <p:cNvPr id="17" name="Picture 31" descr="Icon&#10;&#10;Description automatically generated">
            <a:extLst>
              <a:ext uri="{FF2B5EF4-FFF2-40B4-BE49-F238E27FC236}">
                <a16:creationId xmlns:a16="http://schemas.microsoft.com/office/drawing/2014/main" id="{170A57B6-535B-7149-5B82-D6C74D96E969}"/>
              </a:ext>
            </a:extLst>
          </p:cNvPr>
          <p:cNvPicPr>
            <a:picLocks noChangeAspect="1"/>
          </p:cNvPicPr>
          <p:nvPr/>
        </p:nvPicPr>
        <p:blipFill>
          <a:blip r:embed="rId6"/>
          <a:stretch>
            <a:fillRect/>
          </a:stretch>
        </p:blipFill>
        <p:spPr>
          <a:xfrm>
            <a:off x="1463058" y="1275000"/>
            <a:ext cx="611658" cy="611658"/>
          </a:xfrm>
          <a:prstGeom prst="rect">
            <a:avLst/>
          </a:prstGeom>
        </p:spPr>
      </p:pic>
      <p:pic>
        <p:nvPicPr>
          <p:cNvPr id="18" name="Picture 25" descr="Logo, icon&#10;&#10;Description automatically generated">
            <a:extLst>
              <a:ext uri="{FF2B5EF4-FFF2-40B4-BE49-F238E27FC236}">
                <a16:creationId xmlns:a16="http://schemas.microsoft.com/office/drawing/2014/main" id="{A9A81578-27B9-9AB6-A9FA-1150B6EAB097}"/>
              </a:ext>
            </a:extLst>
          </p:cNvPr>
          <p:cNvPicPr>
            <a:picLocks noChangeAspect="1"/>
          </p:cNvPicPr>
          <p:nvPr/>
        </p:nvPicPr>
        <p:blipFill>
          <a:blip r:embed="rId7"/>
          <a:stretch>
            <a:fillRect/>
          </a:stretch>
        </p:blipFill>
        <p:spPr>
          <a:xfrm>
            <a:off x="1088283" y="1355470"/>
            <a:ext cx="422128" cy="422128"/>
          </a:xfrm>
          <a:prstGeom prst="rect">
            <a:avLst/>
          </a:prstGeom>
        </p:spPr>
      </p:pic>
      <p:pic>
        <p:nvPicPr>
          <p:cNvPr id="19" name="Picture 32" descr="A picture containing company name&#10;&#10;Description automatically generated">
            <a:extLst>
              <a:ext uri="{FF2B5EF4-FFF2-40B4-BE49-F238E27FC236}">
                <a16:creationId xmlns:a16="http://schemas.microsoft.com/office/drawing/2014/main" id="{C3B8A339-130B-0628-3569-F675F1F836B7}"/>
              </a:ext>
            </a:extLst>
          </p:cNvPr>
          <p:cNvPicPr>
            <a:picLocks noChangeAspect="1"/>
          </p:cNvPicPr>
          <p:nvPr/>
        </p:nvPicPr>
        <p:blipFill>
          <a:blip r:embed="rId4"/>
          <a:stretch>
            <a:fillRect/>
          </a:stretch>
        </p:blipFill>
        <p:spPr>
          <a:xfrm>
            <a:off x="6580169" y="2404963"/>
            <a:ext cx="422129" cy="422129"/>
          </a:xfrm>
          <a:prstGeom prst="rect">
            <a:avLst/>
          </a:prstGeom>
        </p:spPr>
      </p:pic>
      <p:pic>
        <p:nvPicPr>
          <p:cNvPr id="20" name="Picture 33" descr="Icon&#10;&#10;Description automatically generated">
            <a:extLst>
              <a:ext uri="{FF2B5EF4-FFF2-40B4-BE49-F238E27FC236}">
                <a16:creationId xmlns:a16="http://schemas.microsoft.com/office/drawing/2014/main" id="{2A7BDD77-8DCC-DD31-EE1B-CC3C7B7F9CA3}"/>
              </a:ext>
            </a:extLst>
          </p:cNvPr>
          <p:cNvPicPr>
            <a:picLocks noChangeAspect="1"/>
          </p:cNvPicPr>
          <p:nvPr/>
        </p:nvPicPr>
        <p:blipFill>
          <a:blip r:embed="rId6"/>
          <a:stretch>
            <a:fillRect/>
          </a:stretch>
        </p:blipFill>
        <p:spPr>
          <a:xfrm>
            <a:off x="5864840" y="2317440"/>
            <a:ext cx="597176" cy="597176"/>
          </a:xfrm>
          <a:prstGeom prst="rect">
            <a:avLst/>
          </a:prstGeom>
        </p:spPr>
      </p:pic>
      <p:pic>
        <p:nvPicPr>
          <p:cNvPr id="23" name="Graphic 6" descr="Signpost with solid fill">
            <a:extLst>
              <a:ext uri="{FF2B5EF4-FFF2-40B4-BE49-F238E27FC236}">
                <a16:creationId xmlns:a16="http://schemas.microsoft.com/office/drawing/2014/main" id="{1EB198A4-6034-4776-D8F5-CFE134160E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95474" y="381970"/>
            <a:ext cx="3983029" cy="3983029"/>
          </a:xfrm>
          <a:prstGeom prst="rect">
            <a:avLst/>
          </a:prstGeom>
        </p:spPr>
      </p:pic>
      <p:sp>
        <p:nvSpPr>
          <p:cNvPr id="24" name="TextBox 8">
            <a:extLst>
              <a:ext uri="{FF2B5EF4-FFF2-40B4-BE49-F238E27FC236}">
                <a16:creationId xmlns:a16="http://schemas.microsoft.com/office/drawing/2014/main" id="{5A3241D2-6139-4CDD-7B33-553FEE25AE3E}"/>
              </a:ext>
            </a:extLst>
          </p:cNvPr>
          <p:cNvSpPr txBox="1"/>
          <p:nvPr/>
        </p:nvSpPr>
        <p:spPr>
          <a:xfrm>
            <a:off x="3112616" y="1303340"/>
            <a:ext cx="1074372" cy="646331"/>
          </a:xfrm>
          <a:prstGeom prst="rect">
            <a:avLst/>
          </a:prstGeom>
          <a:noFill/>
        </p:spPr>
        <p:txBody>
          <a:bodyPr wrap="square" rtlCol="0">
            <a:spAutoFit/>
          </a:bodyPr>
          <a:lstStyle/>
          <a:p>
            <a:pPr rtl="0"/>
            <a:r>
              <a:rPr lang="en-us">
                <a:solidFill>
                  <a:schemeClr val="bg1"/>
                </a:solidFill>
              </a:rPr>
              <a:t>IFA v6 Smart</a:t>
            </a:r>
          </a:p>
        </p:txBody>
      </p:sp>
      <p:sp>
        <p:nvSpPr>
          <p:cNvPr id="25" name="TextBox 10">
            <a:extLst>
              <a:ext uri="{FF2B5EF4-FFF2-40B4-BE49-F238E27FC236}">
                <a16:creationId xmlns:a16="http://schemas.microsoft.com/office/drawing/2014/main" id="{04B3C1D9-855A-8991-D3DE-12DC0E775F63}"/>
              </a:ext>
            </a:extLst>
          </p:cNvPr>
          <p:cNvSpPr txBox="1"/>
          <p:nvPr/>
        </p:nvSpPr>
        <p:spPr>
          <a:xfrm>
            <a:off x="4335189" y="2293917"/>
            <a:ext cx="985616" cy="646331"/>
          </a:xfrm>
          <a:prstGeom prst="rect">
            <a:avLst/>
          </a:prstGeom>
          <a:noFill/>
        </p:spPr>
        <p:txBody>
          <a:bodyPr wrap="square" rtlCol="0">
            <a:spAutoFit/>
          </a:bodyPr>
          <a:lstStyle/>
          <a:p>
            <a:pPr rtl="0"/>
            <a:r>
              <a:rPr lang="en-us">
                <a:solidFill>
                  <a:schemeClr val="bg1"/>
                </a:solidFill>
              </a:rPr>
              <a:t>IFA v6 </a:t>
            </a:r>
          </a:p>
          <a:p>
            <a:pPr rtl="0"/>
            <a:r>
              <a:rPr lang="en-us">
                <a:solidFill>
                  <a:schemeClr val="bg1"/>
                </a:solidFill>
              </a:rPr>
              <a:t>GFS</a:t>
            </a:r>
          </a:p>
        </p:txBody>
      </p:sp>
      <p:sp>
        <p:nvSpPr>
          <p:cNvPr id="2" name="Textfeld 5">
            <a:extLst>
              <a:ext uri="{FF2B5EF4-FFF2-40B4-BE49-F238E27FC236}">
                <a16:creationId xmlns:a16="http://schemas.microsoft.com/office/drawing/2014/main" id="{EB11D90C-E67C-5DD5-EFCF-FB81DA186A92}"/>
              </a:ext>
            </a:extLst>
          </p:cNvPr>
          <p:cNvSpPr txBox="1"/>
          <p:nvPr/>
        </p:nvSpPr>
        <p:spPr>
          <a:xfrm>
            <a:off x="7249299" y="4774028"/>
            <a:ext cx="1722249" cy="281616"/>
          </a:xfrm>
          <a:prstGeom prst="rect">
            <a:avLst/>
          </a:prstGeom>
          <a:noFill/>
        </p:spPr>
        <p:txBody>
          <a:bodyPr wrap="square" lIns="89154" tIns="48006" rIns="89154" bIns="48006" rtlCol="0">
            <a:spAutoFit/>
          </a:bodyPr>
          <a:lstStyle>
            <a:defPPr>
              <a:defRPr lang="en-US"/>
            </a:defPPr>
            <a:lvl1pPr>
              <a:defRPr sz="800"/>
            </a:lvl1pPr>
          </a:lstStyle>
          <a:p>
            <a:pPr defTabSz="685800" fontAlgn="auto">
              <a:spcBef>
                <a:spcPts val="0"/>
              </a:spcBef>
              <a:spcAft>
                <a:spcPts val="0"/>
              </a:spcAft>
            </a:pPr>
            <a:r>
              <a:rPr lang="en-us" sz="600" dirty="0">
                <a:solidFill>
                  <a:srgbClr val="565549"/>
                </a:solidFill>
                <a:latin typeface="Century Gothic" panose="020F0302020204030204"/>
                <a:ea typeface="+mn-ea"/>
                <a:cs typeface="+mn-cs"/>
              </a:rPr>
              <a:t>© GLOBALG.A.P. Secretariat | </a:t>
            </a:r>
            <a:fld id="{2BD4B1F8-E95D-4043-ADB0-8838F187C86C}" type="slidenum">
              <a:rPr lang="en-US" sz="600">
                <a:solidFill>
                  <a:srgbClr val="565549"/>
                </a:solidFill>
                <a:latin typeface="Century Gothic" panose="020F0302020204030204"/>
                <a:ea typeface="+mn-ea"/>
                <a:cs typeface="+mn-cs"/>
              </a:rPr>
              <a:pPr defTabSz="685800" fontAlgn="auto">
                <a:spcBef>
                  <a:spcPts val="0"/>
                </a:spcBef>
                <a:spcAft>
                  <a:spcPts val="0"/>
                </a:spcAft>
              </a:pPr>
              <a:t>9</a:t>
            </a:fld>
            <a:endParaRPr lang="en-US" sz="600" dirty="0">
              <a:solidFill>
                <a:srgbClr val="565549"/>
              </a:solidFill>
              <a:latin typeface="Century Gothic" panose="020F0302020204030204"/>
              <a:ea typeface="+mn-ea"/>
              <a:cs typeface="+mn-cs"/>
            </a:endParaRPr>
          </a:p>
          <a:p>
            <a:pPr defTabSz="685800" fontAlgn="auto">
              <a:spcBef>
                <a:spcPts val="0"/>
              </a:spcBef>
              <a:spcAft>
                <a:spcPts val="0"/>
              </a:spcAft>
            </a:pPr>
            <a:r>
              <a:rPr lang="en-us" sz="600" dirty="0">
                <a:solidFill>
                  <a:srgbClr val="565549"/>
                </a:solidFill>
                <a:latin typeface="Century Gothic" panose="020F0302020204030204"/>
                <a:ea typeface="+mn-ea"/>
                <a:cs typeface="+mn-cs"/>
              </a:rPr>
              <a:t> </a:t>
            </a:r>
            <a:endParaRPr lang="en-US" sz="600" dirty="0">
              <a:solidFill>
                <a:srgbClr val="565549"/>
              </a:solidFill>
              <a:latin typeface="Century Gothic" panose="020F0302020204030204"/>
              <a:ea typeface="+mn-ea"/>
              <a:cs typeface="+mn-cs"/>
            </a:endParaRPr>
          </a:p>
        </p:txBody>
      </p:sp>
    </p:spTree>
    <p:custDataLst>
      <p:tags r:id="rId1"/>
    </p:custDataLst>
    <p:extLst>
      <p:ext uri="{BB962C8B-B14F-4D97-AF65-F5344CB8AC3E}">
        <p14:creationId xmlns:p14="http://schemas.microsoft.com/office/powerpoint/2010/main" val="2839340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150522_GG_template">
  <a:themeElements>
    <a:clrScheme name="2017_GG_RGB">
      <a:dk1>
        <a:srgbClr val="565549"/>
      </a:dk1>
      <a:lt1>
        <a:srgbClr val="FFFFFF"/>
      </a:lt1>
      <a:dk2>
        <a:srgbClr val="565549"/>
      </a:dk2>
      <a:lt2>
        <a:srgbClr val="FFFFFF"/>
      </a:lt2>
      <a:accent1>
        <a:srgbClr val="00A038"/>
      </a:accent1>
      <a:accent2>
        <a:srgbClr val="2DB6BB"/>
      </a:accent2>
      <a:accent3>
        <a:srgbClr val="93C01B"/>
      </a:accent3>
      <a:accent4>
        <a:srgbClr val="009CDE"/>
      </a:accent4>
      <a:accent5>
        <a:srgbClr val="E95082"/>
      </a:accent5>
      <a:accent6>
        <a:srgbClr val="F6A500"/>
      </a:accent6>
      <a:hlink>
        <a:srgbClr val="00A039"/>
      </a:hlink>
      <a:folHlink>
        <a:srgbClr val="E7324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20728_T_GG_PPT_Template_MAIN_GG_green_v2.potx" id="{55E70F9B-BBC7-4861-B893-398F97E021AA}" vid="{CABC6169-A74A-40CC-BA65-AA827E3432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GG Colours 1">
      <a:dk1>
        <a:srgbClr val="565549"/>
      </a:dk1>
      <a:lt1>
        <a:srgbClr val="FFFFFF"/>
      </a:lt1>
      <a:dk2>
        <a:srgbClr val="565549"/>
      </a:dk2>
      <a:lt2>
        <a:srgbClr val="FFFFFF"/>
      </a:lt2>
      <a:accent1>
        <a:srgbClr val="00A039"/>
      </a:accent1>
      <a:accent2>
        <a:srgbClr val="2DB6BB"/>
      </a:accent2>
      <a:accent3>
        <a:srgbClr val="73B632"/>
      </a:accent3>
      <a:accent4>
        <a:srgbClr val="009CDE"/>
      </a:accent4>
      <a:accent5>
        <a:srgbClr val="E95082"/>
      </a:accent5>
      <a:accent6>
        <a:srgbClr val="FAB709"/>
      </a:accent6>
      <a:hlink>
        <a:srgbClr val="00A039"/>
      </a:hlink>
      <a:folHlink>
        <a:srgbClr val="00A039"/>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
    <a:dk1>
      <a:srgbClr val="444338"/>
    </a:dk1>
    <a:lt1>
      <a:srgbClr val="FFFFFF"/>
    </a:lt1>
    <a:dk2>
      <a:srgbClr val="444425"/>
    </a:dk2>
    <a:lt2>
      <a:srgbClr val="FFFFFF"/>
    </a:lt2>
    <a:accent1>
      <a:srgbClr val="13932B"/>
    </a:accent1>
    <a:accent2>
      <a:srgbClr val="29A9AD"/>
    </a:accent2>
    <a:accent3>
      <a:srgbClr val="94C01B"/>
    </a:accent3>
    <a:accent4>
      <a:srgbClr val="1089D6"/>
    </a:accent4>
    <a:accent5>
      <a:srgbClr val="E1356F"/>
    </a:accent5>
    <a:accent6>
      <a:srgbClr val="F29508"/>
    </a:accent6>
    <a:hlink>
      <a:srgbClr val="13932B"/>
    </a:hlink>
    <a:folHlink>
      <a:srgbClr val="13932B"/>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75261D9949AA4283592B71A07EBC0A" ma:contentTypeVersion="8" ma:contentTypeDescription="Create a new document." ma:contentTypeScope="" ma:versionID="57f489d1b41dc386a4e627246c576166">
  <xsd:schema xmlns:xsd="http://www.w3.org/2001/XMLSchema" xmlns:xs="http://www.w3.org/2001/XMLSchema" xmlns:p="http://schemas.microsoft.com/office/2006/metadata/properties" xmlns:ns2="833e62fa-4487-4a37-b702-790fd30245e8" xmlns:ns3="7f901ae3-f295-4507-87bc-dc31291863f6" targetNamespace="http://schemas.microsoft.com/office/2006/metadata/properties" ma:root="true" ma:fieldsID="18fc49975d9536b36be3fac3c87365df" ns2:_="" ns3:_="">
    <xsd:import namespace="833e62fa-4487-4a37-b702-790fd30245e8"/>
    <xsd:import namespace="7f901ae3-f295-4507-87bc-dc31291863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e62fa-4487-4a37-b702-790fd3024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901ae3-f295-4507-87bc-dc31291863f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f901ae3-f295-4507-87bc-dc31291863f6">
      <UserInfo>
        <DisplayName>Yisleydy del Carmen Romero</DisplayName>
        <AccountId>1929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75A9E8-D68D-44A5-9DA0-6648EC891C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e62fa-4487-4a37-b702-790fd30245e8"/>
    <ds:schemaRef ds:uri="7f901ae3-f295-4507-87bc-dc31291863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458138-A179-4D77-BFA3-ABEDFDB2F4B8}">
  <ds:schemaRefs>
    <ds:schemaRef ds:uri="http://purl.org/dc/elements/1.1/"/>
    <ds:schemaRef ds:uri="http://schemas.microsoft.com/office/2006/documentManagement/types"/>
    <ds:schemaRef ds:uri="http://schemas.openxmlformats.org/package/2006/metadata/core-properties"/>
    <ds:schemaRef ds:uri="7f901ae3-f295-4507-87bc-dc31291863f6"/>
    <ds:schemaRef ds:uri="http://purl.org/dc/dcmitype/"/>
    <ds:schemaRef ds:uri="http://schemas.microsoft.com/office/2006/metadata/properties"/>
    <ds:schemaRef ds:uri="http://purl.org/dc/terms/"/>
    <ds:schemaRef ds:uri="http://schemas.microsoft.com/office/infopath/2007/PartnerControls"/>
    <ds:schemaRef ds:uri="833e62fa-4487-4a37-b702-790fd30245e8"/>
    <ds:schemaRef ds:uri="http://www.w3.org/XML/1998/namespace"/>
  </ds:schemaRefs>
</ds:datastoreItem>
</file>

<file path=customXml/itemProps3.xml><?xml version="1.0" encoding="utf-8"?>
<ds:datastoreItem xmlns:ds="http://schemas.openxmlformats.org/officeDocument/2006/customXml" ds:itemID="{611540D0-6342-4133-BACC-F7F711E75C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1_150522_GG_template</Template>
  <TotalTime>1074</TotalTime>
  <Words>2685</Words>
  <Application>Microsoft Macintosh PowerPoint</Application>
  <PresentationFormat>On-screen Show (16:9)</PresentationFormat>
  <Paragraphs>418</Paragraphs>
  <Slides>27</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Century Gothic</vt:lpstr>
      <vt:lpstr>Lucida Grande</vt:lpstr>
      <vt:lpstr>Wingdings</vt:lpstr>
      <vt:lpstr>1_150522_GG_template</vt:lpstr>
      <vt:lpstr>GLOBALG.A.P. Tourstop: Kenya</vt:lpstr>
      <vt:lpstr>PowerPoint Presentation</vt:lpstr>
      <vt:lpstr>INTRODUCTION Smart farm assurance solutions</vt:lpstr>
      <vt:lpstr>PowerPoint Presentation</vt:lpstr>
      <vt:lpstr>IFA v6 DEVELOPMENT </vt:lpstr>
      <vt:lpstr>TRANSITION TIMELINE</vt:lpstr>
      <vt:lpstr>EXECUTIVE SUMMARY – WHAT IS IFA V6?</vt:lpstr>
      <vt:lpstr>SCOPES AND PRODUCT CATEGORIES An explanation</vt:lpstr>
      <vt:lpstr>VERSION 6 Two editions: General </vt:lpstr>
      <vt:lpstr>TWO IFA V6 EDITIONS An overview</vt:lpstr>
      <vt:lpstr>TWO IFA V6 EDITIONS A comparison - Similarities</vt:lpstr>
      <vt:lpstr>TWO IFA V6 EDITIONS A comparison - differences</vt:lpstr>
      <vt:lpstr>OUTCOME-ORIENTED APPROACH What is it?</vt:lpstr>
      <vt:lpstr>STREAMLINED, CUSTOMIZED CHECKLISTS How is this achieved?</vt:lpstr>
      <vt:lpstr>TWO IFA V6 EDITIONS Principles and criteria – fruit and vegetables (IFA Smart and GFS)</vt:lpstr>
      <vt:lpstr>STANDARD CONTENT  Principles and criteria – flowers and ornamentals (IFA Smart) </vt:lpstr>
      <vt:lpstr>A STRONGER FOCUS ON SUSTAINABILITY How?</vt:lpstr>
      <vt:lpstr>COSTS</vt:lpstr>
      <vt:lpstr>PowerPoint Presentation</vt:lpstr>
      <vt:lpstr>REGISTERED TRAINER PROGRAM</vt:lpstr>
      <vt:lpstr>BENEFITS FOR REGISTERED TRAINERS</vt:lpstr>
      <vt:lpstr>BENEFITS FOR REGISTERED TRAINERS</vt:lpstr>
      <vt:lpstr>REGISTERED TRAINER APPLICATION PROCESS</vt:lpstr>
      <vt:lpstr> Number of Registered Trainers in East Africa</vt:lpstr>
      <vt:lpstr>THANK YOU TO ALL OUR SPONSORS!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dc:title>
  <dc:creator>Christi Venter</dc:creator>
  <cp:lastModifiedBy>Christi Venter</cp:lastModifiedBy>
  <cp:revision>28</cp:revision>
  <cp:lastPrinted>2022-11-25T15:36:11Z</cp:lastPrinted>
  <dcterms:created xsi:type="dcterms:W3CDTF">2022-11-18T14:25:57Z</dcterms:created>
  <dcterms:modified xsi:type="dcterms:W3CDTF">2023-03-24T11:51:02Z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0x010100D475261D9949AA4283592B71A07EBC0A</vt:lpwstr>
  </property>
  <property fmtid="{D5CDD505-2E9C-101B-9397-08002B2CF9AE}" pid="3" name="MediaServiceImageTags">
    <vt:lpwstr/>
  </property>
</Properties>
</file>